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43E978-523C-4533-8BC1-3E15517B0CAD}" type="datetime1">
              <a:rPr lang="cs-CZ" smtClean="0"/>
              <a:t>20.01.2024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C72AE4-F412-4D0F-98D9-8DF7EF13BAD4}" type="datetime1">
              <a:rPr lang="cs-CZ" smtClean="0"/>
              <a:t>20.01.2024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962437A-69DF-4FC4-82E7-095787E88CA2}" type="datetime1">
              <a:rPr lang="cs-CZ" smtClean="0"/>
              <a:t>20.01.2024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C5B914-8B12-4555-B381-C9C72B2408B7}" type="datetime1">
              <a:rPr lang="cs-CZ" smtClean="0"/>
              <a:t>20.01.2024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8ACA46-9028-4D5D-8730-99171FAE3F06}" type="datetime1">
              <a:rPr lang="cs-CZ" smtClean="0"/>
              <a:t>20.01.2024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8CF5898F-43A4-4623-95FA-D301F8EA43EB}" type="datetime1">
              <a:rPr lang="cs-CZ" smtClean="0"/>
              <a:t>20.01.2024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C62D49-C56C-41BE-AB9D-F32C0FDB497F}" type="datetime1">
              <a:rPr lang="cs-CZ" smtClean="0"/>
              <a:t>20.01.2024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71B7C9-1526-4531-B1BE-04E9A37FA2CE}" type="datetime1">
              <a:rPr lang="cs-CZ" smtClean="0"/>
              <a:t>20.01.2024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E9C2DB-08C5-4A26-B491-AB99DD10A99E}" type="datetime1">
              <a:rPr lang="cs-CZ" smtClean="0"/>
              <a:t>20.01.2024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FBE077-9F05-484F-8622-4E9E9067A7C5}" type="datetime1">
              <a:rPr lang="cs-CZ" smtClean="0"/>
              <a:t>20.01.2024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6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6AB81B4-CE35-4C47-882C-8A3F92B5FFD6}" type="datetime1">
              <a:rPr lang="cs-CZ" smtClean="0"/>
              <a:t>20.01.2024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6F24F85-89C9-4554-BB3D-C9F75BD57326}" type="datetime1">
              <a:rPr lang="cs-CZ" smtClean="0"/>
              <a:t>20.01.2024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6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dirty="0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39C23-9424-4615-9F2F-4DF01B7F951B}" type="datetime1">
              <a:rPr lang="cs-CZ" smtClean="0"/>
              <a:t>20.01.2024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fcr.cz/assets/cs/media/Vyh_2021-313-Pr-001_procentni-podil-obci-na-castech-celostatniho-hrubeho-vynosu-dani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Obdélní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4" name="Obdélní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cs" sz="4400" dirty="0">
                <a:solidFill>
                  <a:schemeClr val="tx1"/>
                </a:solidFill>
              </a:rPr>
              <a:t>ROZDĚLOVÁNÍ</a:t>
            </a:r>
            <a:br>
              <a:rPr lang="cs" sz="4400" dirty="0">
                <a:solidFill>
                  <a:schemeClr val="tx1"/>
                </a:solidFill>
              </a:rPr>
            </a:br>
            <a:r>
              <a:rPr lang="cs" sz="4400" dirty="0">
                <a:solidFill>
                  <a:schemeClr val="tx1"/>
                </a:solidFill>
              </a:rPr>
              <a:t>PENĚZ MEZI</a:t>
            </a:r>
            <a:br>
              <a:rPr lang="cs" sz="4400" dirty="0">
                <a:solidFill>
                  <a:schemeClr val="tx1"/>
                </a:solidFill>
              </a:rPr>
            </a:br>
            <a:r>
              <a:rPr lang="cs" sz="4400" dirty="0">
                <a:solidFill>
                  <a:schemeClr val="tx1"/>
                </a:solidFill>
              </a:rPr>
              <a:t>KRAJI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cs">
                <a:solidFill>
                  <a:schemeClr val="tx1"/>
                </a:solidFill>
              </a:rPr>
              <a:t>ONDŘEJ FABIÁN</a:t>
            </a:r>
            <a:endParaRPr lang="c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8982B-4798-4A74-A40D-8CFC9ABD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Na co se využívají peníze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87D30-65C6-4048-AA07-30908F5F5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Georgia" panose="02040502050405020303" pitchFamily="18" charset="0"/>
              </a:rPr>
              <a:t>Nejvíce peněz putuje do školství 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Linux Libertine"/>
              </a:rPr>
              <a:t>± 60% ve všech krajích  </a:t>
            </a:r>
            <a:r>
              <a:rPr lang="cs-CZ" sz="25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(v moravskoslezském kraji 61,7% za rok 2020)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Georgia" panose="02040502050405020303" pitchFamily="18" charset="0"/>
              </a:rPr>
              <a:t>Doprava ( výstavba silnic, dálnic…)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Georgia" panose="02040502050405020303" pitchFamily="18" charset="0"/>
              </a:rPr>
              <a:t>Sociální věci ( dávky, podpory, nemoc- nemocenské dávky, invalidita…)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EA8F7B-DF61-4C8B-8345-03BEBB8B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73814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3748E-9F7F-4DC1-B44E-DB6B1536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10058400" cy="1371600"/>
          </a:xfrm>
        </p:spPr>
        <p:txBody>
          <a:bodyPr anchor="ctr">
            <a:noAutofit/>
          </a:bodyPr>
          <a:lstStyle/>
          <a:p>
            <a:r>
              <a:rPr lang="cs-CZ" sz="4400" dirty="0"/>
              <a:t>Hospodaření v moravskoslezském kraji za rok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67B490-F531-4536-ACCA-7369C0EBD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1828800"/>
            <a:ext cx="8923361" cy="9610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Georgia" panose="02040502050405020303" pitchFamily="18" charset="0"/>
              </a:rPr>
              <a:t>Příjem peněz v letech 2015 až 2020 </a:t>
            </a:r>
          </a:p>
          <a:p>
            <a:endParaRPr lang="cs-CZ" dirty="0"/>
          </a:p>
        </p:txBody>
      </p:sp>
      <p:pic>
        <p:nvPicPr>
          <p:cNvPr id="1026" name="Picture 2" descr="Graf 1 - Srovnání skutečných příjmů rozpočtu Moravskoslezského kraje v letech 2015‑2020">
            <a:extLst>
              <a:ext uri="{FF2B5EF4-FFF2-40B4-BE49-F238E27FC236}">
                <a16:creationId xmlns:a16="http://schemas.microsoft.com/office/drawing/2014/main" id="{DFF14727-C351-4381-A4C3-415C7204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2890" y="2361064"/>
            <a:ext cx="8994018" cy="419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2B4903-0B5C-490B-9AFA-149820D854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3B2AC929-901E-466E-BE68-07E756E2CD9A}" type="datetime1">
              <a:rPr lang="cs-CZ" smtClean="0"/>
              <a:pPr rtl="0">
                <a:spcAft>
                  <a:spcPts val="600"/>
                </a:spcAft>
              </a:pPr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23809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FF251-6425-42D7-98D6-28B6910B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94827"/>
            <a:ext cx="10058400" cy="84501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Georgia" panose="02040502050405020303" pitchFamily="18" charset="0"/>
              </a:rPr>
              <a:t>Částky jsou v milionech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93E6738-F53C-466A-BE1B-F701CCC6956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9335696"/>
              </p:ext>
            </p:extLst>
          </p:nvPr>
        </p:nvGraphicFramePr>
        <p:xfrm>
          <a:off x="1066802" y="2034665"/>
          <a:ext cx="10058398" cy="3858253"/>
        </p:xfrm>
        <a:graphic>
          <a:graphicData uri="http://schemas.openxmlformats.org/drawingml/2006/table">
            <a:tbl>
              <a:tblPr/>
              <a:tblGrid>
                <a:gridCol w="1436914">
                  <a:extLst>
                    <a:ext uri="{9D8B030D-6E8A-4147-A177-3AD203B41FA5}">
                      <a16:colId xmlns:a16="http://schemas.microsoft.com/office/drawing/2014/main" val="947392919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37334094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9337969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1164340857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154152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410654339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905860422"/>
                    </a:ext>
                  </a:extLst>
                </a:gridCol>
              </a:tblGrid>
              <a:tr h="862433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 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Rok 2015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Rok 2016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Rok 2017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Rok 2018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Rok 2019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Rok 2020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932943"/>
                  </a:ext>
                </a:extLst>
              </a:tr>
              <a:tr h="862433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Dotace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13 726,5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14 534,1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14 651,6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16 585,0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19 656,4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22 521,8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960633"/>
                  </a:ext>
                </a:extLst>
              </a:tr>
              <a:tr h="1270954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Vlastní příjmy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5 360,4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6 116,1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6 723,5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7 499,9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8 223,1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7 678,5</a:t>
                      </a: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888473"/>
                  </a:ext>
                </a:extLst>
              </a:tr>
              <a:tr h="862433"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Celkem</a:t>
                      </a:r>
                      <a:endParaRPr lang="cs-CZ">
                        <a:effectLst/>
                      </a:endParaRP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>
                          <a:effectLst/>
                        </a:rPr>
                        <a:t>19 086,9</a:t>
                      </a:r>
                      <a:endParaRPr lang="cs-CZ">
                        <a:effectLst/>
                      </a:endParaRP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effectLst/>
                        </a:rPr>
                        <a:t>20 650,2</a:t>
                      </a:r>
                      <a:endParaRPr lang="cs-CZ" dirty="0">
                        <a:effectLst/>
                      </a:endParaRP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>
                          <a:effectLst/>
                        </a:rPr>
                        <a:t>21 375,1</a:t>
                      </a:r>
                      <a:endParaRPr lang="cs-CZ">
                        <a:effectLst/>
                      </a:endParaRP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>
                          <a:effectLst/>
                        </a:rPr>
                        <a:t>24 084,8</a:t>
                      </a:r>
                      <a:endParaRPr lang="cs-CZ">
                        <a:effectLst/>
                      </a:endParaRP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>
                          <a:effectLst/>
                        </a:rPr>
                        <a:t>27 879,5</a:t>
                      </a:r>
                      <a:endParaRPr lang="cs-CZ">
                        <a:effectLst/>
                      </a:endParaRP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effectLst/>
                        </a:rPr>
                        <a:t>30 200,3</a:t>
                      </a:r>
                      <a:endParaRPr lang="cs-CZ" dirty="0">
                        <a:effectLst/>
                      </a:endParaRPr>
                    </a:p>
                  </a:txBody>
                  <a:tcPr marL="95250" marR="95250" marT="152400" marB="1524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797175"/>
                  </a:ext>
                </a:extLst>
              </a:tr>
            </a:tbl>
          </a:graphicData>
        </a:graphic>
      </p:graphicFrame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AFC447-1666-4206-B2E2-D52528AFC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5C62D49-C56C-41BE-AB9D-F32C0FDB497F}" type="datetime1">
              <a:rPr lang="cs-CZ" smtClean="0"/>
              <a:t>20.01.2024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8F443EE-33CC-483C-89ED-02EF19E84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06444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8601EB-F7C7-49BF-965F-58D0A354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    2. Výdaje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Graf 4 - Struktura skutečných výdajů rozpočtu Moravskoslezského kraje v roce 2020">
            <a:extLst>
              <a:ext uri="{FF2B5EF4-FFF2-40B4-BE49-F238E27FC236}">
                <a16:creationId xmlns:a16="http://schemas.microsoft.com/office/drawing/2014/main" id="{2E3BA04D-F8A3-4F32-A889-C5821D0BE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3793" y="1651379"/>
            <a:ext cx="11344414" cy="474942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9404C4-80A9-4078-89FC-DA570939C8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D5C62D49-C56C-41BE-AB9D-F32C0FDB497F}" type="datetime1">
              <a:rPr lang="cs-CZ" smtClean="0"/>
              <a:pPr rtl="0">
                <a:spcAft>
                  <a:spcPts val="600"/>
                </a:spcAft>
              </a:pPr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4539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73ED3-F5D3-4C1F-82CB-613E27779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1FEB7C-643A-439A-A28A-3448463CA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Georgia" panose="02040502050405020303" pitchFamily="18" charset="0"/>
              </a:rPr>
              <a:t>Ministerstvo Financí</a:t>
            </a:r>
          </a:p>
          <a:p>
            <a:r>
              <a:rPr lang="cs-CZ" sz="2000" dirty="0">
                <a:latin typeface="Georgia" panose="02040502050405020303" pitchFamily="18" charset="0"/>
              </a:rPr>
              <a:t>Ministerstvo vnitra</a:t>
            </a:r>
          </a:p>
          <a:p>
            <a:r>
              <a:rPr lang="cs-CZ" sz="2000" dirty="0">
                <a:latin typeface="Georgia" panose="02040502050405020303" pitchFamily="18" charset="0"/>
              </a:rPr>
              <a:t>Finanční správa</a:t>
            </a:r>
          </a:p>
          <a:p>
            <a:r>
              <a:rPr lang="cs-CZ" sz="2000" dirty="0">
                <a:latin typeface="Georgia" panose="02040502050405020303" pitchFamily="18" charset="0"/>
              </a:rPr>
              <a:t>Finanční správa moravskoslezského kraje </a:t>
            </a:r>
          </a:p>
          <a:p>
            <a:r>
              <a:rPr lang="cs-CZ" sz="2000" dirty="0">
                <a:latin typeface="Georgia" panose="02040502050405020303" pitchFamily="18" charset="0"/>
              </a:rPr>
              <a:t>Wikipedie</a:t>
            </a:r>
          </a:p>
          <a:p>
            <a:r>
              <a:rPr lang="cs-CZ" sz="2000" dirty="0">
                <a:latin typeface="Georgia" panose="02040502050405020303" pitchFamily="18" charset="0"/>
              </a:rPr>
              <a:t>Český statistický úřad</a:t>
            </a:r>
          </a:p>
          <a:p>
            <a:endParaRPr lang="cs-CZ" sz="2000" dirty="0">
              <a:latin typeface="Georgia" panose="02040502050405020303" pitchFamily="18" charset="0"/>
            </a:endParaRPr>
          </a:p>
          <a:p>
            <a:endParaRPr lang="cs-CZ" sz="20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5A4D9-5527-4EF9-B0B3-8E761128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15525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99850-B210-40D3-82B1-C9F6AD88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Odkud se berou peníze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0F2C28-3112-4418-B187-F62A849BC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 celostátního hrubého výnosu DPH ( daň z přidané hodnoty )- je to sdílené se státním rozpočtem</a:t>
            </a:r>
          </a:p>
          <a:p>
            <a:r>
              <a:rPr lang="cs-CZ" sz="2800" dirty="0"/>
              <a:t>Daně z příjmu </a:t>
            </a:r>
          </a:p>
          <a:p>
            <a:r>
              <a:rPr lang="cs-CZ" sz="2800" dirty="0"/>
              <a:t>Daně z nemovitostí </a:t>
            </a:r>
          </a:p>
          <a:p>
            <a:r>
              <a:rPr lang="cs-CZ" sz="2800" dirty="0"/>
              <a:t>60% daně z příjmu fyzických osob </a:t>
            </a:r>
          </a:p>
          <a:p>
            <a:endParaRPr lang="cs-CZ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40B0E0-B558-4665-9863-03F130C0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3695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E783C4-73B0-450A-9EFD-730FDD88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Jak se rozdělují peníze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C1B8C8-82AB-4081-8B18-4FAD39EA8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u="sng" dirty="0"/>
              <a:t> </a:t>
            </a:r>
            <a:r>
              <a:rPr lang="cs-CZ" sz="3200" b="1" i="0" u="sng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I. Převody podílem z celostátního hrubého výnosu daní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Vypočítá se dle procentního podílu na celostátním hrubém výnosu daní</a:t>
            </a:r>
            <a:endParaRPr lang="cs-CZ" sz="2800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1337310" lvl="3" indent="-514350">
              <a:buFont typeface="+mj-lt"/>
              <a:buAutoNum type="arabicPeriod"/>
            </a:pPr>
            <a:r>
              <a:rPr lang="cs-CZ" sz="2900" dirty="0">
                <a:solidFill>
                  <a:srgbClr val="000000"/>
                </a:solidFill>
                <a:latin typeface="Georgia" panose="02040502050405020303" pitchFamily="18" charset="0"/>
              </a:rPr>
              <a:t>U krajů: vypočítaná částka je vynásobena procentem </a:t>
            </a:r>
            <a:r>
              <a:rPr lang="cs-CZ" sz="2900" dirty="0" err="1">
                <a:solidFill>
                  <a:srgbClr val="000000"/>
                </a:solidFill>
                <a:latin typeface="Georgia" panose="02040502050405020303" pitchFamily="18" charset="0"/>
              </a:rPr>
              <a:t>definovaním</a:t>
            </a:r>
            <a:r>
              <a:rPr lang="cs-CZ" sz="2900" dirty="0">
                <a:solidFill>
                  <a:srgbClr val="000000"/>
                </a:solidFill>
                <a:latin typeface="Georgia" panose="02040502050405020303" pitchFamily="18" charset="0"/>
              </a:rPr>
              <a:t> pro jednotlivé kraje podle zákona o rozpočtovém určení daní </a:t>
            </a:r>
            <a:endParaRPr lang="cs-CZ" sz="2900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8BE4E6-7990-4AB4-8E81-181CFE7D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78264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C8F4D-22F7-4C4B-B4E4-3C2D6A38E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83381"/>
            <a:ext cx="10058400" cy="4891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        2.  </a:t>
            </a:r>
            <a:r>
              <a:rPr lang="cs-CZ" sz="2900" dirty="0">
                <a:latin typeface="Georgia" panose="02040502050405020303" pitchFamily="18" charset="0"/>
              </a:rPr>
              <a:t>U obcí: </a:t>
            </a:r>
            <a:r>
              <a:rPr lang="cs-CZ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vypočtená částka vynásobena procentem (v případě ostatních obcí tzn. Prahy, Plzně, Ostravy a Brna je vypočtená částka vynásobena celkovým procentem), které je pro každou obec uvedené ve vyhlášce Ministerstva financí o procentním podílu jednotlivých obcí na částech celostátního hrubého výnosu daně z přidané hodnoty a daní z příjmů (dále jen „vyhláška MF“).</a:t>
            </a:r>
          </a:p>
          <a:p>
            <a:pPr marL="0" indent="0">
              <a:buNone/>
            </a:pPr>
            <a:r>
              <a:rPr lang="cs-CZ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Zde odkaz: </a:t>
            </a:r>
            <a:r>
              <a:rPr lang="cs-CZ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https://www.mfcr.cz/assets/cs/media/Vyh_2021-313-Pr-001_procentni-podil-obci-na-castech-celostatniho-hrubeho-vynosu-dani.xlsx</a:t>
            </a:r>
            <a:r>
              <a:rPr lang="cs-CZ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Zde jsou tabulky procent pro obce </a:t>
            </a:r>
          </a:p>
          <a:p>
            <a:pPr marL="0" indent="0">
              <a:buNone/>
            </a:pPr>
            <a:endParaRPr lang="cs-CZ" sz="29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DA46F1-8955-4766-A99A-0769D243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58978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2879A-EE8A-4674-8240-D1014DBC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50627"/>
            <a:ext cx="10058400" cy="5202117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Základem pro výpočet nároku obce nebo kraje je </a:t>
            </a:r>
            <a:r>
              <a:rPr lang="cs-CZ" sz="2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100 % celostátního hrubého výnosu jednotlivých typů daní s výjimkou daně z příjmů právnických osob</a:t>
            </a:r>
            <a:r>
              <a:rPr lang="cs-CZ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u které je základ snížen o daň z příjmů právnických osob (mimo daně z příjmů právnických osob vybírané srážkou podle zvláštní sazby), </a:t>
            </a:r>
            <a:r>
              <a:rPr lang="cs-CZ" sz="2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kdy je poplatníkem sama obec nebo kraj</a:t>
            </a:r>
            <a:r>
              <a:rPr lang="cs-CZ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28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455B58-E047-4BA1-9A58-271E1180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8936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A158C-7423-42FD-B91F-802067CFF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900" b="0" i="0" dirty="0">
                <a:solidFill>
                  <a:srgbClr val="000000"/>
                </a:solidFill>
                <a:effectLst/>
              </a:rPr>
              <a:t>Podle zákona o rozpočtovém určení daní se od 1. 1. 2021 rozděluje:</a:t>
            </a:r>
            <a:br>
              <a:rPr lang="pl-PL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A363B6-2556-4CC8-A8ED-547BDB15D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i="0" dirty="0">
                <a:effectLst/>
                <a:latin typeface="Georgia" panose="02040502050405020303" pitchFamily="18" charset="0"/>
              </a:rPr>
              <a:t>krajům 9,78 %</a:t>
            </a:r>
            <a:r>
              <a:rPr lang="cs-CZ" sz="2800" b="0" i="0" dirty="0">
                <a:effectLst/>
                <a:latin typeface="Georgia" panose="02040502050405020303" pitchFamily="18" charset="0"/>
              </a:rPr>
              <a:t> a dle přepočteného procentního podílu </a:t>
            </a:r>
            <a:r>
              <a:rPr lang="cs-CZ" sz="2800" b="1" i="0" dirty="0">
                <a:effectLst/>
                <a:latin typeface="Georgia" panose="02040502050405020303" pitchFamily="18" charset="0"/>
              </a:rPr>
              <a:t>obcím 25,84 % z celostátního hrubého výnosu daně z přidané hodnoty. ( DPH 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i="0" dirty="0">
                <a:effectLst/>
                <a:latin typeface="Georgia" panose="02040502050405020303" pitchFamily="18" charset="0"/>
              </a:rPr>
              <a:t>krajům 9,78 %</a:t>
            </a:r>
            <a:r>
              <a:rPr lang="cs-CZ" sz="2800" b="0" i="0" dirty="0">
                <a:effectLst/>
                <a:latin typeface="Georgia" panose="02040502050405020303" pitchFamily="18" charset="0"/>
              </a:rPr>
              <a:t> a dle přepočteného procentního podílu </a:t>
            </a:r>
            <a:r>
              <a:rPr lang="cs-CZ" sz="2800" b="1" i="0" dirty="0">
                <a:effectLst/>
                <a:latin typeface="Georgia" panose="02040502050405020303" pitchFamily="18" charset="0"/>
              </a:rPr>
              <a:t>obcím 25,84 % z celostátního hrubého výnosu daní z příjmů</a:t>
            </a:r>
            <a:r>
              <a:rPr lang="cs-CZ" sz="2800" b="0" i="0" dirty="0">
                <a:effectLst/>
                <a:latin typeface="Georgia" panose="02040502050405020303" pitchFamily="18" charset="0"/>
              </a:rPr>
              <a:t>, kterými jsou: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sz="2000" b="1" i="0" dirty="0">
                <a:effectLst/>
                <a:latin typeface="Georgia" panose="02040502050405020303" pitchFamily="18" charset="0"/>
              </a:rPr>
              <a:t>daň z příjmů fyzických osob ze závislé činnosti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sz="2200" b="1" i="0" dirty="0">
                <a:effectLst/>
                <a:latin typeface="Georgia" panose="02040502050405020303" pitchFamily="18" charset="0"/>
              </a:rPr>
              <a:t>daň z příjmů fyzických osob vybírané srážkou podle zvláštní sazby</a:t>
            </a:r>
            <a:endParaRPr lang="cs-CZ" sz="2200" b="0" i="0" dirty="0">
              <a:effectLst/>
              <a:latin typeface="Georgia" panose="02040502050405020303" pitchFamily="18" charset="0"/>
            </a:endParaRPr>
          </a:p>
          <a:p>
            <a:endParaRPr lang="cs-CZ" sz="28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C784A3-25D7-46BE-893B-04269C7B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95286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20E693-3113-4D7F-BD8C-0073F378E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96036"/>
            <a:ext cx="10058400" cy="5256708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cs-CZ" sz="2000" dirty="0">
                <a:latin typeface="Georgia" panose="02040502050405020303" pitchFamily="18" charset="0"/>
              </a:rPr>
              <a:t>	3. </a:t>
            </a:r>
            <a:r>
              <a:rPr lang="cs-CZ" sz="2000" b="1" i="0" dirty="0">
                <a:effectLst/>
                <a:latin typeface="Georgia" panose="02040502050405020303" pitchFamily="18" charset="0"/>
              </a:rPr>
              <a:t>daň z příjmů fyzických osob včetně výnosu záloh poplatníka v 	paušálním režimu na daň z příjmů fyzických osob a daně z příjmů 	fyzických osob, která je rovna paušální dani</a:t>
            </a:r>
          </a:p>
          <a:p>
            <a:pPr marL="274320" lvl="1" indent="0">
              <a:buNone/>
            </a:pPr>
            <a:r>
              <a:rPr lang="cs-CZ" sz="2000" dirty="0">
                <a:latin typeface="Georgia" panose="02040502050405020303" pitchFamily="18" charset="0"/>
              </a:rPr>
              <a:t>	4.</a:t>
            </a:r>
            <a:r>
              <a:rPr lang="cs-CZ" sz="2000" b="1" i="0" dirty="0">
                <a:effectLst/>
                <a:latin typeface="Georgia" panose="02040502050405020303" pitchFamily="18" charset="0"/>
              </a:rPr>
              <a:t> daň z příjmů právnických osob včetně daně z příjmů právnických 	osob vybírané srážkou podle zvláštní sazby</a:t>
            </a:r>
          </a:p>
          <a:p>
            <a:pPr marL="274320" lvl="1" indent="0">
              <a:buNone/>
            </a:pPr>
            <a:r>
              <a:rPr lang="cs-CZ" sz="2000" b="1" dirty="0">
                <a:latin typeface="Georgia" panose="02040502050405020303" pitchFamily="18" charset="0"/>
              </a:rPr>
              <a:t>	</a:t>
            </a:r>
            <a:endParaRPr lang="cs-CZ" sz="20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334AC4-8DAD-4AEF-809E-D66E0A29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31225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FF5AB-C3B2-4057-9E4F-080A56CA4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41445"/>
            <a:ext cx="10058400" cy="5311299"/>
          </a:xfrm>
        </p:spPr>
        <p:txBody>
          <a:bodyPr>
            <a:normAutofit/>
          </a:bodyPr>
          <a:lstStyle/>
          <a:p>
            <a:pPr algn="l"/>
            <a:r>
              <a:rPr lang="pl-PL" sz="3200" b="1" i="0" u="sng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II. Převody z výnosu daní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0" i="0" dirty="0">
                <a:effectLst/>
                <a:latin typeface="Georgia" panose="02040502050405020303" pitchFamily="18" charset="0"/>
              </a:rPr>
              <a:t>Dle ustanovení § 2 zákona o rozpočtovém určení daní se pod pojmem výnos rozumí část hrubého výnosu daně zaevidovaná na splatnou daňovou povinnost.</a:t>
            </a:r>
          </a:p>
          <a:p>
            <a:pPr marL="514350" indent="-514350" algn="l">
              <a:buFont typeface="+mj-lt"/>
              <a:buAutoNum type="arabicPeriod"/>
            </a:pPr>
            <a:r>
              <a:rPr lang="cs-CZ" sz="2800" b="1" i="0" dirty="0">
                <a:effectLst/>
                <a:latin typeface="Georgia" panose="02040502050405020303" pitchFamily="18" charset="0"/>
              </a:rPr>
              <a:t>Daňovým příjmem rozpočtů obcí je:</a:t>
            </a:r>
            <a:endParaRPr lang="cs-CZ" sz="2800" b="0" i="0" dirty="0">
              <a:effectLst/>
              <a:latin typeface="Georgia" panose="02040502050405020303" pitchFamily="18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cs-CZ" sz="2500" b="1" i="0" dirty="0">
                <a:effectLst/>
                <a:latin typeface="Georgia" panose="02040502050405020303" pitchFamily="18" charset="0"/>
              </a:rPr>
              <a:t>100 % výnosu daně z nemovitých věcí</a:t>
            </a:r>
            <a:r>
              <a:rPr lang="cs-CZ" sz="2500" b="0" i="0" dirty="0">
                <a:effectLst/>
                <a:latin typeface="Georgia" panose="02040502050405020303" pitchFamily="18" charset="0"/>
              </a:rPr>
              <a:t>, které se nachází na území dané obce.</a:t>
            </a:r>
            <a:br>
              <a:rPr lang="cs-CZ" sz="30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</a:rPr>
            </a:br>
            <a:endParaRPr lang="cs-CZ" sz="26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A11870-70DE-4E17-B32E-A2E011C6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71419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F4D6F-298D-4DAC-9389-0B74B3ED4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41445"/>
            <a:ext cx="10058400" cy="5311299"/>
          </a:xfrm>
        </p:spPr>
        <p:txBody>
          <a:bodyPr>
            <a:normAutofit/>
          </a:bodyPr>
          <a:lstStyle/>
          <a:p>
            <a:r>
              <a:rPr lang="pl-PL" sz="3200" b="1" i="0" u="sng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III. Dotacemi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latin typeface="Georgia" panose="02040502050405020303" pitchFamily="18" charset="0"/>
              </a:rPr>
              <a:t>Dvě třetiny příjmů krajů a obcí jsou státní dotace</a:t>
            </a:r>
          </a:p>
          <a:p>
            <a:pPr lvl="1"/>
            <a:r>
              <a:rPr lang="cs-CZ" sz="2600" dirty="0">
                <a:latin typeface="Georgia" panose="02040502050405020303" pitchFamily="18" charset="0"/>
              </a:rPr>
              <a:t>Kraje především přerozdělují peníze státu</a:t>
            </a:r>
          </a:p>
          <a:p>
            <a:pPr lvl="2"/>
            <a:r>
              <a:rPr lang="cs-CZ" sz="2500" dirty="0">
                <a:latin typeface="Georgia" panose="02040502050405020303" pitchFamily="18" charset="0"/>
              </a:rPr>
              <a:t>Velkým podílem peněz jde i z EU 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>
              <a:latin typeface="Georgia" panose="02040502050405020303" pitchFamily="18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DAEA3D-021A-44A7-A78B-199F903CF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2AC929-901E-466E-BE68-07E756E2CD9A}" type="datetime1">
              <a:rPr lang="cs-CZ" smtClean="0"/>
              <a:t>20.01.2024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86633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89_TF78438558" id="{AA281ABA-03DA-437C-8D75-29E1E8C7EFDD}" vid="{4E1E5E86-B9E6-4CB7-B9C7-D05656AD29D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{BD009595-DF20-4266-86E9-8F8A277C6BE2}tf78438558_win32</Template>
  <TotalTime>127</TotalTime>
  <Words>602</Words>
  <Application>Microsoft Office PowerPoint</Application>
  <PresentationFormat>Širokoúhlá obrazovka</PresentationFormat>
  <Paragraphs>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Garamond</vt:lpstr>
      <vt:lpstr>Georgia</vt:lpstr>
      <vt:lpstr>Linux Libertine</vt:lpstr>
      <vt:lpstr>SavonVTI</vt:lpstr>
      <vt:lpstr>ROZDĚLOVÁNÍ PENĚZ MEZI KRAJI</vt:lpstr>
      <vt:lpstr>Odkud se berou peníze ?</vt:lpstr>
      <vt:lpstr>Jak se rozdělují peníze ?</vt:lpstr>
      <vt:lpstr>Prezentace aplikace PowerPoint</vt:lpstr>
      <vt:lpstr>Prezentace aplikace PowerPoint</vt:lpstr>
      <vt:lpstr>Podle zákona o rozpočtovém určení daní se od 1. 1. 2021 rozděluje: </vt:lpstr>
      <vt:lpstr>Prezentace aplikace PowerPoint</vt:lpstr>
      <vt:lpstr>Prezentace aplikace PowerPoint</vt:lpstr>
      <vt:lpstr>Prezentace aplikace PowerPoint</vt:lpstr>
      <vt:lpstr>Na co se využívají peníze ?</vt:lpstr>
      <vt:lpstr>Hospodaření v moravskoslezském kraji za rok 2020</vt:lpstr>
      <vt:lpstr>Částky jsou v milionech </vt:lpstr>
      <vt:lpstr>    2. Výdaje   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ROZDĚLOVÁNÍ PENĚZ MEZI KRAJI</dc:title>
  <dc:creator>Fabián Ondřej</dc:creator>
  <cp:lastModifiedBy>Fabián Ondřej</cp:lastModifiedBy>
  <cp:revision>2</cp:revision>
  <dcterms:created xsi:type="dcterms:W3CDTF">2021-10-11T15:12:02Z</dcterms:created>
  <dcterms:modified xsi:type="dcterms:W3CDTF">2024-01-20T14:06:59Z</dcterms:modified>
</cp:coreProperties>
</file>