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8" r:id="rId4"/>
  </p:sldMasterIdLst>
  <p:notesMasterIdLst>
    <p:notesMasterId r:id="rId17"/>
  </p:notesMasterIdLst>
  <p:handoutMasterIdLst>
    <p:handoutMasterId r:id="rId18"/>
  </p:handoutMasterIdLst>
  <p:sldIdLst>
    <p:sldId id="264" r:id="rId5"/>
    <p:sldId id="265" r:id="rId6"/>
    <p:sldId id="277" r:id="rId7"/>
    <p:sldId id="278" r:id="rId8"/>
    <p:sldId id="266" r:id="rId9"/>
    <p:sldId id="268" r:id="rId10"/>
    <p:sldId id="279" r:id="rId11"/>
    <p:sldId id="280" r:id="rId12"/>
    <p:sldId id="281" r:id="rId13"/>
    <p:sldId id="282" r:id="rId14"/>
    <p:sldId id="283" r:id="rId15"/>
    <p:sldId id="285" r:id="rId1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8315F3-A0D1-4D3C-91EA-68DF6AF24F3D}">
          <p14:sldIdLst>
            <p14:sldId id="264"/>
          </p14:sldIdLst>
        </p14:section>
        <p14:section name="Untitled Section" id="{CBFAE883-FF80-4769-B88D-7B0010CF0751}">
          <p14:sldIdLst>
            <p14:sldId id="265"/>
            <p14:sldId id="277"/>
            <p14:sldId id="278"/>
            <p14:sldId id="266"/>
            <p14:sldId id="268"/>
            <p14:sldId id="279"/>
            <p14:sldId id="280"/>
            <p14:sldId id="281"/>
            <p14:sldId id="282"/>
            <p14:sldId id="283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0" autoAdjust="0"/>
    <p:restoredTop sz="94619" autoAdjust="0"/>
  </p:normalViewPr>
  <p:slideViewPr>
    <p:cSldViewPr snapToGrid="0">
      <p:cViewPr>
        <p:scale>
          <a:sx n="92" d="100"/>
          <a:sy n="92" d="100"/>
        </p:scale>
        <p:origin x="69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8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4718840-DCDA-46D6-973B-114FDF4E1E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48B718-FB3D-4201-B861-84F6CB78C8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E75C7-E198-4A96-A1E5-4DD0B3B44FD8}" type="datetime1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73306F-B97F-4579-9BD9-7B65EA02EE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F88A1B-3E5C-4A6B-9121-7E5F22456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DF0D0-7BFE-4259-921D-205369748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55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7F3E1-8B84-4E52-B0BB-0F93D3B261C5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5D223677-9DF0-47CB-BB24-B11152D798D4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2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5BC17-3DB2-4545-8C14-992271BBA8D7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98743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5BC17-3DB2-4545-8C14-992271BBA8D7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317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5BC17-3DB2-4545-8C14-992271BBA8D7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954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5BC17-3DB2-4545-8C14-992271BBA8D7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27603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5BC17-3DB2-4545-8C14-992271BBA8D7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2539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5BC17-3DB2-4545-8C14-992271BBA8D7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8610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5BC17-3DB2-4545-8C14-992271BBA8D7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134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5BC17-3DB2-4545-8C14-992271BBA8D7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9612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3997F4-A468-40E9-BCF6-EF7FF3F8344E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8227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43C701-8735-4CF1-B07A-1809AC2E3CB0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5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E1EE48-91CF-4F21-8D27-BE9097769ECB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1620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D0B691-2014-43BD-8ABF-BCB15B1858AB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8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75DCE9-31B6-4BC2-ADD4-DC840E495B33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5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4D07AA-F045-4575-BD5F-AA661E37CFA2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93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22A4A1-8145-4C03-9D4F-FE8B0ED8FABE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78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7290F0-4055-4D3F-B72D-3DC434F553DA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416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BF5BC17-3DB2-4545-8C14-992271BBA8D7}" type="datetime1">
              <a:rPr lang="en-GB" noProof="0" smtClean="0"/>
              <a:t>28/02/2023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4B7E4EF-A1BD-40F4-AB7B-04F084DD991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0825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0" y="2147963"/>
            <a:ext cx="8490468" cy="1797752"/>
          </a:xfrm>
        </p:spPr>
        <p:txBody>
          <a:bodyPr rtlCol="0">
            <a:normAutofit/>
          </a:bodyPr>
          <a:lstStyle/>
          <a:p>
            <a:r>
              <a:rPr lang="cs-CZ" sz="3600" dirty="0"/>
              <a:t>Vyhnání Gerty </a:t>
            </a:r>
            <a:r>
              <a:rPr lang="cs-CZ" sz="3600" dirty="0" smtClean="0"/>
              <a:t>Schnirch</a:t>
            </a:r>
            <a:br>
              <a:rPr lang="cs-CZ" sz="3600" dirty="0" smtClean="0"/>
            </a:br>
            <a:r>
              <a:rPr lang="cs-CZ" sz="2400" dirty="0"/>
              <a:t>Kateřina Tučková</a:t>
            </a:r>
            <a:endParaRPr lang="en-GB" sz="2400" noProof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en-GB" sz="1800" noProof="1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40265-7949-8B03-4745-A052A5AA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67" y="277205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Charakteristika hlavních postav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089A5-44A8-12C4-5269-92DD52F9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13" y="1871040"/>
            <a:ext cx="6920395" cy="3648456"/>
          </a:xfrm>
        </p:spPr>
        <p:txBody>
          <a:bodyPr>
            <a:noAutofit/>
          </a:bodyPr>
          <a:lstStyle/>
          <a:p>
            <a:r>
              <a:rPr lang="cs-CZ" sz="2000" b="1" dirty="0"/>
              <a:t>Barbora</a:t>
            </a:r>
            <a:r>
              <a:rPr lang="cs-CZ" sz="2000" dirty="0"/>
              <a:t> - dcera Gerty, nikdy k ní neměla vřelý vztah, nedokáže pochopit její zahořklost</a:t>
            </a:r>
            <a:br>
              <a:rPr lang="cs-CZ" sz="2000" dirty="0"/>
            </a:br>
            <a:r>
              <a:rPr lang="cs-CZ" sz="2000" b="1" dirty="0"/>
              <a:t>Karel</a:t>
            </a:r>
            <a:r>
              <a:rPr lang="cs-CZ" sz="2000" dirty="0"/>
              <a:t> - chlapec Gerty, měla ho ráda, ale když ji otec znásilnil a ona mu neřekla proč, odcizili se, později ji však v Perné vyhledá a velmi jí pomáhá dostat se zpět do "normálního" života v Brně, jednoho dne však (kvůli režimu) zmizí</a:t>
            </a:r>
            <a:br>
              <a:rPr lang="cs-CZ" sz="2000" dirty="0"/>
            </a:br>
            <a:r>
              <a:rPr lang="cs-CZ" sz="2000" b="1" dirty="0"/>
              <a:t>stará Zipfelová</a:t>
            </a:r>
            <a:r>
              <a:rPr lang="cs-CZ" sz="2000" dirty="0"/>
              <a:t> - mateřská, chce pomoci ženským a stará se o jejich děti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9218" name="Picture 2" descr="Vyhnání Gerty Schnirch bazar | Databáze k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82" y="458210"/>
            <a:ext cx="3869448" cy="57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8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40265-7949-8B03-4745-A052A5AA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67" y="277205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Jazykové a umělecké prostředky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089A5-44A8-12C4-5269-92DD52F9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13" y="1871040"/>
            <a:ext cx="6920395" cy="3648456"/>
          </a:xfrm>
        </p:spPr>
        <p:txBody>
          <a:bodyPr>
            <a:noAutofit/>
          </a:bodyPr>
          <a:lstStyle/>
          <a:p>
            <a:r>
              <a:rPr lang="cs-CZ" sz="2000" dirty="0" smtClean="0"/>
              <a:t>Ich-forma</a:t>
            </a:r>
            <a:r>
              <a:rPr lang="cs-CZ" sz="2000" dirty="0"/>
              <a:t>, v poslední části er-forma</a:t>
            </a:r>
          </a:p>
          <a:p>
            <a:r>
              <a:rPr lang="cs-CZ" sz="2000" dirty="0"/>
              <a:t>Chronologicky </a:t>
            </a:r>
          </a:p>
          <a:p>
            <a:r>
              <a:rPr lang="cs-CZ" sz="2000" dirty="0"/>
              <a:t>Spisovný jazyk (vypravěč)</a:t>
            </a:r>
          </a:p>
          <a:p>
            <a:r>
              <a:rPr lang="cs-CZ" sz="2000" dirty="0"/>
              <a:t>Nářečí</a:t>
            </a:r>
          </a:p>
          <a:p>
            <a:r>
              <a:rPr lang="cs-CZ" sz="2000" dirty="0"/>
              <a:t>Nespisovný/hovorový jazyk (postavy)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ěmecké názvy a výrazy</a:t>
            </a:r>
            <a:endParaRPr lang="cs-CZ" sz="2000" dirty="0"/>
          </a:p>
          <a:p>
            <a:r>
              <a:rPr lang="cs-CZ" sz="2000" dirty="0"/>
              <a:t>Retrospektiva</a:t>
            </a:r>
          </a:p>
          <a:p>
            <a:r>
              <a:rPr lang="cs-CZ" sz="2000" dirty="0"/>
              <a:t>Faktografie</a:t>
            </a:r>
          </a:p>
          <a:p>
            <a:r>
              <a:rPr lang="cs-CZ" sz="2000" dirty="0"/>
              <a:t>Vnitřní monology</a:t>
            </a:r>
          </a:p>
          <a:p>
            <a:r>
              <a:rPr lang="cs-CZ" sz="2000" dirty="0"/>
              <a:t>Nevlastní přímá řeč (pomlčka místo uvozovek)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42" name="Picture 2" descr="Vyhnání Gerty Schnirch bazar | Databáze k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80" y="491136"/>
            <a:ext cx="3936029" cy="587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6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40265-7949-8B03-4745-A052A5AA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267" y="859096"/>
            <a:ext cx="2696096" cy="98355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ÚRYVEK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089A5-44A8-12C4-5269-92DD52F9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306" y="2415263"/>
            <a:ext cx="4056758" cy="2433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Z jaké části je úryvek?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Najdi nevlastní přímou řeč.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Co znamená Grüß </a:t>
            </a:r>
            <a:r>
              <a:rPr lang="cs-CZ" sz="2800" dirty="0" smtClean="0">
                <a:solidFill>
                  <a:schemeClr val="bg1"/>
                </a:solidFill>
              </a:rPr>
              <a:t>Gott?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Jakým okolnostem Gerta nerozumněla?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6" y="533400"/>
            <a:ext cx="69532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43E83-9CFB-FF97-16F3-73468E0D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Kateřina Tučková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66E484-43C9-EBAB-7A3F-992AB2AF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298285"/>
            <a:ext cx="6793029" cy="36484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/>
              <a:t>spisovatelka</a:t>
            </a:r>
            <a:r>
              <a:rPr lang="cs-CZ" sz="2000" dirty="0"/>
              <a:t>, kurátorka sbírky, historička umění a kurátorka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31</a:t>
            </a:r>
            <a:r>
              <a:rPr lang="cs-CZ" sz="2000" dirty="0"/>
              <a:t>. října 1980, </a:t>
            </a:r>
            <a:r>
              <a:rPr lang="cs-CZ" sz="2000" dirty="0" smtClean="0"/>
              <a:t>Brno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/>
              <a:t>rodiče-zemědělci, otec-zemřel brzy (sebevražda)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/>
              <a:t>3 sestry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/>
              <a:t>vdaná-Robert Hédervári (spisovatel), dcera Aranaka (cca 1 rok)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Gymnáziu na tř. Kapitána </a:t>
            </a:r>
            <a:r>
              <a:rPr lang="cs-CZ" sz="2000" dirty="0" smtClean="0"/>
              <a:t>Jaroše</a:t>
            </a:r>
            <a:r>
              <a:rPr lang="cs-CZ" sz="2000" dirty="0"/>
              <a:t> </a:t>
            </a:r>
            <a:r>
              <a:rPr lang="cs-CZ" sz="2000" dirty="0" smtClean="0"/>
              <a:t>v </a:t>
            </a:r>
            <a:r>
              <a:rPr lang="cs-CZ" sz="2000" dirty="0"/>
              <a:t>Brně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Filozofická </a:t>
            </a:r>
            <a:r>
              <a:rPr lang="cs-CZ" sz="2000" dirty="0"/>
              <a:t>fakulta Masarykovy </a:t>
            </a:r>
            <a:r>
              <a:rPr lang="cs-CZ" sz="2000" dirty="0" smtClean="0"/>
              <a:t>univerzity (dějiny, bohemistika)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Filozofická </a:t>
            </a:r>
            <a:r>
              <a:rPr lang="cs-CZ" sz="2000" dirty="0"/>
              <a:t>fakulta Univerzity Karlovy 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x-none" sz="1700" dirty="0"/>
          </a:p>
        </p:txBody>
      </p:sp>
      <p:sp>
        <p:nvSpPr>
          <p:cNvPr id="6" name="AutoShape 3" descr="Prostě jsem se přizpůsobila pokřivenému světu a naučila se v něm ží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5" descr="Prostě jsem se přizpůsobila pokřivenému světu a naučila se v něm ží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7" descr="Prostě jsem se přizpůsobila pokřivenému světu a naučila se v něm ží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9" descr="Prostě jsem se přizpůsobila pokřivenému světu a naučila se v něm ží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1" descr="Prostě jsem se přizpůsobila pokřivenému světu a naučila se v něm žít"/>
          <p:cNvSpPr>
            <a:spLocks noChangeAspect="1" noChangeArrowheads="1"/>
          </p:cNvSpPr>
          <p:nvPr/>
        </p:nvSpPr>
        <p:spPr bwMode="auto">
          <a:xfrm>
            <a:off x="9694686" y="2672115"/>
            <a:ext cx="1453092" cy="14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7" name="Picture 13" descr="Kateřina Tučková s knihou Bílá voda – Ghettofest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592" y="585615"/>
            <a:ext cx="3752562" cy="56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4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43E83-9CFB-FF97-16F3-73468E0D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Kateřina Tučková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66E484-43C9-EBAB-7A3F-992AB2AF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9" y="2185396"/>
            <a:ext cx="6793029" cy="36484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dirty="0" smtClean="0"/>
              <a:t>projekt ARSkontakt </a:t>
            </a:r>
            <a:r>
              <a:rPr lang="cs-CZ" sz="2000" dirty="0" smtClean="0"/>
              <a:t>(podpora tvorby </a:t>
            </a:r>
            <a:r>
              <a:rPr lang="cs-CZ" sz="2000" dirty="0"/>
              <a:t>mladých </a:t>
            </a:r>
            <a:r>
              <a:rPr lang="cs-CZ" sz="2000" dirty="0" smtClean="0"/>
              <a:t>malířů)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2006-</a:t>
            </a:r>
            <a:r>
              <a:rPr lang="cs-CZ" sz="2000" dirty="0"/>
              <a:t>kurátorka brněnské neziskové galerie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2010-</a:t>
            </a:r>
            <a:r>
              <a:rPr lang="cs-CZ" sz="2000" dirty="0" smtClean="0"/>
              <a:t>městská </a:t>
            </a:r>
            <a:r>
              <a:rPr lang="cs-CZ" sz="2000" dirty="0"/>
              <a:t>Výstavní síň </a:t>
            </a:r>
            <a:r>
              <a:rPr lang="cs-CZ" sz="2000" dirty="0" smtClean="0"/>
              <a:t>Chrudim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b="1" dirty="0"/>
              <a:t>m</a:t>
            </a:r>
            <a:r>
              <a:rPr lang="cs-CZ" sz="2000" b="1" dirty="0" smtClean="0"/>
              <a:t>oderní umění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m</a:t>
            </a:r>
            <a:r>
              <a:rPr lang="cs-CZ" sz="2000" b="1" dirty="0" smtClean="0"/>
              <a:t>ezinárodní projekty</a:t>
            </a:r>
            <a:r>
              <a:rPr lang="cs-CZ" sz="2000" dirty="0" smtClean="0"/>
              <a:t>: výstava </a:t>
            </a:r>
            <a:r>
              <a:rPr lang="cs-CZ" sz="2000" dirty="0"/>
              <a:t>Transfer v galerii Whitebox v </a:t>
            </a:r>
            <a:r>
              <a:rPr lang="cs-CZ" sz="2000" dirty="0" smtClean="0"/>
              <a:t>Mnichově a </a:t>
            </a:r>
            <a:r>
              <a:rPr lang="cs-CZ" sz="2000" dirty="0"/>
              <a:t>v České národní budově v New </a:t>
            </a:r>
            <a:r>
              <a:rPr lang="cs-CZ" sz="2000" dirty="0" smtClean="0"/>
              <a:t>Yorku, </a:t>
            </a:r>
            <a:r>
              <a:rPr lang="en-US" sz="2000" dirty="0" err="1"/>
              <a:t>putovní</a:t>
            </a:r>
            <a:r>
              <a:rPr lang="en-US" sz="2000" dirty="0"/>
              <a:t> </a:t>
            </a:r>
            <a:r>
              <a:rPr lang="en-US" sz="2000" dirty="0" err="1"/>
              <a:t>výstava</a:t>
            </a:r>
            <a:r>
              <a:rPr lang="en-US" sz="2000" dirty="0"/>
              <a:t> Our House Is Your </a:t>
            </a:r>
            <a:r>
              <a:rPr lang="en-US" sz="2000" dirty="0" smtClean="0"/>
              <a:t>House</a:t>
            </a:r>
            <a:r>
              <a:rPr lang="cs-CZ" sz="2000" dirty="0" smtClean="0"/>
              <a:t> v 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x-none" sz="1700" dirty="0"/>
          </a:p>
        </p:txBody>
      </p:sp>
      <p:pic>
        <p:nvPicPr>
          <p:cNvPr id="2051" name="Picture 3" descr="Kateřina Tučková | audioknihy | naposlech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56" y="453926"/>
            <a:ext cx="3768677" cy="56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35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BCDB8-CBFD-9B8B-778D-A05FB7B1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 smtClean="0"/>
              <a:t>Díla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ED4FB9-0680-D3B1-49E8-2F9AB15A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66" y="2084802"/>
            <a:ext cx="6001689" cy="36484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cs-CZ" sz="1700" dirty="0"/>
          </a:p>
          <a:p>
            <a:r>
              <a:rPr lang="cs-CZ" b="1" u="sng" dirty="0"/>
              <a:t>Vyhnání Gerty </a:t>
            </a:r>
            <a:r>
              <a:rPr lang="cs-CZ" b="1" u="sng" dirty="0" smtClean="0"/>
              <a:t>Schnirch</a:t>
            </a:r>
            <a:r>
              <a:rPr lang="cs-CZ" dirty="0" smtClean="0"/>
              <a:t>, </a:t>
            </a:r>
            <a:r>
              <a:rPr lang="cs-CZ" dirty="0"/>
              <a:t>Brno: Host, 2009</a:t>
            </a:r>
            <a:endParaRPr lang="cs-CZ" dirty="0" smtClean="0"/>
          </a:p>
          <a:p>
            <a:r>
              <a:rPr lang="cs-CZ" b="1" dirty="0" smtClean="0"/>
              <a:t>Žítkovské bohyně</a:t>
            </a:r>
            <a:r>
              <a:rPr lang="cs-CZ" dirty="0" smtClean="0"/>
              <a:t>, </a:t>
            </a:r>
            <a:r>
              <a:rPr lang="cs-CZ" dirty="0"/>
              <a:t>Brno: Host, </a:t>
            </a:r>
            <a:r>
              <a:rPr lang="cs-CZ" dirty="0" smtClean="0"/>
              <a:t>2012</a:t>
            </a:r>
            <a:endParaRPr lang="cs-CZ" dirty="0"/>
          </a:p>
          <a:p>
            <a:r>
              <a:rPr lang="cs-CZ" b="1" dirty="0" smtClean="0"/>
              <a:t>Bílá Voda</a:t>
            </a:r>
            <a:r>
              <a:rPr lang="cs-CZ" dirty="0" smtClean="0"/>
              <a:t>, </a:t>
            </a:r>
            <a:r>
              <a:rPr lang="cs-CZ" dirty="0"/>
              <a:t>Host, 2022</a:t>
            </a:r>
          </a:p>
          <a:p>
            <a:pPr>
              <a:lnSpc>
                <a:spcPct val="100000"/>
              </a:lnSpc>
            </a:pPr>
            <a:r>
              <a:rPr lang="cs-CZ" dirty="0"/>
              <a:t>Co </a:t>
            </a:r>
            <a:r>
              <a:rPr lang="cs-CZ" dirty="0" smtClean="0"/>
              <a:t>skrývá les (pro děti), </a:t>
            </a:r>
            <a:r>
              <a:rPr lang="cs-CZ" dirty="0"/>
              <a:t>2022</a:t>
            </a:r>
            <a:endParaRPr lang="cs-CZ" dirty="0" smtClean="0"/>
          </a:p>
          <a:p>
            <a:r>
              <a:rPr lang="cs-CZ" dirty="0" smtClean="0"/>
              <a:t>Vitka (divadelní hra), </a:t>
            </a:r>
            <a:r>
              <a:rPr lang="cs-CZ" dirty="0"/>
              <a:t>Host 2018</a:t>
            </a:r>
            <a:endParaRPr lang="cs-CZ" dirty="0"/>
          </a:p>
          <a:p>
            <a:r>
              <a:rPr lang="cs-CZ" dirty="0"/>
              <a:t>Fajnová frajlenka (povídka</a:t>
            </a:r>
            <a:r>
              <a:rPr lang="cs-CZ" dirty="0" smtClean="0"/>
              <a:t>), </a:t>
            </a:r>
            <a:r>
              <a:rPr lang="cs-CZ" dirty="0"/>
              <a:t>Brno 2020</a:t>
            </a:r>
            <a:endParaRPr lang="cs-CZ" dirty="0"/>
          </a:p>
          <a:p>
            <a:pPr>
              <a:lnSpc>
                <a:spcPct val="100000"/>
              </a:lnSpc>
            </a:pPr>
            <a:endParaRPr lang="x-none" sz="2000" dirty="0"/>
          </a:p>
        </p:txBody>
      </p:sp>
      <p:pic>
        <p:nvPicPr>
          <p:cNvPr id="3074" name="Picture 2" descr="Žítkovské bohyně - Kateřina Tučková | Databáze k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30" y="285749"/>
            <a:ext cx="3990975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5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BCDB8-CBFD-9B8B-778D-A05FB7B1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93" y="237744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 smtClean="0"/>
              <a:t>Ocenění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ED4FB9-0680-D3B1-49E8-2F9AB15A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35" y="1604772"/>
            <a:ext cx="6281928" cy="3648456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2010</a:t>
            </a:r>
            <a:r>
              <a:rPr lang="cs-CZ" sz="2000" dirty="0" smtClean="0"/>
              <a:t>: </a:t>
            </a:r>
            <a:r>
              <a:rPr lang="cs-CZ" sz="2000" dirty="0"/>
              <a:t>Knižní </a:t>
            </a:r>
            <a:r>
              <a:rPr lang="cs-CZ" sz="2000" dirty="0" smtClean="0"/>
              <a:t>klub</a:t>
            </a:r>
            <a:r>
              <a:rPr lang="cs-CZ" sz="2000" dirty="0"/>
              <a:t> – cena čtenářů (</a:t>
            </a:r>
            <a:r>
              <a:rPr lang="cs-CZ" sz="2000" i="1" dirty="0"/>
              <a:t>Vyhnání Gerty </a:t>
            </a:r>
            <a:r>
              <a:rPr lang="cs-CZ" sz="2000" i="1" dirty="0" smtClean="0"/>
              <a:t>Schnirch</a:t>
            </a:r>
            <a:r>
              <a:rPr lang="cs-CZ" sz="2000" dirty="0" smtClean="0"/>
              <a:t>), nominace </a:t>
            </a:r>
            <a:r>
              <a:rPr lang="cs-CZ" sz="2000" dirty="0"/>
              <a:t>na Cenu Jiřího Ortena (</a:t>
            </a:r>
            <a:r>
              <a:rPr lang="cs-CZ" sz="2000" i="1" dirty="0"/>
              <a:t>Vyhnání Gerty </a:t>
            </a:r>
            <a:r>
              <a:rPr lang="cs-CZ" sz="2000" i="1" dirty="0" smtClean="0"/>
              <a:t>Schnirch</a:t>
            </a:r>
            <a:r>
              <a:rPr lang="cs-CZ" sz="2000" dirty="0" smtClean="0"/>
              <a:t>), nominace </a:t>
            </a:r>
            <a:r>
              <a:rPr lang="cs-CZ" sz="2000" dirty="0"/>
              <a:t>na Literu za prózu v rámci </a:t>
            </a:r>
            <a:r>
              <a:rPr lang="cs-CZ" sz="2000" b="1" dirty="0"/>
              <a:t>Magnesia </a:t>
            </a:r>
            <a:r>
              <a:rPr lang="cs-CZ" sz="2000" b="1" dirty="0" smtClean="0"/>
              <a:t>Litera</a:t>
            </a:r>
            <a:r>
              <a:rPr lang="cs-CZ" sz="2000" b="1" dirty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Vyhnání </a:t>
            </a:r>
            <a:r>
              <a:rPr lang="cs-CZ" sz="2000" i="1" dirty="0"/>
              <a:t>Gerty Schnirch</a:t>
            </a:r>
            <a:r>
              <a:rPr lang="cs-CZ" sz="2000" dirty="0"/>
              <a:t>)</a:t>
            </a:r>
          </a:p>
          <a:p>
            <a:r>
              <a:rPr lang="cs-CZ" sz="2000" dirty="0" smtClean="0"/>
              <a:t>2012: </a:t>
            </a:r>
            <a:r>
              <a:rPr lang="cs-CZ" sz="2000" dirty="0"/>
              <a:t>Literární Cena Josefa Škvoreckého (</a:t>
            </a:r>
            <a:r>
              <a:rPr lang="cs-CZ" sz="2000" i="1" dirty="0"/>
              <a:t>Žitkovské bohyně</a:t>
            </a:r>
            <a:r>
              <a:rPr lang="cs-CZ" sz="2000" dirty="0"/>
              <a:t>)</a:t>
            </a:r>
          </a:p>
          <a:p>
            <a:r>
              <a:rPr lang="cs-CZ" sz="2000" dirty="0" smtClean="0"/>
              <a:t>2013: Cena </a:t>
            </a:r>
            <a:r>
              <a:rPr lang="cs-CZ" sz="2000" dirty="0"/>
              <a:t>čtenářů České knihy (</a:t>
            </a:r>
            <a:r>
              <a:rPr lang="cs-CZ" sz="2000" i="1" dirty="0"/>
              <a:t>Žitkovské </a:t>
            </a:r>
            <a:r>
              <a:rPr lang="cs-CZ" sz="2000" i="1" dirty="0" smtClean="0"/>
              <a:t>bohyně</a:t>
            </a:r>
            <a:r>
              <a:rPr lang="cs-CZ" sz="2000" dirty="0" smtClean="0"/>
              <a:t>), Magnesia </a:t>
            </a:r>
            <a:r>
              <a:rPr lang="cs-CZ" sz="2000" dirty="0"/>
              <a:t>Litera – Kosmas cena </a:t>
            </a:r>
            <a:r>
              <a:rPr lang="cs-CZ" sz="2000" dirty="0" smtClean="0"/>
              <a:t>čtenářů </a:t>
            </a:r>
            <a:r>
              <a:rPr lang="cs-CZ" sz="2000" dirty="0"/>
              <a:t>(</a:t>
            </a:r>
            <a:r>
              <a:rPr lang="cs-CZ" sz="2000" i="1" dirty="0"/>
              <a:t>Žitkovské bohyně</a:t>
            </a:r>
            <a:r>
              <a:rPr lang="cs-CZ" sz="2000" dirty="0"/>
              <a:t>)</a:t>
            </a:r>
          </a:p>
          <a:p>
            <a:r>
              <a:rPr lang="cs-CZ" sz="2000" b="1" dirty="0" smtClean="0"/>
              <a:t>2017</a:t>
            </a:r>
            <a:r>
              <a:rPr lang="cs-CZ" sz="2000" dirty="0" smtClean="0"/>
              <a:t>:Cena </a:t>
            </a:r>
            <a:r>
              <a:rPr lang="cs-CZ" sz="2000" dirty="0"/>
              <a:t>za svobodu, demokracii a lidská práva, udělil Ústav pro studium totalitních </a:t>
            </a:r>
            <a:r>
              <a:rPr lang="cs-CZ" sz="2000" dirty="0" smtClean="0"/>
              <a:t>režimů</a:t>
            </a:r>
            <a:endParaRPr lang="cs-CZ" sz="2000" dirty="0"/>
          </a:p>
          <a:p>
            <a:r>
              <a:rPr lang="cs-CZ" sz="2000" dirty="0" smtClean="0"/>
              <a:t>2018: Literární </a:t>
            </a:r>
            <a:r>
              <a:rPr lang="cs-CZ" sz="2000" dirty="0"/>
              <a:t>cena Premio Salerno Libro d`Europa, udělená italským festivalem v Salernu</a:t>
            </a:r>
          </a:p>
          <a:p>
            <a:r>
              <a:rPr lang="cs-CZ" sz="2000" b="1" dirty="0" smtClean="0"/>
              <a:t>2022</a:t>
            </a:r>
            <a:r>
              <a:rPr lang="cs-CZ" sz="2000" dirty="0" smtClean="0"/>
              <a:t>: </a:t>
            </a:r>
            <a:r>
              <a:rPr lang="cs-CZ" sz="2000" dirty="0"/>
              <a:t> </a:t>
            </a:r>
            <a:r>
              <a:rPr lang="cs-CZ" sz="2000" b="1" dirty="0"/>
              <a:t>Státní cena za literaturu</a:t>
            </a:r>
            <a:r>
              <a:rPr lang="cs-CZ" sz="2000" dirty="0"/>
              <a:t> (za román </a:t>
            </a:r>
            <a:r>
              <a:rPr lang="cs-CZ" sz="2000" i="1" dirty="0"/>
              <a:t>Bílá Voda</a:t>
            </a:r>
            <a:r>
              <a:rPr lang="cs-CZ" sz="2000" dirty="0"/>
              <a:t> s přihlédnutím k dosavadní literární tvorbě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1800" dirty="0"/>
              <a:t/>
            </a:r>
            <a:br>
              <a:rPr lang="cs-CZ" sz="1800" dirty="0"/>
            </a:b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x-none" sz="1700" dirty="0"/>
          </a:p>
        </p:txBody>
      </p:sp>
      <p:pic>
        <p:nvPicPr>
          <p:cNvPr id="4098" name="Picture 2" descr="Bílá Voda – Kateřina Tučková | Nakladatelství H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39" y="605776"/>
            <a:ext cx="3690106" cy="56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7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40265-7949-8B03-4745-A052A5AA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67" y="126857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Vyhnání Gerty </a:t>
            </a:r>
            <a:r>
              <a:rPr lang="cs-CZ" dirty="0" smtClean="0"/>
              <a:t>Schnirch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089A5-44A8-12C4-5269-92DD52F9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66" y="1453896"/>
            <a:ext cx="6920395" cy="36484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Host, 2009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413 stran </a:t>
            </a:r>
            <a:r>
              <a:rPr lang="cs-CZ" sz="2000" dirty="0"/>
              <a:t>a </a:t>
            </a:r>
            <a:r>
              <a:rPr lang="cs-CZ" sz="2000" dirty="0"/>
              <a:t>5</a:t>
            </a:r>
            <a:r>
              <a:rPr lang="cs-CZ" sz="2000" dirty="0" smtClean="0"/>
              <a:t> </a:t>
            </a:r>
            <a:r>
              <a:rPr lang="cs-CZ" sz="2000" dirty="0"/>
              <a:t>kapitol</a:t>
            </a:r>
          </a:p>
          <a:p>
            <a:pPr>
              <a:lnSpc>
                <a:spcPct val="100000"/>
              </a:lnSpc>
            </a:pPr>
            <a:r>
              <a:rPr lang="cs-CZ" sz="2000" u="sng" dirty="0" smtClean="0"/>
              <a:t>Druh: </a:t>
            </a:r>
            <a:r>
              <a:rPr lang="cs-CZ" sz="2000" dirty="0" smtClean="0"/>
              <a:t>epika</a:t>
            </a:r>
          </a:p>
          <a:p>
            <a:pPr>
              <a:lnSpc>
                <a:spcPct val="100000"/>
              </a:lnSpc>
            </a:pPr>
            <a:r>
              <a:rPr lang="cs-CZ" sz="2000" u="sng" dirty="0" smtClean="0"/>
              <a:t>Forma</a:t>
            </a:r>
            <a:r>
              <a:rPr lang="cs-CZ" sz="2000" dirty="0" smtClean="0"/>
              <a:t>: próza 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u="sng" dirty="0" smtClean="0"/>
              <a:t>Žánr</a:t>
            </a:r>
            <a:r>
              <a:rPr lang="cs-CZ" sz="2000" dirty="0" smtClean="0"/>
              <a:t>: historický román </a:t>
            </a:r>
          </a:p>
          <a:p>
            <a:pPr>
              <a:lnSpc>
                <a:spcPct val="100000"/>
              </a:lnSpc>
            </a:pPr>
            <a:r>
              <a:rPr lang="cs-CZ" sz="2000" u="sng" dirty="0" smtClean="0"/>
              <a:t>Téma</a:t>
            </a:r>
            <a:r>
              <a:rPr lang="cs-CZ" sz="2000" dirty="0" smtClean="0"/>
              <a:t>: tragický osud ženy ve 20. století</a:t>
            </a:r>
          </a:p>
          <a:p>
            <a:pPr>
              <a:lnSpc>
                <a:spcPct val="100000"/>
              </a:lnSpc>
            </a:pPr>
            <a:r>
              <a:rPr lang="cs-CZ" sz="2000" u="sng" dirty="0" smtClean="0"/>
              <a:t>Čas</a:t>
            </a:r>
            <a:r>
              <a:rPr lang="cs-CZ" sz="2000" dirty="0" smtClean="0"/>
              <a:t>: 1939 (začátek 2. světové války) – konec 20. století</a:t>
            </a:r>
          </a:p>
          <a:p>
            <a:pPr>
              <a:lnSpc>
                <a:spcPct val="100000"/>
              </a:lnSpc>
            </a:pPr>
            <a:r>
              <a:rPr lang="cs-CZ" sz="2000" u="sng" dirty="0" smtClean="0"/>
              <a:t>Místo: </a:t>
            </a:r>
            <a:r>
              <a:rPr lang="cs-CZ" sz="2000" dirty="0" smtClean="0"/>
              <a:t>Brno, Perná, </a:t>
            </a:r>
          </a:p>
          <a:p>
            <a:pPr>
              <a:lnSpc>
                <a:spcPct val="100000"/>
              </a:lnSpc>
            </a:pPr>
            <a:r>
              <a:rPr lang="cs-CZ" sz="2000" u="sng" dirty="0" smtClean="0"/>
              <a:t>Motivy</a:t>
            </a:r>
            <a:r>
              <a:rPr lang="cs-CZ" sz="2000" dirty="0" smtClean="0"/>
              <a:t>: diskriminace, předsudky, vina, nenávist, válka, chaos, rodina</a:t>
            </a:r>
            <a:endParaRPr lang="cs-CZ" sz="2000" dirty="0"/>
          </a:p>
        </p:txBody>
      </p:sp>
      <p:pic>
        <p:nvPicPr>
          <p:cNvPr id="5122" name="Picture 2" descr="Vyhnání Gerty Schnirch bazar | Databáze k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35" y="628553"/>
            <a:ext cx="3822972" cy="570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1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40265-7949-8B03-4745-A052A5AA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67" y="126857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Děj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089A5-44A8-12C4-5269-92DD52F9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66" y="1453896"/>
            <a:ext cx="6920395" cy="3648456"/>
          </a:xfrm>
        </p:spPr>
        <p:txBody>
          <a:bodyPr>
            <a:noAutofit/>
          </a:bodyPr>
          <a:lstStyle/>
          <a:p>
            <a:r>
              <a:rPr lang="cs-CZ" sz="1800" b="1" dirty="0"/>
              <a:t>1. část: VÁLKOU S CEJCHEM SCHNIRCHŮ</a:t>
            </a:r>
            <a:r>
              <a:rPr lang="cs-CZ" sz="1800" dirty="0"/>
              <a:t> popisuje život Gerty jako víceméně německé dívky během války. Gerta si postupně začne uvědomovat rozdíly mezi jí a jejími českými kamarády, necítí se však Němkou. Umírá jí milovaná maminka. Fridrich narukuje a přestává psát dopisy. Otec zešílí, znásilňuje Gertu, té se poté narodí dcera Barbora.</a:t>
            </a:r>
          </a:p>
          <a:p>
            <a:r>
              <a:rPr lang="cs-CZ" sz="1800" b="1" dirty="0"/>
              <a:t>2. část: KDYŽ SE KÁCÍ LES, LÍTAJÍ TŘÍSKY</a:t>
            </a:r>
            <a:r>
              <a:rPr lang="cs-CZ" sz="1800" dirty="0"/>
              <a:t> vypráví o konci války, náletech a osvobození. Němci jsou nenáviděni a je jimi opovrhováno. Gerta je s ostatními ženami a dětmi vyhnána na pochod smrti, spoustu jich umře na vyčerpání, při znásilnění (jen tak pro legraci hlídačů) nebo po příchodu do Pohořelic na tyfus či úplavici.</a:t>
            </a:r>
          </a:p>
          <a:p>
            <a:r>
              <a:rPr lang="cs-CZ" sz="1800" b="1" dirty="0"/>
              <a:t>3. část: MĚSTO DEUTSCHFREI</a:t>
            </a:r>
            <a:r>
              <a:rPr lang="cs-CZ" sz="1800" dirty="0"/>
              <a:t> je místem, kam se Gertě podařilo s dalšími ženskými dostat na práce díky sedláku Šenkovi. Dostává se na hospodářství k Zipfelové, kde mnoho let pracuje. Přichází však politické procesy a kolektivizace, sedlák to odmítá, a proto společně s Idou skončí v dolech v Jáchymově. Zipfelová zchudne. Pro Gertu si přijde Karel a dva roky žije šťastně (Karel je vysoko postavený komunista), pak však přichází čistky padesátých let a Karel zmizí neznámo kam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pic>
        <p:nvPicPr>
          <p:cNvPr id="6146" name="Picture 2" descr="Vyhnání Gerty Schnirch bazar | Databáze k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35" y="593320"/>
            <a:ext cx="3799126" cy="567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0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40265-7949-8B03-4745-A052A5AA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67" y="126857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Děj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089A5-44A8-12C4-5269-92DD52F9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66" y="1453896"/>
            <a:ext cx="6920395" cy="3648456"/>
          </a:xfrm>
        </p:spPr>
        <p:txBody>
          <a:bodyPr>
            <a:noAutofit/>
          </a:bodyPr>
          <a:lstStyle/>
          <a:p>
            <a:r>
              <a:rPr lang="cs-CZ" sz="1800" b="1" dirty="0"/>
              <a:t>4. část: MINULOST PŘÍTOMNÁ</a:t>
            </a:r>
            <a:r>
              <a:rPr lang="cs-CZ" sz="1800" dirty="0"/>
              <a:t> je o dospělém životě Barbory - založí vlastní rodinu a odstěhuje se od Gerty, kterou je pořád opovrhováno a pracuje podřadně ve skladu. Po okupaci v roce 1968 se Gerta cítí zase Němkou a chce to vysvětlit Barboře, ale pohádají se. Poslední nadějí pro ni zbývá vnučka Blanička, která touží po omluvě všem německým Brňákům a spravedlnosti. Gerta se toho však nikdy nedočká, je zahořklá a otrávená životem, neschopna odpustit otci, bratrovi ani sobě to, jak s ní zacházeli. Umírá v nemocnici.</a:t>
            </a:r>
          </a:p>
          <a:p>
            <a:r>
              <a:rPr lang="cs-CZ" sz="1800" b="1" dirty="0"/>
              <a:t>5. část: SÓLO PRO BARBORU</a:t>
            </a:r>
            <a:r>
              <a:rPr lang="cs-CZ" sz="1800" dirty="0"/>
              <a:t> popisuje perspektivu Barbory. Chodí každý den za umírající Gertou do nemocnice, vypráví jí všechno, co jí leží na srdci, za co je na ni naštvaná; jsou to pro ni nejlepší časy jejich vztahu. Gerta to však nejspíš nevnímá, je v kómatu a nakonec ji nechají odpojit...</a:t>
            </a:r>
          </a:p>
          <a:p>
            <a:endParaRPr lang="cs-CZ" sz="1800" dirty="0"/>
          </a:p>
        </p:txBody>
      </p:sp>
      <p:pic>
        <p:nvPicPr>
          <p:cNvPr id="7170" name="Picture 2" descr="Vyhnání Gerty Schnirch bazar | Databáze k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63" y="651557"/>
            <a:ext cx="3841461" cy="57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2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40265-7949-8B03-4745-A052A5AA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67" y="277205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Charakteristika hlavních postav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3089A5-44A8-12C4-5269-92DD52F9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13" y="1871040"/>
            <a:ext cx="6920395" cy="3648456"/>
          </a:xfrm>
        </p:spPr>
        <p:txBody>
          <a:bodyPr>
            <a:noAutofit/>
          </a:bodyPr>
          <a:lstStyle/>
          <a:p>
            <a:r>
              <a:rPr lang="cs-CZ" sz="2000" b="1" dirty="0"/>
              <a:t>Gerta Schnirch</a:t>
            </a:r>
            <a:r>
              <a:rPr lang="cs-CZ" sz="2000" dirty="0"/>
              <a:t> - hlavní hrdinka; Češka po mamince, Němka po tatínkovi (cítí se spíše Češkou), rozebírá otázky provinění a odplaty, není schopná svůj příběh vhodně předat své dceři, kvůli tomu si nerozumí a Gertin život je pořád bolestný</a:t>
            </a:r>
            <a:br>
              <a:rPr lang="cs-CZ" sz="2000" dirty="0"/>
            </a:br>
            <a:r>
              <a:rPr lang="cs-CZ" sz="2000" b="1" dirty="0"/>
              <a:t>maminka Gerty</a:t>
            </a:r>
            <a:r>
              <a:rPr lang="cs-CZ" sz="2000" dirty="0"/>
              <a:t> - milující a odevzdaná, Gerta ji má mnohem radši než otce, brzy však umírá</a:t>
            </a:r>
            <a:br>
              <a:rPr lang="cs-CZ" sz="2000" dirty="0"/>
            </a:br>
            <a:r>
              <a:rPr lang="cs-CZ" sz="2000" b="1" dirty="0"/>
              <a:t>otec Gerty</a:t>
            </a:r>
            <a:r>
              <a:rPr lang="cs-CZ" sz="2000" dirty="0"/>
              <a:t> - hrdý Němec, konec války nese velmi těžce, což odnáší i Gerta – </a:t>
            </a:r>
            <a:r>
              <a:rPr lang="cs-CZ" sz="2000" dirty="0" smtClean="0"/>
              <a:t>nevychází spolu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/>
              <a:t>Fridrich Schnirch</a:t>
            </a:r>
            <a:r>
              <a:rPr lang="cs-CZ" sz="2000" dirty="0"/>
              <a:t> - bratr Gerty, hrdý nacista po tatínkovi, pohrdal Gertou a zmizel ve válce, pak Gertu už nikdy neviděl, ale poslal jí omluvný a rezignovaný dopis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8194" name="Picture 2" descr="Vyhnání Gerty Schnirch bazar | Databáze k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63" y="728373"/>
            <a:ext cx="3640959" cy="54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16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45C69-3606-4A2B-939D-F598C4C3C9D7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236</Words>
  <Application>Microsoft Office PowerPoint</Application>
  <PresentationFormat>Widescreen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Vyhnání Gerty Schnirch Kateřina Tučková</vt:lpstr>
      <vt:lpstr>Kateřina Tučková</vt:lpstr>
      <vt:lpstr>Kateřina Tučková</vt:lpstr>
      <vt:lpstr>Díla</vt:lpstr>
      <vt:lpstr>Ocenění</vt:lpstr>
      <vt:lpstr>Vyhnání Gerty Schnirch</vt:lpstr>
      <vt:lpstr>Děj</vt:lpstr>
      <vt:lpstr>Děj</vt:lpstr>
      <vt:lpstr>Charakteristika hlavních postav</vt:lpstr>
      <vt:lpstr>Charakteristika hlavních postav</vt:lpstr>
      <vt:lpstr>Jazykové a umělecké prostředky</vt:lpstr>
      <vt:lpstr>ÚRYVEK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KULATÝ SVĚT IVA PEKÁRKOVÁ</dc:title>
  <dc:creator/>
  <cp:lastModifiedBy/>
  <cp:revision>3</cp:revision>
  <dcterms:created xsi:type="dcterms:W3CDTF">2023-01-23T13:59:32Z</dcterms:created>
  <dcterms:modified xsi:type="dcterms:W3CDTF">2023-02-28T03:59:13Z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