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2" r:id="rId4"/>
  </p:sldMasterIdLst>
  <p:sldIdLst>
    <p:sldId id="256" r:id="rId5"/>
    <p:sldId id="257" r:id="rId6"/>
    <p:sldId id="264" r:id="rId7"/>
    <p:sldId id="259" r:id="rId8"/>
    <p:sldId id="260" r:id="rId9"/>
    <p:sldId id="270" r:id="rId10"/>
    <p:sldId id="271" r:id="rId11"/>
    <p:sldId id="272" r:id="rId12"/>
    <p:sldId id="273" r:id="rId13"/>
    <p:sldId id="258" r:id="rId14"/>
    <p:sldId id="261" r:id="rId15"/>
    <p:sldId id="262" r:id="rId16"/>
    <p:sldId id="265" r:id="rId17"/>
    <p:sldId id="268" r:id="rId18"/>
    <p:sldId id="274" r:id="rId19"/>
    <p:sldId id="263" r:id="rId20"/>
    <p:sldId id="267" r:id="rId21"/>
    <p:sldId id="279" r:id="rId22"/>
    <p:sldId id="275" r:id="rId23"/>
    <p:sldId id="280" r:id="rId24"/>
    <p:sldId id="266" r:id="rId25"/>
    <p:sldId id="281" r:id="rId26"/>
    <p:sldId id="282" r:id="rId27"/>
    <p:sldId id="276" r:id="rId28"/>
    <p:sldId id="277" r:id="rId29"/>
    <p:sldId id="278" r:id="rId30"/>
    <p:sldId id="283" r:id="rId31"/>
    <p:sldId id="26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0288E5-2B99-4A56-89EE-AD9DC88D58F3}" v="149" dt="2022-01-05T21:20:35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3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3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71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9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4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0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9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84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8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17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8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60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z-moravec.net/chemie/periodicka-soustava-prvku/seaborgium/" TargetMode="External"/><Relationship Id="rId3" Type="http://schemas.openxmlformats.org/officeDocument/2006/relationships/hyperlink" Target="http://www.prvky.com/24.html" TargetMode="External"/><Relationship Id="rId7" Type="http://schemas.openxmlformats.org/officeDocument/2006/relationships/hyperlink" Target="https://www.cdc.gov/niosh/topics/chromium/" TargetMode="External"/><Relationship Id="rId2" Type="http://schemas.openxmlformats.org/officeDocument/2006/relationships/hyperlink" Target="https://arnika.org/chr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rckmanuals.com/professional/nutritional-disorders/mineral-deficiency-and-toxicity/chromium-deficiency" TargetMode="External"/><Relationship Id="rId5" Type="http://schemas.openxmlformats.org/officeDocument/2006/relationships/hyperlink" Target="https://education.jlab.org/itselemental/ele024.html" TargetMode="External"/><Relationship Id="rId4" Type="http://schemas.openxmlformats.org/officeDocument/2006/relationships/hyperlink" Target="http://chemie.gfxs.cz/index.php?pg=tabulk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1221DE-6087-4592-87D1-8A2F3124B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99" y="4550230"/>
            <a:ext cx="10909073" cy="957902"/>
          </a:xfrm>
        </p:spPr>
        <p:txBody>
          <a:bodyPr>
            <a:normAutofit/>
          </a:bodyPr>
          <a:lstStyle/>
          <a:p>
            <a:r>
              <a:rPr lang="en-GB" sz="6000"/>
              <a:t>CHROM</a:t>
            </a:r>
            <a:endParaRPr lang="cs-CZ" sz="600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989FCC-84AF-44B3-8F6C-542AC2261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999" y="5782457"/>
            <a:ext cx="10925101" cy="460536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Univers Condensed (Nadpisy)"/>
                <a:cs typeface="Times New Roman" panose="02020603050405020304" pitchFamily="18" charset="0"/>
              </a:rPr>
              <a:t>A </a:t>
            </a:r>
            <a:r>
              <a:rPr lang="en-GB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Univers Condensed (Nadpisy)"/>
                <a:cs typeface="Times New Roman" panose="02020603050405020304" pitchFamily="18" charset="0"/>
              </a:rPr>
              <a:t>další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Univers Condensed (Nadpisy)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Univers Condensed (Nadpisy)"/>
                <a:cs typeface="Times New Roman" panose="02020603050405020304" pitchFamily="18" charset="0"/>
              </a:rPr>
              <a:t>prvky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Univers Condensed (Nadpisy)"/>
                <a:cs typeface="Times New Roman" panose="02020603050405020304" pitchFamily="18" charset="0"/>
              </a:rPr>
              <a:t> 6. </a:t>
            </a:r>
            <a:r>
              <a:rPr lang="en-GB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Univers Condensed (Nadpisy)"/>
                <a:cs typeface="Times New Roman" panose="02020603050405020304" pitchFamily="18" charset="0"/>
              </a:rPr>
              <a:t>skupiny</a:t>
            </a:r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  <a:latin typeface="aUnivers Condensed (Nadpisy)"/>
              <a:cs typeface="Times New Roman" panose="02020603050405020304" pitchFamily="18" charset="0"/>
            </a:endParaRPr>
          </a:p>
        </p:txBody>
      </p:sp>
      <p:pic>
        <p:nvPicPr>
          <p:cNvPr id="1026" name="Picture 2" descr="Chrom – Wikipedie">
            <a:extLst>
              <a:ext uri="{FF2B5EF4-FFF2-40B4-BE49-F238E27FC236}">
                <a16:creationId xmlns:a16="http://schemas.microsoft.com/office/drawing/2014/main" id="{FC1415AA-EF20-425B-83DB-4C98331F7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" r="13443" b="-2"/>
          <a:stretch/>
        </p:blipFill>
        <p:spPr bwMode="auto">
          <a:xfrm>
            <a:off x="-1" y="-2"/>
            <a:ext cx="6050281" cy="42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bstraktní geometrický vzor překrývajících se šestiúhelníků na bílém a šedém pozadí">
            <a:extLst>
              <a:ext uri="{FF2B5EF4-FFF2-40B4-BE49-F238E27FC236}">
                <a16:creationId xmlns:a16="http://schemas.microsoft.com/office/drawing/2014/main" id="{C4467369-E013-41F2-A905-8E74A4691D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0" r="2" b="4817"/>
          <a:stretch/>
        </p:blipFill>
        <p:spPr>
          <a:xfrm>
            <a:off x="6141720" y="2"/>
            <a:ext cx="6050279" cy="4242815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0" name="Picture 6" descr="WD-40 Poradna">
            <a:extLst>
              <a:ext uri="{FF2B5EF4-FFF2-40B4-BE49-F238E27FC236}">
                <a16:creationId xmlns:a16="http://schemas.microsoft.com/office/drawing/2014/main" id="{DE05D0D9-276E-47CC-8793-3FBF24743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20" y="1684"/>
            <a:ext cx="6374745" cy="424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609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B9CE64-D647-47D6-A658-57FCCB40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sloučeniny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D69AAB-A5CA-44DD-B0BD-C174AC0D4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90306"/>
            <a:ext cx="10058400" cy="3760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 Oxid </a:t>
            </a:r>
            <a:r>
              <a:rPr lang="en-GB" sz="1600" dirty="0" err="1"/>
              <a:t>chromový</a:t>
            </a:r>
            <a:r>
              <a:rPr lang="en-GB" sz="1600" dirty="0"/>
              <a:t> CrO3= </a:t>
            </a:r>
            <a:r>
              <a:rPr lang="en-GB" sz="1600" dirty="0" err="1"/>
              <a:t>kyselinotvorný</a:t>
            </a:r>
            <a:r>
              <a:rPr lang="en-GB" sz="1600" dirty="0"/>
              <a:t>, </a:t>
            </a:r>
            <a:r>
              <a:rPr lang="en-GB" sz="1600" dirty="0" err="1"/>
              <a:t>příprava</a:t>
            </a:r>
            <a:r>
              <a:rPr lang="en-GB" sz="1600" dirty="0"/>
              <a:t> </a:t>
            </a:r>
            <a:r>
              <a:rPr lang="en-GB" sz="1600" dirty="0" err="1"/>
              <a:t>pokovovacích</a:t>
            </a:r>
            <a:r>
              <a:rPr lang="en-GB" sz="1600" dirty="0"/>
              <a:t> </a:t>
            </a:r>
            <a:r>
              <a:rPr lang="en-GB" sz="1600" dirty="0" err="1"/>
              <a:t>lázní</a:t>
            </a:r>
            <a:r>
              <a:rPr lang="en-GB" sz="1600" dirty="0"/>
              <a:t> </a:t>
            </a:r>
          </a:p>
          <a:p>
            <a:r>
              <a:rPr lang="en-GB" sz="1600" dirty="0"/>
              <a:t>Oxid </a:t>
            </a:r>
            <a:r>
              <a:rPr lang="en-GB" sz="1600" dirty="0" err="1"/>
              <a:t>chromitý</a:t>
            </a:r>
            <a:r>
              <a:rPr lang="en-GB" sz="1600" dirty="0"/>
              <a:t> Cr2O3= 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vodě</a:t>
            </a:r>
            <a:r>
              <a:rPr lang="en-GB" sz="1600" dirty="0"/>
              <a:t> </a:t>
            </a:r>
            <a:r>
              <a:rPr lang="en-GB" sz="1600" dirty="0" err="1"/>
              <a:t>nerozpustný</a:t>
            </a:r>
            <a:r>
              <a:rPr lang="en-GB" sz="1600" dirty="0"/>
              <a:t>, </a:t>
            </a:r>
            <a:r>
              <a:rPr lang="en-GB" sz="1600" dirty="0" err="1"/>
              <a:t>zelený</a:t>
            </a:r>
            <a:r>
              <a:rPr lang="en-GB" sz="1600" dirty="0"/>
              <a:t>; pigment- </a:t>
            </a:r>
            <a:r>
              <a:rPr lang="en-GB" sz="1600" dirty="0" err="1"/>
              <a:t>vodové</a:t>
            </a:r>
            <a:r>
              <a:rPr lang="en-GB" sz="1600" dirty="0"/>
              <a:t> </a:t>
            </a:r>
            <a:r>
              <a:rPr lang="en-GB" sz="1600" dirty="0" err="1"/>
              <a:t>barvy</a:t>
            </a:r>
            <a:r>
              <a:rPr lang="en-GB" sz="1600" dirty="0"/>
              <a:t> a </a:t>
            </a:r>
            <a:r>
              <a:rPr lang="en-GB" sz="1600" dirty="0" err="1"/>
              <a:t>nátěrové</a:t>
            </a:r>
            <a:r>
              <a:rPr lang="en-GB" sz="1600" dirty="0"/>
              <a:t> </a:t>
            </a:r>
            <a:r>
              <a:rPr lang="en-GB" sz="1600" dirty="0" err="1"/>
              <a:t>hmoty</a:t>
            </a:r>
            <a:endParaRPr lang="en-GB" sz="1600" dirty="0"/>
          </a:p>
          <a:p>
            <a:r>
              <a:rPr lang="en-GB" sz="1600" dirty="0" err="1"/>
              <a:t>Chromany</a:t>
            </a:r>
            <a:r>
              <a:rPr lang="en-GB" sz="1600" dirty="0"/>
              <a:t>=  </a:t>
            </a:r>
            <a:r>
              <a:rPr lang="en-GB" sz="1600" dirty="0" err="1"/>
              <a:t>žluté</a:t>
            </a:r>
            <a:r>
              <a:rPr lang="en-GB" sz="1600" dirty="0"/>
              <a:t> </a:t>
            </a:r>
            <a:r>
              <a:rPr lang="en-GB" sz="1600" dirty="0" err="1"/>
              <a:t>zbarvení</a:t>
            </a:r>
            <a:r>
              <a:rPr lang="en-GB" sz="1600" dirty="0"/>
              <a:t>, </a:t>
            </a:r>
            <a:r>
              <a:rPr lang="en-GB" sz="1600" dirty="0" err="1"/>
              <a:t>pigmenty</a:t>
            </a:r>
            <a:endParaRPr lang="en-GB" sz="1600" dirty="0"/>
          </a:p>
          <a:p>
            <a:r>
              <a:rPr lang="en-GB" sz="1600" dirty="0" err="1"/>
              <a:t>Dichromany</a:t>
            </a:r>
            <a:r>
              <a:rPr lang="en-GB" sz="1600" dirty="0"/>
              <a:t>= </a:t>
            </a:r>
            <a:r>
              <a:rPr lang="en-GB" sz="1600" dirty="0" err="1"/>
              <a:t>dichroman</a:t>
            </a:r>
            <a:r>
              <a:rPr lang="en-GB" sz="1600" dirty="0"/>
              <a:t> </a:t>
            </a:r>
            <a:r>
              <a:rPr lang="en-GB" sz="1600" dirty="0" err="1"/>
              <a:t>sodný</a:t>
            </a:r>
            <a:r>
              <a:rPr lang="en-GB" sz="1600" dirty="0"/>
              <a:t>, pigment, </a:t>
            </a:r>
            <a:r>
              <a:rPr lang="en-GB" sz="1600" dirty="0" err="1"/>
              <a:t>nátěrové</a:t>
            </a:r>
            <a:r>
              <a:rPr lang="en-GB" sz="1600" dirty="0"/>
              <a:t> </a:t>
            </a:r>
            <a:r>
              <a:rPr lang="en-GB" sz="1600" dirty="0" err="1"/>
              <a:t>hmoty</a:t>
            </a:r>
            <a:r>
              <a:rPr lang="en-GB" sz="1600" dirty="0"/>
              <a:t>, </a:t>
            </a:r>
            <a:r>
              <a:rPr lang="en-GB" sz="1600" dirty="0" err="1"/>
              <a:t>keramika</a:t>
            </a:r>
            <a:r>
              <a:rPr lang="en-GB" sz="1600" dirty="0"/>
              <a:t>, </a:t>
            </a:r>
            <a:r>
              <a:rPr lang="en-GB" sz="1600" dirty="0" err="1"/>
              <a:t>inkousty</a:t>
            </a:r>
            <a:r>
              <a:rPr lang="en-GB" sz="1600" dirty="0"/>
              <a:t>, </a:t>
            </a:r>
            <a:r>
              <a:rPr lang="en-GB" sz="1600" dirty="0" err="1"/>
              <a:t>kaučuk</a:t>
            </a:r>
            <a:endParaRPr lang="en-GB" sz="1600" dirty="0"/>
          </a:p>
          <a:p>
            <a:r>
              <a:rPr lang="en-GB" sz="1600" dirty="0" err="1"/>
              <a:t>Dodekahydrát</a:t>
            </a:r>
            <a:r>
              <a:rPr lang="en-GB" sz="1600" dirty="0"/>
              <a:t> </a:t>
            </a:r>
            <a:r>
              <a:rPr lang="en-GB" sz="1600" dirty="0" err="1"/>
              <a:t>síranu</a:t>
            </a:r>
            <a:r>
              <a:rPr lang="en-GB" sz="1600" dirty="0"/>
              <a:t> </a:t>
            </a:r>
            <a:r>
              <a:rPr lang="en-GB" sz="1600" dirty="0" err="1"/>
              <a:t>draselno-chromitého</a:t>
            </a:r>
            <a:r>
              <a:rPr lang="en-GB" sz="1600" dirty="0"/>
              <a:t> </a:t>
            </a:r>
            <a:r>
              <a:rPr lang="cs-CZ" sz="1600" b="0" i="0" dirty="0" err="1">
                <a:solidFill>
                  <a:srgbClr val="3C4043"/>
                </a:solidFill>
                <a:effectLst/>
                <a:latin typeface="arial" panose="020B0604020202020204" pitchFamily="34" charset="0"/>
              </a:rPr>
              <a:t>KCr</a:t>
            </a:r>
            <a:r>
              <a:rPr lang="en-GB" sz="1600" dirty="0">
                <a:solidFill>
                  <a:srgbClr val="3C4043"/>
                </a:solidFill>
                <a:latin typeface="arial" panose="020B0604020202020204" pitchFamily="34" charset="0"/>
              </a:rPr>
              <a:t>(SO4)2. 12H2O= </a:t>
            </a:r>
            <a:r>
              <a:rPr lang="en-GB" sz="1600" dirty="0" err="1">
                <a:solidFill>
                  <a:srgbClr val="3C4043"/>
                </a:solidFill>
                <a:latin typeface="arial" panose="020B0604020202020204" pitchFamily="34" charset="0"/>
              </a:rPr>
              <a:t>kožedělný</a:t>
            </a:r>
            <a:r>
              <a:rPr lang="en-GB" sz="1600" dirty="0">
                <a:solidFill>
                  <a:srgbClr val="3C4043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3C4043"/>
                </a:solidFill>
                <a:latin typeface="arial" panose="020B0604020202020204" pitchFamily="34" charset="0"/>
              </a:rPr>
              <a:t>průmysl</a:t>
            </a:r>
            <a:endParaRPr lang="cs-CZ" sz="1600" dirty="0"/>
          </a:p>
        </p:txBody>
      </p:sp>
      <p:pic>
        <p:nvPicPr>
          <p:cNvPr id="12290" name="Picture 2" descr="Technologie tamponování – lokální galvanické pokovování - Strojárstvo /  Strojírenství">
            <a:extLst>
              <a:ext uri="{FF2B5EF4-FFF2-40B4-BE49-F238E27FC236}">
                <a16:creationId xmlns:a16="http://schemas.microsoft.com/office/drawing/2014/main" id="{A3A04BDA-61CD-4DE1-825D-C4509E989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570" y="59481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Oxid chrómu Zelená CAS 1308-38-9 Výrobci a dodavatelé - Factory Price -  Ditai Chemicals">
            <a:extLst>
              <a:ext uri="{FF2B5EF4-FFF2-40B4-BE49-F238E27FC236}">
                <a16:creationId xmlns:a16="http://schemas.microsoft.com/office/drawing/2014/main" id="{73EF33FC-3F49-46C3-B160-F2BFE6F3E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520" y="3116903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hroman draselný – Wikipedie">
            <a:extLst>
              <a:ext uri="{FF2B5EF4-FFF2-40B4-BE49-F238E27FC236}">
                <a16:creationId xmlns:a16="http://schemas.microsoft.com/office/drawing/2014/main" id="{F5F7557C-5BA7-4986-95D6-1A4737B62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4815098"/>
            <a:ext cx="30480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Esolyt | Nátěrové hmoty">
            <a:extLst>
              <a:ext uri="{FF2B5EF4-FFF2-40B4-BE49-F238E27FC236}">
                <a16:creationId xmlns:a16="http://schemas.microsoft.com/office/drawing/2014/main" id="{6E18EC24-417F-4826-8243-7401A41B4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570" y="4940404"/>
            <a:ext cx="2565619" cy="170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Kožedělný průmysl - vše o tématu | E15.cz">
            <a:extLst>
              <a:ext uri="{FF2B5EF4-FFF2-40B4-BE49-F238E27FC236}">
                <a16:creationId xmlns:a16="http://schemas.microsoft.com/office/drawing/2014/main" id="{80EF645B-3B5B-46A0-A1F8-158E91500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59" y="4918176"/>
            <a:ext cx="3048000" cy="180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Keramika je dnes obľúbená v tradičnom aj modernom šate">
            <a:extLst>
              <a:ext uri="{FF2B5EF4-FFF2-40B4-BE49-F238E27FC236}">
                <a16:creationId xmlns:a16="http://schemas.microsoft.com/office/drawing/2014/main" id="{12B4D371-A855-4DC8-A3E0-195B40E90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59" y="174515"/>
            <a:ext cx="3444242" cy="229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45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82CFF2-70F7-4DD1-9755-C500A9D2C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výroba</a:t>
            </a:r>
            <a:endParaRPr lang="cs-CZ" sz="4000">
              <a:solidFill>
                <a:srgbClr val="FFFFFF"/>
              </a:solidFill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136776-8C6E-4CE4-8D46-D6D8EDEE9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Chromit se redukuje s uhlíkem- vzniká slitina </a:t>
            </a:r>
            <a:r>
              <a:rPr lang="en-GB">
                <a:solidFill>
                  <a:srgbClr val="FFFFFF"/>
                </a:solidFill>
                <a:highlight>
                  <a:srgbClr val="FF0000"/>
                </a:highlight>
              </a:rPr>
              <a:t>ferrochrom </a:t>
            </a:r>
            <a:r>
              <a:rPr lang="en-GB">
                <a:solidFill>
                  <a:srgbClr val="FFFFFF"/>
                </a:solidFill>
              </a:rPr>
              <a:t>(příměs oceli)</a:t>
            </a:r>
          </a:p>
          <a:p>
            <a:r>
              <a:rPr lang="en-GB">
                <a:solidFill>
                  <a:srgbClr val="FFFFFF"/>
                </a:solidFill>
              </a:rPr>
              <a:t>Čistý výroba elektrolýzou, ale i alternativně= aluminotermicky z Cr2O3</a:t>
            </a:r>
            <a:endParaRPr lang="cs-CZ">
              <a:solidFill>
                <a:srgbClr val="FFFFFF"/>
              </a:solidFill>
            </a:endParaRPr>
          </a:p>
        </p:txBody>
      </p:sp>
      <p:pic>
        <p:nvPicPr>
          <p:cNvPr id="11266" name="Picture 2" descr="Ferochrom – Wikipedie">
            <a:extLst>
              <a:ext uri="{FF2B5EF4-FFF2-40B4-BE49-F238E27FC236}">
                <a16:creationId xmlns:a16="http://schemas.microsoft.com/office/drawing/2014/main" id="{D2586222-5664-4AF1-A395-2FA3840CF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r="6319" b="-1"/>
          <a:stretch/>
        </p:blipFill>
        <p:spPr bwMode="auto">
          <a:xfrm>
            <a:off x="4654296" y="10"/>
            <a:ext cx="753770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777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C5BCDD-E4E8-4AD2-9FA0-8E689AB8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využití</a:t>
            </a:r>
            <a:endParaRPr lang="cs-CZ" sz="4000">
              <a:solidFill>
                <a:srgbClr val="FFFFFF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193B64-9478-4A94-A6FD-24BFECB05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Pochromování kovových předmětů= ochrana proti </a:t>
            </a:r>
            <a:r>
              <a:rPr lang="en-GB">
                <a:solidFill>
                  <a:srgbClr val="FFFFFF"/>
                </a:solidFill>
                <a:highlight>
                  <a:srgbClr val="FF0000"/>
                </a:highlight>
              </a:rPr>
              <a:t>korozi</a:t>
            </a:r>
            <a:r>
              <a:rPr lang="en-GB">
                <a:solidFill>
                  <a:srgbClr val="FFFFFF"/>
                </a:solidFill>
              </a:rPr>
              <a:t> a zvýšení lesku</a:t>
            </a:r>
          </a:p>
          <a:p>
            <a:r>
              <a:rPr lang="en-GB">
                <a:solidFill>
                  <a:srgbClr val="FFFFFF"/>
                </a:solidFill>
              </a:rPr>
              <a:t>Chromvanadiová slitina- velmi odolná slitina na nástroje</a:t>
            </a:r>
          </a:p>
          <a:p>
            <a:pPr marL="0" indent="0">
              <a:buNone/>
            </a:pPr>
            <a:r>
              <a:rPr lang="en-GB">
                <a:solidFill>
                  <a:srgbClr val="FFFFFF"/>
                </a:solidFill>
              </a:rPr>
              <a:t> Nerez- slitiny chromu a železa (12-16% chromu)</a:t>
            </a:r>
          </a:p>
          <a:p>
            <a:pPr marL="0" indent="0">
              <a:buNone/>
            </a:pPr>
            <a:r>
              <a:rPr lang="en-GB">
                <a:solidFill>
                  <a:srgbClr val="FFFFFF"/>
                </a:solidFill>
              </a:rPr>
              <a:t> příměs oceli= lopatky turbín</a:t>
            </a:r>
          </a:p>
          <a:p>
            <a:pPr marL="0" indent="0">
              <a:buNone/>
            </a:pPr>
            <a:endParaRPr lang="cs-CZ">
              <a:solidFill>
                <a:srgbClr val="FFFFFF"/>
              </a:solidFill>
            </a:endParaRPr>
          </a:p>
        </p:txBody>
      </p:sp>
      <p:pic>
        <p:nvPicPr>
          <p:cNvPr id="13314" name="Picture 2" descr="Tvrdé chromování - Rosma Trade">
            <a:extLst>
              <a:ext uri="{FF2B5EF4-FFF2-40B4-BE49-F238E27FC236}">
                <a16:creationId xmlns:a16="http://schemas.microsoft.com/office/drawing/2014/main" id="{59956753-FDCC-4A45-8928-ADB7F5A30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r="8336"/>
          <a:stretch/>
        </p:blipFill>
        <p:spPr bwMode="auto">
          <a:xfrm>
            <a:off x="4654296" y="10"/>
            <a:ext cx="753770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833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34150A-D05F-4BCE-83C0-F886E04C1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GB" sz="4000" dirty="0" err="1"/>
              <a:t>Doplněk</a:t>
            </a:r>
            <a:r>
              <a:rPr lang="en-GB" sz="4000" dirty="0"/>
              <a:t> </a:t>
            </a:r>
            <a:r>
              <a:rPr lang="en-GB" sz="4000" dirty="0" err="1"/>
              <a:t>stravy</a:t>
            </a:r>
            <a:endParaRPr lang="cs-CZ" sz="40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88B1AE-22EE-49DF-AC2A-588F710F3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>
            <a:normAutofit/>
          </a:bodyPr>
          <a:lstStyle/>
          <a:p>
            <a:r>
              <a:rPr lang="en-GB" dirty="0"/>
              <a:t>V </a:t>
            </a:r>
            <a:r>
              <a:rPr lang="en-GB" dirty="0" err="1"/>
              <a:t>podobě</a:t>
            </a:r>
            <a:r>
              <a:rPr lang="en-GB" dirty="0"/>
              <a:t> </a:t>
            </a:r>
            <a:r>
              <a:rPr lang="en-GB" dirty="0" err="1"/>
              <a:t>komplexní</a:t>
            </a:r>
            <a:r>
              <a:rPr lang="en-GB" dirty="0"/>
              <a:t> </a:t>
            </a:r>
            <a:r>
              <a:rPr lang="en-GB" dirty="0" err="1"/>
              <a:t>sloučeniny</a:t>
            </a:r>
            <a:r>
              <a:rPr lang="en-GB" dirty="0"/>
              <a:t> se </a:t>
            </a:r>
            <a:r>
              <a:rPr lang="en-GB" dirty="0" err="1"/>
              <a:t>chrom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III </a:t>
            </a:r>
            <a:r>
              <a:rPr lang="en-GB" dirty="0" err="1"/>
              <a:t>stupni</a:t>
            </a:r>
            <a:r>
              <a:rPr lang="en-GB" dirty="0"/>
              <a:t> </a:t>
            </a:r>
            <a:r>
              <a:rPr lang="en-GB" dirty="0" err="1"/>
              <a:t>účastní</a:t>
            </a:r>
            <a:r>
              <a:rPr lang="en-GB" dirty="0"/>
              <a:t> </a:t>
            </a:r>
            <a:r>
              <a:rPr lang="en-GB" dirty="0" err="1"/>
              <a:t>biochemického</a:t>
            </a:r>
            <a:r>
              <a:rPr lang="en-GB" dirty="0"/>
              <a:t> </a:t>
            </a:r>
            <a:r>
              <a:rPr lang="en-GB" dirty="0" err="1"/>
              <a:t>využití</a:t>
            </a:r>
            <a:r>
              <a:rPr lang="en-GB" dirty="0"/>
              <a:t> </a:t>
            </a:r>
            <a:r>
              <a:rPr lang="en-GB" dirty="0" err="1"/>
              <a:t>glukosy</a:t>
            </a:r>
            <a:r>
              <a:rPr lang="en-GB" dirty="0"/>
              <a:t> v </a:t>
            </a:r>
            <a:r>
              <a:rPr lang="en-GB" dirty="0" err="1"/>
              <a:t>živočišných</a:t>
            </a:r>
            <a:r>
              <a:rPr lang="en-GB" dirty="0"/>
              <a:t> </a:t>
            </a:r>
            <a:r>
              <a:rPr lang="en-GB" dirty="0" err="1"/>
              <a:t>organismech</a:t>
            </a:r>
            <a:r>
              <a:rPr lang="en-GB" dirty="0"/>
              <a:t>; </a:t>
            </a:r>
            <a:r>
              <a:rPr lang="en-GB" dirty="0" err="1"/>
              <a:t>nedostatek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poruchám</a:t>
            </a:r>
            <a:r>
              <a:rPr lang="en-GB" dirty="0"/>
              <a:t> </a:t>
            </a:r>
            <a:r>
              <a:rPr lang="en-GB" dirty="0" err="1"/>
              <a:t>metabolismu</a:t>
            </a:r>
            <a:r>
              <a:rPr lang="en-GB" dirty="0"/>
              <a:t>.</a:t>
            </a:r>
            <a:endParaRPr lang="cs-CZ" dirty="0"/>
          </a:p>
        </p:txBody>
      </p:sp>
      <p:pic>
        <p:nvPicPr>
          <p:cNvPr id="10242" name="Picture 2" descr="Chrom | Vitalpoint lékárna">
            <a:extLst>
              <a:ext uri="{FF2B5EF4-FFF2-40B4-BE49-F238E27FC236}">
                <a16:creationId xmlns:a16="http://schemas.microsoft.com/office/drawing/2014/main" id="{A82696BF-CFC1-42C3-B52A-6AFCB12C2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3447" y="1533136"/>
            <a:ext cx="6892560" cy="344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3556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7E5B37-1E87-48D5-9C35-534250330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Limit výskytu v potravinách</a:t>
            </a:r>
            <a:endParaRPr lang="cs-CZ" sz="4000">
              <a:solidFill>
                <a:srgbClr val="FFFFFF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3FA65D-4B26-407D-8278-DFDC25939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FFFFFF"/>
                </a:solidFill>
              </a:rPr>
              <a:t>Např</a:t>
            </a:r>
            <a:r>
              <a:rPr lang="en-GB" dirty="0">
                <a:solidFill>
                  <a:srgbClr val="FFFFFF"/>
                </a:solidFill>
              </a:rPr>
              <a:t>.  p</a:t>
            </a:r>
            <a:r>
              <a:rPr lang="cs-CZ" dirty="0">
                <a:solidFill>
                  <a:srgbClr val="FFFFFF"/>
                </a:solidFill>
              </a:rPr>
              <a:t>ro kakao je stanovena nejvyšší přípustná mez obsahu chromu 3 mg/kg</a:t>
            </a:r>
            <a:endParaRPr lang="en-GB" dirty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Pro </a:t>
            </a:r>
            <a:r>
              <a:rPr lang="en-GB" dirty="0" err="1">
                <a:solidFill>
                  <a:srgbClr val="FFFFFF"/>
                </a:solidFill>
              </a:rPr>
              <a:t>nápoje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cs-CZ" dirty="0">
                <a:solidFill>
                  <a:srgbClr val="FFFFFF"/>
                </a:solidFill>
              </a:rPr>
              <a:t>1,0 mg/kg</a:t>
            </a:r>
            <a:br>
              <a:rPr lang="cs-CZ" dirty="0">
                <a:solidFill>
                  <a:srgbClr val="FFFFFF"/>
                </a:solidFill>
              </a:rPr>
            </a:br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15362" name="Picture 2" descr="Chrom | Doktorka.cz">
            <a:extLst>
              <a:ext uri="{FF2B5EF4-FFF2-40B4-BE49-F238E27FC236}">
                <a16:creationId xmlns:a16="http://schemas.microsoft.com/office/drawing/2014/main" id="{95FC2FF7-01C4-4365-AE30-6E867A2801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1" r="13283" b="-1"/>
          <a:stretch/>
        </p:blipFill>
        <p:spPr bwMode="auto">
          <a:xfrm>
            <a:off x="4654296" y="10"/>
            <a:ext cx="753770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592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F4BBE9-8B94-4357-9400-7D4EFA78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47" y="643466"/>
            <a:ext cx="2771273" cy="5470463"/>
          </a:xfrm>
        </p:spPr>
        <p:txBody>
          <a:bodyPr anchor="ctr">
            <a:normAutofit/>
          </a:bodyPr>
          <a:lstStyle/>
          <a:p>
            <a:r>
              <a:rPr lang="en-GB" sz="3600" dirty="0" err="1"/>
              <a:t>Socha</a:t>
            </a:r>
            <a:r>
              <a:rPr lang="en-GB" sz="3600" dirty="0"/>
              <a:t> </a:t>
            </a:r>
            <a:r>
              <a:rPr lang="en-GB" sz="3600" dirty="0" err="1"/>
              <a:t>Počátek</a:t>
            </a:r>
            <a:r>
              <a:rPr lang="en-GB" sz="3600" dirty="0"/>
              <a:t> z </a:t>
            </a:r>
            <a:r>
              <a:rPr lang="en-GB" sz="3600" dirty="0" err="1"/>
              <a:t>nerezové</a:t>
            </a:r>
            <a:r>
              <a:rPr lang="en-GB" sz="3600" dirty="0"/>
              <a:t> </a:t>
            </a:r>
            <a:r>
              <a:rPr lang="en-GB" sz="3600" dirty="0" err="1"/>
              <a:t>oceli</a:t>
            </a:r>
            <a:r>
              <a:rPr lang="en-GB" sz="3600" dirty="0"/>
              <a:t>, </a:t>
            </a:r>
            <a:r>
              <a:rPr lang="en-GB" sz="3600" dirty="0" err="1"/>
              <a:t>Švédsko</a:t>
            </a:r>
            <a:endParaRPr lang="cs-CZ" sz="36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>
            <a:extLst>
              <a:ext uri="{FF2B5EF4-FFF2-40B4-BE49-F238E27FC236}">
                <a16:creationId xmlns:a16="http://schemas.microsoft.com/office/drawing/2014/main" id="{EB4225DD-F066-4CF2-8ADE-C1C5F27EA5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2" y="1008047"/>
            <a:ext cx="5820196" cy="449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584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9CFC28-D54E-4B21-BBFB-EB8E4DB8F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Další prvky 6. skupiny</a:t>
            </a:r>
            <a:endParaRPr lang="cs-CZ" sz="400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3BA079-C390-4E07-80D7-F3D2E8B79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FFFFFF"/>
                </a:solidFill>
              </a:rPr>
              <a:t>Molybden</a:t>
            </a:r>
            <a:r>
              <a:rPr lang="en-GB" dirty="0">
                <a:solidFill>
                  <a:srgbClr val="FFFFFF"/>
                </a:solidFill>
              </a:rPr>
              <a:t> (Mo)</a:t>
            </a:r>
          </a:p>
          <a:p>
            <a:r>
              <a:rPr lang="en-GB" dirty="0">
                <a:solidFill>
                  <a:srgbClr val="FFFFFF"/>
                </a:solidFill>
              </a:rPr>
              <a:t>Wolfram (W)</a:t>
            </a:r>
          </a:p>
          <a:p>
            <a:r>
              <a:rPr lang="en-GB" dirty="0">
                <a:solidFill>
                  <a:schemeClr val="bg1"/>
                </a:solidFill>
              </a:rPr>
              <a:t>S</a:t>
            </a:r>
            <a:r>
              <a:rPr lang="cs-CZ" dirty="0" err="1">
                <a:solidFill>
                  <a:schemeClr val="bg1"/>
                </a:solidFill>
              </a:rPr>
              <a:t>eaborgium</a:t>
            </a:r>
            <a:r>
              <a:rPr lang="cs-CZ" dirty="0">
                <a:solidFill>
                  <a:schemeClr val="bg1"/>
                </a:solidFill>
              </a:rPr>
              <a:t> (</a:t>
            </a:r>
            <a:r>
              <a:rPr lang="cs-CZ" dirty="0" err="1">
                <a:solidFill>
                  <a:schemeClr val="bg1"/>
                </a:solidFill>
              </a:rPr>
              <a:t>Sg</a:t>
            </a:r>
            <a:r>
              <a:rPr lang="cs-CZ" dirty="0">
                <a:solidFill>
                  <a:schemeClr val="bg1"/>
                </a:solidFill>
              </a:rPr>
              <a:t>)</a:t>
            </a:r>
            <a:endParaRPr lang="en-GB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15B9FE5-4FCB-46D9-8589-89C97D85F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017" y="1049672"/>
            <a:ext cx="6798082" cy="475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25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54DCD9B2-D552-47A6-9FE2-15D7E8159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851949-86EA-4DA0-9447-8AA4CC7F3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8"/>
            <a:ext cx="4813072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Molybden</a:t>
            </a:r>
          </a:p>
        </p:txBody>
      </p:sp>
      <p:pic>
        <p:nvPicPr>
          <p:cNvPr id="16386" name="Picture 2" descr="Molybdenit – Wikipedie">
            <a:extLst>
              <a:ext uri="{FF2B5EF4-FFF2-40B4-BE49-F238E27FC236}">
                <a16:creationId xmlns:a16="http://schemas.microsoft.com/office/drawing/2014/main" id="{27D9ABE3-33D1-4E1F-B022-A051CDBA18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r="9667"/>
          <a:stretch/>
        </p:blipFill>
        <p:spPr bwMode="auto">
          <a:xfrm>
            <a:off x="633999" y="858120"/>
            <a:ext cx="5462001" cy="46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CE0A9EA-62FA-4F43-BEF6-7BBBB3F9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32349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CCE25F7F-C10E-4478-90C0-93B61E638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0345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A949EF-0416-4CA2-AFE7-D8EE8719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charakteristika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9C901D-7029-468D-BE55-1F6602BB2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Kr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] 4d₅ 5s₁</a:t>
            </a:r>
            <a:endParaRPr lang="en-GB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en-GB" dirty="0"/>
              <a:t>Ox. </a:t>
            </a:r>
            <a:r>
              <a:rPr lang="en-GB" dirty="0" err="1"/>
              <a:t>čísla</a:t>
            </a:r>
            <a:r>
              <a:rPr lang="en-GB" dirty="0"/>
              <a:t>: 0, II, III, IV, V, VI</a:t>
            </a:r>
          </a:p>
          <a:p>
            <a:r>
              <a:rPr lang="cs-CZ" dirty="0"/>
              <a:t>velmi stál</a:t>
            </a:r>
            <a:r>
              <a:rPr lang="en-GB" dirty="0"/>
              <a:t>ý</a:t>
            </a:r>
            <a:r>
              <a:rPr lang="cs-CZ" dirty="0"/>
              <a:t>, prakticky nemění svůj objem</a:t>
            </a:r>
            <a:endParaRPr lang="en-GB" dirty="0"/>
          </a:p>
          <a:p>
            <a:r>
              <a:rPr lang="cs-CZ" dirty="0"/>
              <a:t>chemicky odolný</a:t>
            </a:r>
            <a:endParaRPr lang="en-GB" dirty="0"/>
          </a:p>
          <a:p>
            <a:r>
              <a:rPr lang="cs-CZ" dirty="0"/>
              <a:t>na vzduchu nepodléhá oxidaci</a:t>
            </a:r>
            <a:r>
              <a:rPr lang="en-GB" dirty="0"/>
              <a:t> </a:t>
            </a:r>
          </a:p>
          <a:p>
            <a:r>
              <a:rPr lang="cs-CZ" dirty="0"/>
              <a:t>nerozpustný ve vodě</a:t>
            </a:r>
            <a:endParaRPr lang="en-GB" dirty="0"/>
          </a:p>
          <a:p>
            <a:r>
              <a:rPr lang="cs-CZ" dirty="0"/>
              <a:t>jen omezeně reaguje s některými kyselinami</a:t>
            </a:r>
            <a:endParaRPr lang="en-GB" dirty="0"/>
          </a:p>
          <a:p>
            <a:r>
              <a:rPr lang="en-GB" dirty="0"/>
              <a:t>Z</a:t>
            </a:r>
            <a:r>
              <a:rPr lang="cs-CZ" dirty="0"/>
              <a:t>a normální teploty reaguje pouze s fluorem.</a:t>
            </a:r>
          </a:p>
        </p:txBody>
      </p:sp>
      <p:pic>
        <p:nvPicPr>
          <p:cNvPr id="3074" name="Picture 2" descr="Molybden, vlastnosti atomu, chemické a fyzikální vlastnosti">
            <a:extLst>
              <a:ext uri="{FF2B5EF4-FFF2-40B4-BE49-F238E27FC236}">
                <a16:creationId xmlns:a16="http://schemas.microsoft.com/office/drawing/2014/main" id="{D1A5EF84-2B0B-44B7-9874-7617AA921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072" y="1247501"/>
            <a:ext cx="4298080" cy="462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512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72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98EEB5-F806-4C25-B522-89B4585BE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n-GB" sz="4000" dirty="0" err="1">
                <a:solidFill>
                  <a:srgbClr val="FFFFFF"/>
                </a:solidFill>
              </a:rPr>
              <a:t>Molybden</a:t>
            </a:r>
            <a:endParaRPr lang="cs-CZ" sz="4000" dirty="0">
              <a:solidFill>
                <a:srgbClr val="FFFFFF"/>
              </a:solidFill>
            </a:endParaRPr>
          </a:p>
        </p:txBody>
      </p:sp>
      <p:cxnSp>
        <p:nvCxnSpPr>
          <p:cNvPr id="2058" name="Straight Connector 7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5896" y="2353592"/>
            <a:ext cx="53035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96EEC1-FDC6-458D-862F-587D053A3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546224"/>
            <a:ext cx="5977938" cy="334274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cs-CZ" sz="1400" dirty="0">
                <a:solidFill>
                  <a:srgbClr val="FFFFFF"/>
                </a:solidFill>
              </a:rPr>
              <a:t>stříbřitě bílý</a:t>
            </a:r>
            <a:r>
              <a:rPr lang="en-GB" sz="1400" dirty="0">
                <a:solidFill>
                  <a:srgbClr val="FFFFFF"/>
                </a:solidFill>
              </a:rPr>
              <a:t>, </a:t>
            </a:r>
            <a:r>
              <a:rPr lang="cs-CZ" sz="1400" dirty="0">
                <a:solidFill>
                  <a:srgbClr val="FFFFFF"/>
                </a:solidFill>
              </a:rPr>
              <a:t>velmi tvrdý kov</a:t>
            </a:r>
            <a:endParaRPr lang="en-GB" sz="14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400" dirty="0">
                <a:solidFill>
                  <a:srgbClr val="FFFFFF"/>
                </a:solidFill>
              </a:rPr>
              <a:t>v</a:t>
            </a:r>
            <a:r>
              <a:rPr lang="cs-CZ" sz="1400" dirty="0">
                <a:solidFill>
                  <a:srgbClr val="FFFFFF"/>
                </a:solidFill>
              </a:rPr>
              <a:t> zemské kůře je relativně vzácný</a:t>
            </a:r>
            <a:endParaRPr lang="en-GB" sz="14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400" dirty="0">
                <a:solidFill>
                  <a:srgbClr val="FFFFFF"/>
                </a:solidFill>
              </a:rPr>
              <a:t>v </a:t>
            </a:r>
            <a:r>
              <a:rPr lang="cs-CZ" sz="1400" dirty="0">
                <a:solidFill>
                  <a:srgbClr val="FFFFFF"/>
                </a:solidFill>
              </a:rPr>
              <a:t>rudách se vyskytuje jen v nízkých koncentracích, tou nejvýznamnější je </a:t>
            </a:r>
            <a:r>
              <a:rPr lang="cs-CZ" sz="1400" dirty="0" err="1">
                <a:solidFill>
                  <a:srgbClr val="FFFFFF"/>
                </a:solidFill>
              </a:rPr>
              <a:t>mo</a:t>
            </a:r>
            <a:r>
              <a:rPr lang="en-GB" sz="1400" dirty="0" err="1">
                <a:solidFill>
                  <a:srgbClr val="FFFFFF"/>
                </a:solidFill>
              </a:rPr>
              <a:t>ly</a:t>
            </a:r>
            <a:r>
              <a:rPr lang="cs-CZ" sz="1400" dirty="0" err="1">
                <a:solidFill>
                  <a:srgbClr val="FFFFFF"/>
                </a:solidFill>
              </a:rPr>
              <a:t>bdenit</a:t>
            </a:r>
            <a:r>
              <a:rPr lang="en-GB" sz="1400" dirty="0">
                <a:solidFill>
                  <a:srgbClr val="FFFFFF"/>
                </a:solidFill>
              </a:rPr>
              <a:t> </a:t>
            </a:r>
            <a:r>
              <a:rPr lang="cs-CZ" sz="1400" dirty="0">
                <a:solidFill>
                  <a:srgbClr val="FFFFFF"/>
                </a:solidFill>
              </a:rPr>
              <a:t>MoS2</a:t>
            </a:r>
            <a:endParaRPr lang="en-GB" sz="14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cs-CZ" sz="1400" dirty="0">
                <a:solidFill>
                  <a:srgbClr val="FFFFFF"/>
                </a:solidFill>
              </a:rPr>
              <a:t>v nástrojích na obrábění kovu, šroubech</a:t>
            </a:r>
            <a:endParaRPr lang="en-GB" sz="14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400" dirty="0">
                <a:solidFill>
                  <a:srgbClr val="FFFFFF"/>
                </a:solidFill>
              </a:rPr>
              <a:t>v</a:t>
            </a:r>
            <a:r>
              <a:rPr lang="cs-CZ" sz="1400" dirty="0">
                <a:solidFill>
                  <a:srgbClr val="FFFFFF"/>
                </a:solidFill>
              </a:rPr>
              <a:t>e stavebnictví </a:t>
            </a:r>
            <a:r>
              <a:rPr lang="en-GB" sz="1400" dirty="0">
                <a:solidFill>
                  <a:srgbClr val="FFFFFF"/>
                </a:solidFill>
              </a:rPr>
              <a:t> </a:t>
            </a:r>
            <a:r>
              <a:rPr lang="cs-CZ" sz="1400" dirty="0">
                <a:solidFill>
                  <a:srgbClr val="FFFFFF"/>
                </a:solidFill>
              </a:rPr>
              <a:t>mostní konstrukce</a:t>
            </a:r>
            <a:endParaRPr lang="en-US" sz="1400" dirty="0">
              <a:solidFill>
                <a:srgbClr val="FFFF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>
                <a:solidFill>
                  <a:srgbClr val="FFFFFF"/>
                </a:solidFill>
              </a:rPr>
              <a:t>  </a:t>
            </a:r>
            <a:r>
              <a:rPr lang="en-US" sz="1400" dirty="0" err="1">
                <a:solidFill>
                  <a:srgbClr val="FFFFFF"/>
                </a:solidFill>
              </a:rPr>
              <a:t>výroba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katalyzátorů</a:t>
            </a: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400" dirty="0" err="1">
                <a:solidFill>
                  <a:srgbClr val="FFFFFF"/>
                </a:solidFill>
              </a:rPr>
              <a:t>přísada</a:t>
            </a:r>
            <a:r>
              <a:rPr lang="en-US" sz="1400" dirty="0">
                <a:solidFill>
                  <a:srgbClr val="FFFFFF"/>
                </a:solidFill>
              </a:rPr>
              <a:t> do </a:t>
            </a:r>
            <a:r>
              <a:rPr lang="en-US" sz="1400" dirty="0" err="1">
                <a:solidFill>
                  <a:srgbClr val="FFFFFF"/>
                </a:solidFill>
              </a:rPr>
              <a:t>vysoce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legované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oceli</a:t>
            </a: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400" dirty="0" err="1">
                <a:solidFill>
                  <a:srgbClr val="FFFFFF"/>
                </a:solidFill>
              </a:rPr>
              <a:t>zvyšuje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tvrdost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zubní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skloviny</a:t>
            </a: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400" dirty="0">
                <a:solidFill>
                  <a:srgbClr val="FFFFFF"/>
                </a:solidFill>
              </a:rPr>
              <a:t> </a:t>
            </a:r>
            <a:endParaRPr lang="cs-CZ" sz="1400" dirty="0">
              <a:solidFill>
                <a:srgbClr val="FFFFFF"/>
              </a:solidFill>
            </a:endParaRPr>
          </a:p>
        </p:txBody>
      </p:sp>
      <p:pic>
        <p:nvPicPr>
          <p:cNvPr id="2050" name="Picture 2" descr="Molybdenit – Wikipedie">
            <a:extLst>
              <a:ext uri="{FF2B5EF4-FFF2-40B4-BE49-F238E27FC236}">
                <a16:creationId xmlns:a16="http://schemas.microsoft.com/office/drawing/2014/main" id="{95D9A692-95AE-4CCC-98F5-70600ECFB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" r="-2" b="-2"/>
          <a:stretch/>
        </p:blipFill>
        <p:spPr bwMode="auto">
          <a:xfrm>
            <a:off x="7611900" y="-10230"/>
            <a:ext cx="4580098" cy="33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9B91454-B412-47EC-AF9B-14BB051EA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5742"/>
          <a:stretch/>
        </p:blipFill>
        <p:spPr bwMode="auto">
          <a:xfrm>
            <a:off x="7611904" y="3474718"/>
            <a:ext cx="4580097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896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451DB9-9BC8-43CB-A2E3-4612269AD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Obecná</a:t>
            </a:r>
            <a:r>
              <a:rPr lang="en-GB" dirty="0"/>
              <a:t> </a:t>
            </a:r>
            <a:r>
              <a:rPr lang="en-GB" dirty="0" err="1"/>
              <a:t>charakteristika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443588-1DE5-42EA-A1D8-292137398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2400" dirty="0"/>
              <a:t>El. </a:t>
            </a:r>
            <a:r>
              <a:rPr lang="en-GB" sz="2400" dirty="0" err="1"/>
              <a:t>Konfigurace</a:t>
            </a:r>
            <a:r>
              <a:rPr lang="en-GB" sz="2400" dirty="0"/>
              <a:t> </a:t>
            </a:r>
            <a:r>
              <a:rPr lang="cs-CZ" sz="2400" dirty="0"/>
              <a:t>[Ar] 3d5 4s1</a:t>
            </a:r>
            <a:endParaRPr lang="en-GB" sz="2400" dirty="0"/>
          </a:p>
          <a:p>
            <a:r>
              <a:rPr lang="en-GB" sz="2400" dirty="0" err="1"/>
              <a:t>Vytváří</a:t>
            </a:r>
            <a:r>
              <a:rPr lang="en-GB" sz="2400" dirty="0"/>
              <a:t> </a:t>
            </a:r>
            <a:r>
              <a:rPr lang="en-GB" sz="2400" dirty="0" err="1"/>
              <a:t>sloučeniny</a:t>
            </a:r>
            <a:r>
              <a:rPr lang="en-GB" sz="2400" dirty="0"/>
              <a:t> v </a:t>
            </a:r>
            <a:r>
              <a:rPr lang="en-GB" sz="2400" dirty="0" err="1"/>
              <a:t>řadě</a:t>
            </a:r>
            <a:r>
              <a:rPr lang="en-GB" sz="2400" dirty="0"/>
              <a:t> ox. </a:t>
            </a:r>
            <a:r>
              <a:rPr lang="en-GB" sz="2400" dirty="0" err="1"/>
              <a:t>čísel</a:t>
            </a:r>
            <a:endParaRPr lang="en-GB" sz="2400" dirty="0"/>
          </a:p>
          <a:p>
            <a:r>
              <a:rPr lang="en-GB" sz="2400" dirty="0"/>
              <a:t>-II, </a:t>
            </a:r>
            <a:r>
              <a:rPr lang="en-GB" sz="2400" dirty="0">
                <a:highlight>
                  <a:srgbClr val="FF0000"/>
                </a:highlight>
              </a:rPr>
              <a:t>III</a:t>
            </a:r>
            <a:r>
              <a:rPr lang="en-GB" sz="2400" dirty="0"/>
              <a:t>,IV,V,VI; </a:t>
            </a:r>
            <a:r>
              <a:rPr lang="en-GB" sz="2400" dirty="0" err="1"/>
              <a:t>nejstálejší</a:t>
            </a:r>
            <a:r>
              <a:rPr lang="en-GB" sz="2400" dirty="0"/>
              <a:t> ox. </a:t>
            </a:r>
            <a:r>
              <a:rPr lang="en-GB" sz="2400" dirty="0" err="1"/>
              <a:t>číslo</a:t>
            </a:r>
            <a:r>
              <a:rPr lang="en-GB" sz="2400" dirty="0"/>
              <a:t> III</a:t>
            </a:r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cs-CZ" dirty="0"/>
          </a:p>
        </p:txBody>
      </p:sp>
      <p:pic>
        <p:nvPicPr>
          <p:cNvPr id="1026" name="Picture 2" descr="ELUC">
            <a:extLst>
              <a:ext uri="{FF2B5EF4-FFF2-40B4-BE49-F238E27FC236}">
                <a16:creationId xmlns:a16="http://schemas.microsoft.com/office/drawing/2014/main" id="{FF305890-F01D-4D93-9FFE-5F3E3DBCB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27" y="2209798"/>
            <a:ext cx="4420399" cy="28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536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539F82-818E-42EF-B426-16261726F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3807725"/>
            <a:ext cx="10909073" cy="1447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VÝROBA ČISTÉHO MOLYBDENU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D7B2F38-CCFB-4EF7-B921-E246B83AD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650" y="1747126"/>
            <a:ext cx="10284036" cy="177399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995470A-422C-4D09-B47E-C2E326495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8063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54DCD9B2-D552-47A6-9FE2-15D7E8159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EA6ECA-8200-4655-AE98-C8277D3D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8"/>
            <a:ext cx="4813072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Wolfram</a:t>
            </a:r>
          </a:p>
        </p:txBody>
      </p:sp>
      <p:pic>
        <p:nvPicPr>
          <p:cNvPr id="17412" name="Picture 4" descr="Wolframite (wolfram ore) Stock Photo by ©-S._E- 180796670">
            <a:extLst>
              <a:ext uri="{FF2B5EF4-FFF2-40B4-BE49-F238E27FC236}">
                <a16:creationId xmlns:a16="http://schemas.microsoft.com/office/drawing/2014/main" id="{CDBCAFC0-B1A5-4F78-B443-5FCCBC77B9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t="-669" r="-937" b="9396"/>
          <a:stretch/>
        </p:blipFill>
        <p:spPr bwMode="auto">
          <a:xfrm>
            <a:off x="776748" y="852636"/>
            <a:ext cx="5319252" cy="431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FCE0A9EA-62FA-4F43-BEF6-7BBBB3F9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32349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CE25F7F-C10E-4478-90C0-93B61E638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5933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3E5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E4A746-344C-4B2C-A84D-4D387F75A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Wolfram</a:t>
            </a:r>
            <a:endParaRPr lang="cs-CZ" sz="400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28A474-DE79-4E87-A65A-075326FB9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r>
              <a:rPr lang="cs-CZ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cs-CZ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Xe</a:t>
            </a:r>
            <a:r>
              <a:rPr lang="cs-CZ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] 6s² 4f¹⁴ 5d⁴</a:t>
            </a:r>
            <a:endParaRPr lang="en-GB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</a:rPr>
              <a:t>Ox. </a:t>
            </a:r>
            <a:r>
              <a:rPr lang="en-GB" dirty="0" err="1">
                <a:solidFill>
                  <a:srgbClr val="FFFFFF"/>
                </a:solidFill>
                <a:latin typeface="arial" panose="020B0604020202020204" pitchFamily="34" charset="0"/>
              </a:rPr>
              <a:t>Čísla</a:t>
            </a: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</a:rPr>
              <a:t>: II, III, IV, V, VI</a:t>
            </a:r>
          </a:p>
          <a:p>
            <a:r>
              <a:rPr lang="en-GB" dirty="0" err="1">
                <a:solidFill>
                  <a:srgbClr val="FFFFFF"/>
                </a:solidFill>
                <a:latin typeface="arial" panose="020B0604020202020204" pitchFamily="34" charset="0"/>
              </a:rPr>
              <a:t>Šedý</a:t>
            </a: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n-GB" dirty="0" err="1">
                <a:solidFill>
                  <a:srgbClr val="FFFFFF"/>
                </a:solidFill>
                <a:latin typeface="arial" panose="020B0604020202020204" pitchFamily="34" charset="0"/>
              </a:rPr>
              <a:t>těžce</a:t>
            </a: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arial" panose="020B0604020202020204" pitchFamily="34" charset="0"/>
              </a:rPr>
              <a:t>tavitelný</a:t>
            </a: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arial" panose="020B0604020202020204" pitchFamily="34" charset="0"/>
              </a:rPr>
              <a:t>kov</a:t>
            </a:r>
            <a:endParaRPr lang="en-GB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r>
              <a:rPr lang="en-GB" dirty="0" err="1">
                <a:solidFill>
                  <a:schemeClr val="bg1"/>
                </a:solidFill>
              </a:rPr>
              <a:t>Nejvyšší</a:t>
            </a:r>
            <a:r>
              <a:rPr lang="en-GB" dirty="0">
                <a:solidFill>
                  <a:schemeClr val="bg1"/>
                </a:solidFill>
              </a:rPr>
              <a:t> bod </a:t>
            </a:r>
            <a:r>
              <a:rPr lang="en-GB" dirty="0" err="1">
                <a:solidFill>
                  <a:schemeClr val="bg1"/>
                </a:solidFill>
              </a:rPr>
              <a:t>tání</a:t>
            </a:r>
            <a:r>
              <a:rPr lang="en-GB" dirty="0">
                <a:solidFill>
                  <a:schemeClr val="bg1"/>
                </a:solidFill>
              </a:rPr>
              <a:t> (3380</a:t>
            </a:r>
            <a:r>
              <a:rPr lang="cs-CZ" dirty="0">
                <a:solidFill>
                  <a:schemeClr val="bg1"/>
                </a:solidFill>
              </a:rPr>
              <a:t>°C</a:t>
            </a:r>
            <a:r>
              <a:rPr lang="en-GB" dirty="0">
                <a:solidFill>
                  <a:schemeClr val="bg1"/>
                </a:solidFill>
              </a:rPr>
              <a:t>) </a:t>
            </a:r>
          </a:p>
          <a:p>
            <a:pPr marL="0" indent="0">
              <a:buNone/>
            </a:pP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arial" panose="020B0604020202020204" pitchFamily="34" charset="0"/>
              </a:rPr>
              <a:t>Poměrně</a:t>
            </a: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arial" panose="020B0604020202020204" pitchFamily="34" charset="0"/>
              </a:rPr>
              <a:t>vzácný</a:t>
            </a:r>
            <a:endParaRPr lang="en-GB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r>
              <a:rPr lang="en-GB" dirty="0" err="1">
                <a:solidFill>
                  <a:srgbClr val="FFFFFF"/>
                </a:solidFill>
                <a:latin typeface="arial" panose="020B0604020202020204" pitchFamily="34" charset="0"/>
              </a:rPr>
              <a:t>Výskyt</a:t>
            </a: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</a:rPr>
              <a:t> v </a:t>
            </a:r>
            <a:r>
              <a:rPr lang="en-GB" dirty="0" err="1">
                <a:solidFill>
                  <a:srgbClr val="FFFFFF"/>
                </a:solidFill>
                <a:latin typeface="arial" panose="020B0604020202020204" pitchFamily="34" charset="0"/>
              </a:rPr>
              <a:t>rudách</a:t>
            </a:r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901BAE2-E8F6-4F01-9767-2FBD60ED7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017" y="1941920"/>
            <a:ext cx="6798082" cy="297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42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B84FB-D9EC-47D1-B7E6-86D09A39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Výroba</a:t>
            </a:r>
            <a:r>
              <a:rPr lang="en-GB" dirty="0"/>
              <a:t> </a:t>
            </a:r>
            <a:r>
              <a:rPr lang="en-GB" dirty="0" err="1"/>
              <a:t>redukcí</a:t>
            </a:r>
            <a:r>
              <a:rPr lang="en-GB" dirty="0"/>
              <a:t> </a:t>
            </a:r>
            <a:r>
              <a:rPr lang="en-GB" dirty="0" err="1"/>
              <a:t>oxidů</a:t>
            </a:r>
            <a:r>
              <a:rPr lang="en-GB" dirty="0"/>
              <a:t> </a:t>
            </a:r>
            <a:r>
              <a:rPr lang="en-GB" dirty="0" err="1"/>
              <a:t>vodíkem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vyšších</a:t>
            </a:r>
            <a:r>
              <a:rPr lang="en-GB" dirty="0"/>
              <a:t> </a:t>
            </a:r>
            <a:r>
              <a:rPr lang="en-GB" dirty="0" err="1"/>
              <a:t>teplotách</a:t>
            </a:r>
            <a:endParaRPr lang="cs-CZ" dirty="0"/>
          </a:p>
        </p:txBody>
      </p:sp>
      <p:pic>
        <p:nvPicPr>
          <p:cNvPr id="8" name="Zástupný obsah 4">
            <a:extLst>
              <a:ext uri="{FF2B5EF4-FFF2-40B4-BE49-F238E27FC236}">
                <a16:creationId xmlns:a16="http://schemas.microsoft.com/office/drawing/2014/main" id="{8C8091CD-7487-4C14-9158-F50C26B42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44064"/>
            <a:ext cx="4410075" cy="590550"/>
          </a:xfrm>
          <a:prstGeom prst="rect">
            <a:avLst/>
          </a:prstGeom>
        </p:spPr>
      </p:pic>
      <p:pic>
        <p:nvPicPr>
          <p:cNvPr id="7170" name="Picture 2" descr="Wolfram – Wikipedie">
            <a:extLst>
              <a:ext uri="{FF2B5EF4-FFF2-40B4-BE49-F238E27FC236}">
                <a16:creationId xmlns:a16="http://schemas.microsoft.com/office/drawing/2014/main" id="{354F8931-8C66-4771-A77D-7FBB3FACF5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44" y="2224933"/>
            <a:ext cx="4410075" cy="240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3,881 Wolfram Stock Photos, Pictures &amp;amp; Royalty-Free Images - iStock">
            <a:extLst>
              <a:ext uri="{FF2B5EF4-FFF2-40B4-BE49-F238E27FC236}">
                <a16:creationId xmlns:a16="http://schemas.microsoft.com/office/drawing/2014/main" id="{5FE02C85-84C6-45D4-A73D-ECE636C62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41" y="3242800"/>
            <a:ext cx="2812703" cy="278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Wolfram – Wikipedie">
            <a:extLst>
              <a:ext uri="{FF2B5EF4-FFF2-40B4-BE49-F238E27FC236}">
                <a16:creationId xmlns:a16="http://schemas.microsoft.com/office/drawing/2014/main" id="{CDD83C6C-C275-4E45-96FE-B06C04469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70" y="3040061"/>
            <a:ext cx="2959815" cy="271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667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1C0FDB-21E3-4D89-B679-A80F4E29A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Wolfram</a:t>
            </a:r>
            <a:endParaRPr lang="cs-CZ" sz="4000">
              <a:solidFill>
                <a:srgbClr val="FFFFFF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979B6-6850-4E53-AB7D-26413F6FE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FFFFFF"/>
                </a:solidFill>
              </a:rPr>
              <a:t>Vlákna</a:t>
            </a:r>
            <a:r>
              <a:rPr lang="en-GB" dirty="0">
                <a:solidFill>
                  <a:srgbClr val="FFFFFF"/>
                </a:solidFill>
              </a:rPr>
              <a:t> do </a:t>
            </a:r>
            <a:r>
              <a:rPr lang="en-GB" dirty="0" err="1">
                <a:solidFill>
                  <a:srgbClr val="FFFFFF"/>
                </a:solidFill>
              </a:rPr>
              <a:t>žárovek</a:t>
            </a:r>
            <a:endParaRPr lang="en-GB" dirty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S </a:t>
            </a:r>
            <a:r>
              <a:rPr lang="en-GB" dirty="0" err="1">
                <a:solidFill>
                  <a:srgbClr val="FFFFFF"/>
                </a:solidFill>
              </a:rPr>
              <a:t>chromem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přísada</a:t>
            </a:r>
            <a:r>
              <a:rPr lang="en-GB" dirty="0">
                <a:solidFill>
                  <a:srgbClr val="FFFFFF"/>
                </a:solidFill>
              </a:rPr>
              <a:t> do </a:t>
            </a:r>
            <a:r>
              <a:rPr lang="en-GB" dirty="0" err="1">
                <a:solidFill>
                  <a:srgbClr val="FFFFFF"/>
                </a:solidFill>
              </a:rPr>
              <a:t>rychlořezné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oceli</a:t>
            </a:r>
            <a:endParaRPr lang="en-GB" dirty="0">
              <a:solidFill>
                <a:srgbClr val="FFFFFF"/>
              </a:solidFill>
            </a:endParaRPr>
          </a:p>
          <a:p>
            <a:r>
              <a:rPr lang="en-GB" dirty="0" err="1">
                <a:solidFill>
                  <a:srgbClr val="FFFFFF"/>
                </a:solidFill>
              </a:rPr>
              <a:t>Svařování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kovů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elektrickým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obloukem</a:t>
            </a:r>
            <a:endParaRPr lang="cs-CZ" dirty="0">
              <a:solidFill>
                <a:srgbClr val="FFFFFF"/>
              </a:solidFill>
            </a:endParaRPr>
          </a:p>
          <a:p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4098" name="Picture 2" descr="Budiž Světlo! Jak (ne)vyrobit žárovku … | DeoSum.com">
            <a:extLst>
              <a:ext uri="{FF2B5EF4-FFF2-40B4-BE49-F238E27FC236}">
                <a16:creationId xmlns:a16="http://schemas.microsoft.com/office/drawing/2014/main" id="{3E897871-1D36-43B5-AC66-069BDA941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r="10728"/>
          <a:stretch/>
        </p:blipFill>
        <p:spPr bwMode="auto">
          <a:xfrm>
            <a:off x="4654296" y="10"/>
            <a:ext cx="753770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609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7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41" name="Straight Connector 7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42" name="Rectangle 74">
            <a:extLst>
              <a:ext uri="{FF2B5EF4-FFF2-40B4-BE49-F238E27FC236}">
                <a16:creationId xmlns:a16="http://schemas.microsoft.com/office/drawing/2014/main" id="{54DCD9B2-D552-47A6-9FE2-15D7E8159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4E569E-BD3B-4F9D-99E5-C480030B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8"/>
            <a:ext cx="4813072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Seaborgium</a:t>
            </a:r>
          </a:p>
        </p:txBody>
      </p:sp>
      <p:pic>
        <p:nvPicPr>
          <p:cNvPr id="1026" name="Picture 2" descr="Seaborgium">
            <a:extLst>
              <a:ext uri="{FF2B5EF4-FFF2-40B4-BE49-F238E27FC236}">
                <a16:creationId xmlns:a16="http://schemas.microsoft.com/office/drawing/2014/main" id="{FC108EE0-DB3B-4054-90A4-590F3FA3FD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921" y="640081"/>
            <a:ext cx="5054156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3" name="Straight Connector 76">
            <a:extLst>
              <a:ext uri="{FF2B5EF4-FFF2-40B4-BE49-F238E27FC236}">
                <a16:creationId xmlns:a16="http://schemas.microsoft.com/office/drawing/2014/main" id="{FCE0A9EA-62FA-4F43-BEF6-7BBBB3F9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32349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" name="Rectangle 78">
            <a:extLst>
              <a:ext uri="{FF2B5EF4-FFF2-40B4-BE49-F238E27FC236}">
                <a16:creationId xmlns:a16="http://schemas.microsoft.com/office/drawing/2014/main" id="{CCE25F7F-C10E-4478-90C0-93B61E638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8517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70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BF8FFA-37AA-4D9D-9376-5218765AC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/>
              <a:t>S</a:t>
            </a:r>
            <a:r>
              <a:rPr lang="cs-CZ"/>
              <a:t>eaborgium</a:t>
            </a:r>
            <a:endParaRPr lang="cs-CZ" dirty="0"/>
          </a:p>
        </p:txBody>
      </p:sp>
      <p:cxnSp>
        <p:nvCxnSpPr>
          <p:cNvPr id="5128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506108-3D6D-40BA-A4FC-D6A88129E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575367" cy="376089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700" dirty="0"/>
              <a:t>[</a:t>
            </a:r>
            <a:r>
              <a:rPr lang="cs-CZ" sz="1700" dirty="0" err="1"/>
              <a:t>Rn</a:t>
            </a:r>
            <a:r>
              <a:rPr lang="cs-CZ" sz="1700" dirty="0"/>
              <a:t>] 5f14 6d4 7s2</a:t>
            </a:r>
            <a:endParaRPr lang="en-GB" sz="1700" dirty="0"/>
          </a:p>
          <a:p>
            <a:pPr>
              <a:lnSpc>
                <a:spcPct val="110000"/>
              </a:lnSpc>
            </a:pPr>
            <a:r>
              <a:rPr lang="en-GB" sz="1700" dirty="0" err="1"/>
              <a:t>Silně</a:t>
            </a:r>
            <a:r>
              <a:rPr lang="en-GB" sz="1700" dirty="0"/>
              <a:t> </a:t>
            </a:r>
            <a:r>
              <a:rPr lang="en-GB" sz="1700" dirty="0" err="1"/>
              <a:t>radioaktivní</a:t>
            </a:r>
            <a:r>
              <a:rPr lang="en-GB" sz="1700" dirty="0"/>
              <a:t> </a:t>
            </a:r>
            <a:r>
              <a:rPr lang="en-GB" sz="1700" dirty="0" err="1"/>
              <a:t>prvek</a:t>
            </a:r>
            <a:endParaRPr lang="en-GB" sz="1700" dirty="0"/>
          </a:p>
          <a:p>
            <a:pPr>
              <a:lnSpc>
                <a:spcPct val="110000"/>
              </a:lnSpc>
            </a:pPr>
            <a:r>
              <a:rPr lang="en-GB" sz="1700" dirty="0" err="1"/>
              <a:t>Připravovaný</a:t>
            </a:r>
            <a:r>
              <a:rPr lang="en-GB" sz="1700" dirty="0"/>
              <a:t> </a:t>
            </a:r>
            <a:r>
              <a:rPr lang="en-GB" sz="1700" dirty="0" err="1"/>
              <a:t>uměle</a:t>
            </a:r>
            <a:r>
              <a:rPr lang="en-GB" sz="1700" dirty="0"/>
              <a:t> v </a:t>
            </a:r>
            <a:r>
              <a:rPr lang="en-GB" sz="1700" dirty="0" err="1"/>
              <a:t>urychlovači</a:t>
            </a:r>
            <a:r>
              <a:rPr lang="en-GB" sz="1700" dirty="0"/>
              <a:t> </a:t>
            </a:r>
            <a:r>
              <a:rPr lang="en-GB" sz="1700" dirty="0" err="1"/>
              <a:t>částic</a:t>
            </a:r>
            <a:endParaRPr lang="en-GB" sz="1700" dirty="0"/>
          </a:p>
          <a:p>
            <a:pPr>
              <a:lnSpc>
                <a:spcPct val="110000"/>
              </a:lnSpc>
            </a:pPr>
            <a:r>
              <a:rPr lang="en-GB" sz="1700" dirty="0" err="1"/>
              <a:t>Svými</a:t>
            </a:r>
            <a:r>
              <a:rPr lang="en-GB" sz="1700" dirty="0"/>
              <a:t> </a:t>
            </a:r>
            <a:r>
              <a:rPr lang="en-GB" sz="1700" dirty="0" err="1"/>
              <a:t>vlastnostmi</a:t>
            </a:r>
            <a:r>
              <a:rPr lang="en-GB" sz="1700" dirty="0"/>
              <a:t> by v per. </a:t>
            </a:r>
            <a:r>
              <a:rPr lang="en-GB" sz="1700" dirty="0" err="1"/>
              <a:t>Tabulce</a:t>
            </a:r>
            <a:r>
              <a:rPr lang="en-GB" sz="1700" dirty="0"/>
              <a:t> </a:t>
            </a:r>
            <a:r>
              <a:rPr lang="en-GB" sz="1700" dirty="0" err="1"/>
              <a:t>mělo</a:t>
            </a:r>
            <a:r>
              <a:rPr lang="en-GB" sz="1700" dirty="0"/>
              <a:t> </a:t>
            </a:r>
            <a:r>
              <a:rPr lang="en-GB" sz="1700" dirty="0" err="1"/>
              <a:t>připomínat</a:t>
            </a:r>
            <a:r>
              <a:rPr lang="en-GB" sz="1700" dirty="0"/>
              <a:t> wolfram</a:t>
            </a:r>
          </a:p>
          <a:p>
            <a:pPr>
              <a:lnSpc>
                <a:spcPct val="110000"/>
              </a:lnSpc>
            </a:pPr>
            <a:r>
              <a:rPr lang="en-GB" sz="1700" dirty="0" err="1"/>
              <a:t>Nebylo</a:t>
            </a:r>
            <a:r>
              <a:rPr lang="en-GB" sz="1700" dirty="0"/>
              <a:t> </a:t>
            </a:r>
            <a:r>
              <a:rPr lang="en-GB" sz="1700" dirty="0" err="1"/>
              <a:t>doposud</a:t>
            </a:r>
            <a:r>
              <a:rPr lang="en-GB" sz="1700" dirty="0"/>
              <a:t> </a:t>
            </a:r>
            <a:r>
              <a:rPr lang="en-GB" sz="1700" dirty="0" err="1"/>
              <a:t>izolováno</a:t>
            </a:r>
            <a:r>
              <a:rPr lang="en-GB" sz="1700" dirty="0"/>
              <a:t> v </a:t>
            </a:r>
            <a:r>
              <a:rPr lang="en-GB" sz="1700" dirty="0" err="1"/>
              <a:t>dostatečně</a:t>
            </a:r>
            <a:r>
              <a:rPr lang="en-GB" sz="1700" dirty="0"/>
              <a:t> </a:t>
            </a:r>
            <a:r>
              <a:rPr lang="en-GB" sz="1700" dirty="0" err="1"/>
              <a:t>velkém</a:t>
            </a:r>
            <a:r>
              <a:rPr lang="en-GB" sz="1700" dirty="0"/>
              <a:t> </a:t>
            </a:r>
            <a:r>
              <a:rPr lang="en-GB" sz="1700" dirty="0" err="1"/>
              <a:t>množství</a:t>
            </a:r>
            <a:endParaRPr lang="en-GB" sz="1700" dirty="0"/>
          </a:p>
          <a:p>
            <a:pPr>
              <a:lnSpc>
                <a:spcPct val="110000"/>
              </a:lnSpc>
            </a:pPr>
            <a:r>
              <a:rPr lang="en-GB" sz="1700" dirty="0" err="1"/>
              <a:t>První</a:t>
            </a:r>
            <a:r>
              <a:rPr lang="en-GB" sz="1700" dirty="0"/>
              <a:t> </a:t>
            </a:r>
            <a:r>
              <a:rPr lang="en-GB" sz="1700" dirty="0" err="1"/>
              <a:t>příprava</a:t>
            </a:r>
            <a:r>
              <a:rPr lang="en-GB" sz="1700" dirty="0"/>
              <a:t> 1974</a:t>
            </a:r>
          </a:p>
          <a:p>
            <a:pPr>
              <a:lnSpc>
                <a:spcPct val="110000"/>
              </a:lnSpc>
            </a:pPr>
            <a:r>
              <a:rPr lang="en-GB" sz="1700" dirty="0" err="1"/>
              <a:t>Poločas</a:t>
            </a:r>
            <a:r>
              <a:rPr lang="en-GB" sz="1700" dirty="0"/>
              <a:t> </a:t>
            </a:r>
            <a:r>
              <a:rPr lang="en-GB" sz="1700" dirty="0" err="1"/>
              <a:t>rozpadu</a:t>
            </a:r>
            <a:r>
              <a:rPr lang="en-GB" sz="1700" dirty="0"/>
              <a:t> = 1,9 </a:t>
            </a:r>
            <a:r>
              <a:rPr lang="en-GB" sz="1700" dirty="0" err="1"/>
              <a:t>minuty</a:t>
            </a:r>
            <a:endParaRPr lang="en-GB" sz="1700" dirty="0"/>
          </a:p>
          <a:p>
            <a:pPr>
              <a:lnSpc>
                <a:spcPct val="110000"/>
              </a:lnSpc>
            </a:pPr>
            <a:endParaRPr lang="cs-CZ" sz="1700" dirty="0"/>
          </a:p>
        </p:txBody>
      </p:sp>
      <p:pic>
        <p:nvPicPr>
          <p:cNvPr id="5122" name="Picture 2" descr="Seaborgium – Wikipedie">
            <a:extLst>
              <a:ext uri="{FF2B5EF4-FFF2-40B4-BE49-F238E27FC236}">
                <a16:creationId xmlns:a16="http://schemas.microsoft.com/office/drawing/2014/main" id="{F4712189-3EE3-46A8-BF7D-043CD5D4A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" r="5" b="481"/>
          <a:stretch/>
        </p:blipFill>
        <p:spPr bwMode="auto">
          <a:xfrm>
            <a:off x="6961477" y="1221108"/>
            <a:ext cx="4941693" cy="491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74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3348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Seaborgium Facts, Symbol, Discovery, Properties, Uses">
            <a:extLst>
              <a:ext uri="{FF2B5EF4-FFF2-40B4-BE49-F238E27FC236}">
                <a16:creationId xmlns:a16="http://schemas.microsoft.com/office/drawing/2014/main" id="{BF13E2A4-46E7-4BBC-94C2-07D5B28F6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5" r="1" b="10931"/>
          <a:stretch/>
        </p:blipFill>
        <p:spPr bwMode="auto">
          <a:xfrm>
            <a:off x="11369" y="-12678"/>
            <a:ext cx="1218631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65F8B9-BA1F-4165-98FD-2AD8BA9E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4527920" cy="135818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FFFF"/>
                </a:solidFill>
              </a:rPr>
              <a:t>249Cf + 18O → 263Sg + 41n</a:t>
            </a:r>
            <a:br>
              <a:rPr lang="en-GB" sz="2400" dirty="0">
                <a:solidFill>
                  <a:srgbClr val="FFFFFF"/>
                </a:solidFill>
              </a:rPr>
            </a:br>
            <a:endParaRPr lang="cs-CZ" sz="2400" dirty="0">
              <a:solidFill>
                <a:srgbClr val="FFFFFF"/>
              </a:solidFill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BB6966-1084-4E65-A09A-6DA5E7970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674" y="2994489"/>
            <a:ext cx="3153580" cy="24442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200" dirty="0">
                <a:solidFill>
                  <a:srgbClr val="FFFFFF"/>
                </a:solidFill>
              </a:rPr>
              <a:t>P</a:t>
            </a:r>
            <a:r>
              <a:rPr lang="cs-CZ" sz="1200" dirty="0">
                <a:solidFill>
                  <a:srgbClr val="FFFFFF"/>
                </a:solidFill>
              </a:rPr>
              <a:t>op</a:t>
            </a:r>
            <a:r>
              <a:rPr lang="en-GB" sz="1200" dirty="0">
                <a:solidFill>
                  <a:srgbClr val="FFFFFF"/>
                </a:solidFill>
              </a:rPr>
              <a:t>r</a:t>
            </a:r>
            <a:r>
              <a:rPr lang="cs-CZ" sz="1200" dirty="0" err="1">
                <a:solidFill>
                  <a:srgbClr val="FFFFFF"/>
                </a:solidFill>
              </a:rPr>
              <a:t>vé</a:t>
            </a:r>
            <a:r>
              <a:rPr lang="cs-CZ" sz="1200" dirty="0">
                <a:solidFill>
                  <a:srgbClr val="FFFFFF"/>
                </a:solidFill>
              </a:rPr>
              <a:t> bylo připraveno srážkami částic kalifornia s atomy kyslíku</a:t>
            </a:r>
            <a:endParaRPr lang="en-GB" sz="1200" dirty="0">
              <a:solidFill>
                <a:srgbClr val="FFFFFF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1200" dirty="0" err="1">
                <a:solidFill>
                  <a:srgbClr val="FFFFFF"/>
                </a:solidFill>
              </a:rPr>
              <a:t>Nemá</a:t>
            </a:r>
            <a:r>
              <a:rPr lang="en-GB" sz="1200" dirty="0">
                <a:solidFill>
                  <a:srgbClr val="FFFFFF"/>
                </a:solidFill>
              </a:rPr>
              <a:t> </a:t>
            </a:r>
            <a:r>
              <a:rPr lang="en-GB" sz="1200" dirty="0" err="1">
                <a:solidFill>
                  <a:srgbClr val="FFFFFF"/>
                </a:solidFill>
              </a:rPr>
              <a:t>praktické</a:t>
            </a:r>
            <a:r>
              <a:rPr lang="en-GB" sz="1200" dirty="0">
                <a:solidFill>
                  <a:srgbClr val="FFFFFF"/>
                </a:solidFill>
              </a:rPr>
              <a:t> </a:t>
            </a:r>
            <a:r>
              <a:rPr lang="en-GB" sz="1200" dirty="0" err="1">
                <a:solidFill>
                  <a:srgbClr val="FFFFFF"/>
                </a:solidFill>
              </a:rPr>
              <a:t>využití</a:t>
            </a:r>
            <a:r>
              <a:rPr lang="en-GB" sz="1200" dirty="0">
                <a:solidFill>
                  <a:srgbClr val="FFFFFF"/>
                </a:solidFill>
              </a:rPr>
              <a:t>, </a:t>
            </a:r>
            <a:r>
              <a:rPr lang="en-GB" sz="1200" dirty="0" err="1">
                <a:solidFill>
                  <a:srgbClr val="FFFFFF"/>
                </a:solidFill>
              </a:rPr>
              <a:t>slouží</a:t>
            </a:r>
            <a:r>
              <a:rPr lang="en-GB" sz="1200" dirty="0">
                <a:solidFill>
                  <a:srgbClr val="FFFFFF"/>
                </a:solidFill>
              </a:rPr>
              <a:t> k </a:t>
            </a:r>
            <a:r>
              <a:rPr lang="en-GB" sz="1200" dirty="0" err="1">
                <a:solidFill>
                  <a:srgbClr val="FFFFFF"/>
                </a:solidFill>
              </a:rPr>
              <a:t>vědeckým</a:t>
            </a:r>
            <a:r>
              <a:rPr lang="en-GB" sz="1200" dirty="0">
                <a:solidFill>
                  <a:srgbClr val="FFFFFF"/>
                </a:solidFill>
              </a:rPr>
              <a:t>    </a:t>
            </a:r>
            <a:r>
              <a:rPr lang="en-GB" sz="1200" dirty="0" err="1">
                <a:solidFill>
                  <a:srgbClr val="FFFFFF"/>
                </a:solidFill>
              </a:rPr>
              <a:t>účelům</a:t>
            </a:r>
            <a:endParaRPr lang="cs-CZ" sz="1200" dirty="0">
              <a:solidFill>
                <a:srgbClr val="FFFFFF"/>
              </a:solidFill>
            </a:endParaRPr>
          </a:p>
        </p:txBody>
      </p:sp>
      <p:sp>
        <p:nvSpPr>
          <p:cNvPr id="141" name="!!footer rectangle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0334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28101-3170-4CD8-9796-F534AD67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Zdroje</a:t>
            </a:r>
            <a:r>
              <a:rPr lang="en-GB" dirty="0"/>
              <a:t>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00B1C3-1A07-4070-9359-F7CDE0BD4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https://arnika.org/chrom</a:t>
            </a:r>
            <a:endParaRPr lang="en-GB" dirty="0"/>
          </a:p>
          <a:p>
            <a:r>
              <a:rPr lang="cs-CZ" dirty="0">
                <a:hlinkClick r:id="rId3"/>
              </a:rPr>
              <a:t>http://www.prvky.com/24.html</a:t>
            </a:r>
            <a:endParaRPr lang="en-GB" dirty="0"/>
          </a:p>
          <a:p>
            <a:r>
              <a:rPr lang="cs-CZ" dirty="0">
                <a:hlinkClick r:id="rId4"/>
              </a:rPr>
              <a:t>http://chemie.gfxs.cz/index.php?pg=tabulka</a:t>
            </a:r>
            <a:endParaRPr lang="en-GB" dirty="0"/>
          </a:p>
          <a:p>
            <a:r>
              <a:rPr lang="cs-CZ" dirty="0">
                <a:hlinkClick r:id="rId5"/>
              </a:rPr>
              <a:t>https://education.jlab.org/itselemental/ele024.html</a:t>
            </a:r>
            <a:endParaRPr lang="en-GB" dirty="0"/>
          </a:p>
          <a:p>
            <a:r>
              <a:rPr lang="cs-CZ" dirty="0">
                <a:hlinkClick r:id="rId6"/>
              </a:rPr>
              <a:t>https://www.merckmanuals.com/professional/nutritional-disorders/mineral-deficiency-and-toxicity/chromium-deficiency</a:t>
            </a:r>
            <a:endParaRPr lang="en-GB" dirty="0"/>
          </a:p>
          <a:p>
            <a:r>
              <a:rPr lang="cs-CZ" dirty="0">
                <a:hlinkClick r:id="rId7"/>
              </a:rPr>
              <a:t>https://www.cdc.gov/niosh/topics/chromium/</a:t>
            </a:r>
            <a:endParaRPr lang="en-GB" dirty="0"/>
          </a:p>
          <a:p>
            <a:r>
              <a:rPr lang="cs-CZ" dirty="0">
                <a:hlinkClick r:id="rId8"/>
              </a:rPr>
              <a:t>http://z-moravec.net/chemie/periodicka-soustava-prvku/seaborgium/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282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8AA341-A83E-4D5E-9FBA-69AB9BC05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903" y="-1817577"/>
            <a:ext cx="5983605" cy="1450757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2050" name="Picture 2" descr="Chromite sand - Foundry grade | Plomp Mineral Services BV">
            <a:extLst>
              <a:ext uri="{FF2B5EF4-FFF2-40B4-BE49-F238E27FC236}">
                <a16:creationId xmlns:a16="http://schemas.microsoft.com/office/drawing/2014/main" id="{2B267A0C-30DB-4241-A45B-E0C40B7E1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1" r="16015"/>
          <a:stretch/>
        </p:blipFill>
        <p:spPr bwMode="auto">
          <a:xfrm>
            <a:off x="132100" y="16"/>
            <a:ext cx="4580077" cy="64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FDD14B-892E-448F-A021-28A9C966C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-Za </a:t>
            </a:r>
            <a:r>
              <a:rPr lang="en-GB" sz="2400" dirty="0" err="1"/>
              <a:t>běžné</a:t>
            </a:r>
            <a:r>
              <a:rPr lang="en-GB" sz="2400" dirty="0"/>
              <a:t> </a:t>
            </a:r>
            <a:r>
              <a:rPr lang="en-GB" sz="2400" dirty="0" err="1"/>
              <a:t>teploty</a:t>
            </a:r>
            <a:r>
              <a:rPr lang="en-GB" sz="2400" dirty="0"/>
              <a:t> </a:t>
            </a:r>
            <a:r>
              <a:rPr lang="en-GB" sz="2400" dirty="0" err="1"/>
              <a:t>stálý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-</a:t>
            </a:r>
            <a:r>
              <a:rPr lang="en-GB" sz="2400" dirty="0" err="1"/>
              <a:t>Vysoký</a:t>
            </a:r>
            <a:r>
              <a:rPr lang="en-GB" sz="2400" dirty="0"/>
              <a:t> bod </a:t>
            </a:r>
            <a:r>
              <a:rPr lang="en-GB" sz="2400" dirty="0" err="1"/>
              <a:t>tání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-V </a:t>
            </a:r>
            <a:r>
              <a:rPr lang="en-GB" sz="2400" dirty="0" err="1"/>
              <a:t>přírodě</a:t>
            </a:r>
            <a:r>
              <a:rPr lang="en-GB" sz="2400" dirty="0"/>
              <a:t> se </a:t>
            </a:r>
            <a:r>
              <a:rPr lang="en-GB" sz="2400" dirty="0" err="1"/>
              <a:t>běžně</a:t>
            </a:r>
            <a:r>
              <a:rPr lang="en-GB" sz="2400" dirty="0"/>
              <a:t> </a:t>
            </a:r>
            <a:r>
              <a:rPr lang="en-GB" sz="2400" dirty="0" err="1"/>
              <a:t>vyskytuje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-</a:t>
            </a:r>
            <a:r>
              <a:rPr lang="en-GB" sz="2400" dirty="0" err="1"/>
              <a:t>Světlý</a:t>
            </a:r>
            <a:r>
              <a:rPr lang="en-GB" sz="2400" dirty="0"/>
              <a:t>, </a:t>
            </a:r>
            <a:r>
              <a:rPr lang="en-GB" sz="2400" dirty="0" err="1"/>
              <a:t>lesklý</a:t>
            </a:r>
            <a:r>
              <a:rPr lang="en-GB" sz="2400" dirty="0"/>
              <a:t>, </a:t>
            </a:r>
            <a:r>
              <a:rPr lang="en-GB" sz="2400" dirty="0" err="1"/>
              <a:t>tvrdý</a:t>
            </a:r>
            <a:r>
              <a:rPr lang="en-GB" sz="2400" dirty="0"/>
              <a:t>, ale </a:t>
            </a:r>
            <a:r>
              <a:rPr lang="en-GB" sz="2400" dirty="0" err="1"/>
              <a:t>křehký</a:t>
            </a:r>
            <a:r>
              <a:rPr lang="en-GB" sz="2400" dirty="0"/>
              <a:t> </a:t>
            </a:r>
            <a:r>
              <a:rPr lang="en-GB" sz="2400" dirty="0" err="1"/>
              <a:t>kov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-</a:t>
            </a:r>
            <a:r>
              <a:rPr lang="en-GB" sz="2400" dirty="0" err="1"/>
              <a:t>Nejtvrdší</a:t>
            </a:r>
            <a:r>
              <a:rPr lang="en-GB" sz="2400" dirty="0"/>
              <a:t> </a:t>
            </a:r>
            <a:r>
              <a:rPr lang="en-GB" sz="2400" dirty="0" err="1"/>
              <a:t>elementární</a:t>
            </a:r>
            <a:r>
              <a:rPr lang="en-GB" sz="2400" dirty="0"/>
              <a:t> </a:t>
            </a:r>
            <a:r>
              <a:rPr lang="en-GB" sz="2400" dirty="0" err="1"/>
              <a:t>kov</a:t>
            </a:r>
            <a:r>
              <a:rPr lang="en-GB" sz="2400" dirty="0"/>
              <a:t>, </a:t>
            </a:r>
            <a:r>
              <a:rPr lang="en-GB" sz="2400" dirty="0" err="1"/>
              <a:t>vysoká</a:t>
            </a:r>
            <a:r>
              <a:rPr lang="en-GB" sz="2400" dirty="0"/>
              <a:t> </a:t>
            </a:r>
            <a:r>
              <a:rPr lang="en-GB" sz="2400" dirty="0" err="1"/>
              <a:t>chemická</a:t>
            </a:r>
            <a:r>
              <a:rPr lang="en-GB" sz="2400" dirty="0"/>
              <a:t> </a:t>
            </a:r>
            <a:r>
              <a:rPr lang="en-GB" sz="2400" dirty="0" err="1"/>
              <a:t>odolnost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-</a:t>
            </a:r>
            <a:r>
              <a:rPr lang="en-GB" sz="2400" dirty="0" err="1"/>
              <a:t>Karcinogen</a:t>
            </a:r>
            <a:r>
              <a:rPr lang="en-GB" sz="2400" dirty="0"/>
              <a:t>= </a:t>
            </a:r>
            <a:r>
              <a:rPr lang="en-GB" sz="2400" dirty="0" err="1"/>
              <a:t>karcinogenní</a:t>
            </a:r>
            <a:r>
              <a:rPr lang="en-GB" sz="2400" dirty="0"/>
              <a:t> pro </a:t>
            </a:r>
            <a:r>
              <a:rPr lang="en-GB" sz="2400" dirty="0" err="1"/>
              <a:t>lidi</a:t>
            </a:r>
            <a:r>
              <a:rPr lang="en-GB" sz="2400" dirty="0"/>
              <a:t>   </a:t>
            </a:r>
            <a:endParaRPr lang="cs-CZ" sz="24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503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E84E6D-2DFD-488D-B456-233D047D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0D7ED7-5E95-4E10-8E64-D8E60624F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Nízká</a:t>
            </a:r>
            <a:r>
              <a:rPr lang="en-GB" sz="3200" dirty="0"/>
              <a:t> </a:t>
            </a:r>
            <a:r>
              <a:rPr lang="en-GB" sz="3200" dirty="0" err="1"/>
              <a:t>reaktivita</a:t>
            </a:r>
            <a:r>
              <a:rPr lang="en-GB" sz="3200" dirty="0"/>
              <a:t> (s </a:t>
            </a:r>
            <a:r>
              <a:rPr lang="en-GB" sz="3200" dirty="0" err="1"/>
              <a:t>kyslíkem</a:t>
            </a:r>
            <a:r>
              <a:rPr lang="en-GB" sz="3200" dirty="0"/>
              <a:t> </a:t>
            </a:r>
            <a:r>
              <a:rPr lang="en-GB" sz="3200" dirty="0" err="1"/>
              <a:t>až</a:t>
            </a:r>
            <a:r>
              <a:rPr lang="en-GB" sz="3200" dirty="0"/>
              <a:t> za </a:t>
            </a:r>
            <a:r>
              <a:rPr lang="en-GB" sz="3200" dirty="0" err="1"/>
              <a:t>vysokých</a:t>
            </a:r>
            <a:r>
              <a:rPr lang="en-GB" sz="3200" dirty="0"/>
              <a:t> </a:t>
            </a:r>
            <a:r>
              <a:rPr lang="en-GB" sz="3200" dirty="0" err="1"/>
              <a:t>teplot</a:t>
            </a:r>
            <a:r>
              <a:rPr lang="en-GB" sz="3200" dirty="0"/>
              <a:t>)</a:t>
            </a:r>
          </a:p>
          <a:p>
            <a:r>
              <a:rPr lang="en-GB" sz="3200" dirty="0" err="1"/>
              <a:t>Reaguje</a:t>
            </a:r>
            <a:r>
              <a:rPr lang="en-GB" sz="3200" dirty="0"/>
              <a:t> s </a:t>
            </a:r>
            <a:r>
              <a:rPr lang="en-GB" sz="3200" dirty="0" err="1"/>
              <a:t>neoxidujícími</a:t>
            </a:r>
            <a:r>
              <a:rPr lang="en-GB" sz="3200" dirty="0"/>
              <a:t> </a:t>
            </a:r>
            <a:r>
              <a:rPr lang="en-GB" sz="3200" dirty="0" err="1"/>
              <a:t>kyselinami</a:t>
            </a:r>
            <a:endParaRPr lang="en-GB" sz="3200" dirty="0"/>
          </a:p>
          <a:p>
            <a:r>
              <a:rPr lang="en-GB" sz="3200" dirty="0"/>
              <a:t>S </a:t>
            </a:r>
            <a:r>
              <a:rPr lang="en-GB" sz="3200" dirty="0" err="1"/>
              <a:t>kyselinami</a:t>
            </a:r>
            <a:r>
              <a:rPr lang="en-GB" sz="3200" dirty="0"/>
              <a:t> </a:t>
            </a:r>
            <a:r>
              <a:rPr lang="en-GB" sz="3200" dirty="0">
                <a:highlight>
                  <a:srgbClr val="FF0000"/>
                </a:highlight>
              </a:rPr>
              <a:t>H2SO4</a:t>
            </a:r>
            <a:r>
              <a:rPr lang="en-GB" sz="3200" dirty="0"/>
              <a:t> a </a:t>
            </a:r>
            <a:r>
              <a:rPr lang="en-GB" sz="3200" dirty="0">
                <a:highlight>
                  <a:srgbClr val="FF0000"/>
                </a:highlight>
              </a:rPr>
              <a:t>HNO3</a:t>
            </a:r>
            <a:r>
              <a:rPr lang="en-GB" sz="3200" dirty="0"/>
              <a:t> se </a:t>
            </a:r>
            <a:r>
              <a:rPr lang="en-GB" sz="3200" dirty="0" err="1"/>
              <a:t>pasivuje</a:t>
            </a:r>
            <a:endParaRPr lang="en-GB" sz="3200" dirty="0"/>
          </a:p>
          <a:p>
            <a:endParaRPr lang="cs-CZ" sz="3200" dirty="0"/>
          </a:p>
        </p:txBody>
      </p:sp>
      <p:pic>
        <p:nvPicPr>
          <p:cNvPr id="3074" name="Picture 2" descr="Kyselina dusičná – Multimediaexpo.cz">
            <a:extLst>
              <a:ext uri="{FF2B5EF4-FFF2-40B4-BE49-F238E27FC236}">
                <a16:creationId xmlns:a16="http://schemas.microsoft.com/office/drawing/2014/main" id="{1B0A4812-E550-4B3F-AAA9-39CB46FA5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2864168"/>
            <a:ext cx="19050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yselina sírová – Wikipedie">
            <a:extLst>
              <a:ext uri="{FF2B5EF4-FFF2-40B4-BE49-F238E27FC236}">
                <a16:creationId xmlns:a16="http://schemas.microsoft.com/office/drawing/2014/main" id="{C6FE3F11-3AA0-4BA1-BC25-79841A9E9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355" y="4736252"/>
            <a:ext cx="12382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310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0315A-32F3-454C-8758-693E7DED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výskyt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698FF0-C126-42E2-A9DF-352152A00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err="1">
                <a:highlight>
                  <a:srgbClr val="FF0000"/>
                </a:highlight>
              </a:rPr>
              <a:t>Chromit</a:t>
            </a:r>
            <a:r>
              <a:rPr lang="en-GB" sz="3200" dirty="0"/>
              <a:t> FeCr2O4</a:t>
            </a:r>
          </a:p>
          <a:p>
            <a:pPr marL="0" indent="0">
              <a:buNone/>
            </a:pPr>
            <a:r>
              <a:rPr lang="en-GB" sz="3200" dirty="0" err="1">
                <a:highlight>
                  <a:srgbClr val="FF0000"/>
                </a:highlight>
              </a:rPr>
              <a:t>Krokoit</a:t>
            </a:r>
            <a:r>
              <a:rPr lang="en-GB" sz="3200" dirty="0"/>
              <a:t> PbCrO4</a:t>
            </a:r>
          </a:p>
          <a:p>
            <a:pPr marL="0" indent="0">
              <a:buNone/>
            </a:pPr>
            <a:r>
              <a:rPr lang="en-GB" sz="3200" dirty="0" err="1"/>
              <a:t>Stopová</a:t>
            </a:r>
            <a:r>
              <a:rPr lang="en-GB" sz="3200" dirty="0"/>
              <a:t> </a:t>
            </a:r>
            <a:r>
              <a:rPr lang="en-GB" sz="3200" dirty="0" err="1"/>
              <a:t>množství</a:t>
            </a:r>
            <a:r>
              <a:rPr lang="en-GB" sz="3200" dirty="0"/>
              <a:t> v </a:t>
            </a:r>
            <a:r>
              <a:rPr lang="en-GB" sz="3200" dirty="0" err="1"/>
              <a:t>drahokamech</a:t>
            </a:r>
            <a:r>
              <a:rPr lang="en-GB" sz="3200" dirty="0"/>
              <a:t> (</a:t>
            </a:r>
            <a:r>
              <a:rPr lang="en-GB" sz="3200" dirty="0" err="1"/>
              <a:t>rubín</a:t>
            </a:r>
            <a:r>
              <a:rPr lang="en-GB" sz="3200" dirty="0"/>
              <a:t>, smaragd)</a:t>
            </a:r>
          </a:p>
          <a:p>
            <a:r>
              <a:rPr lang="en-GB" sz="3200" dirty="0"/>
              <a:t>(*</a:t>
            </a:r>
            <a:r>
              <a:rPr lang="en-GB" sz="3200" dirty="0" err="1"/>
              <a:t>chrom</a:t>
            </a:r>
            <a:r>
              <a:rPr lang="en-GB" sz="3200" dirty="0"/>
              <a:t> z </a:t>
            </a:r>
            <a:r>
              <a:rPr lang="en-GB" sz="3200" dirty="0" err="1"/>
              <a:t>řeckého</a:t>
            </a:r>
            <a:r>
              <a:rPr lang="en-GB" sz="3200" dirty="0"/>
              <a:t> “chroma”= </a:t>
            </a:r>
            <a:r>
              <a:rPr lang="en-GB" sz="3200" dirty="0" err="1"/>
              <a:t>barva</a:t>
            </a:r>
            <a:r>
              <a:rPr lang="en-GB" sz="3200" dirty="0"/>
              <a:t>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3962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hromit – Wikipedie">
            <a:extLst>
              <a:ext uri="{FF2B5EF4-FFF2-40B4-BE49-F238E27FC236}">
                <a16:creationId xmlns:a16="http://schemas.microsoft.com/office/drawing/2014/main" id="{B3BF06EE-6309-4EE1-9624-25D3B9100C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1" b="22662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7D4E339-1FDC-4F64-BACC-DA1625A5A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2794" y="0"/>
            <a:ext cx="9339206" cy="6858000"/>
          </a:xfrm>
          <a:prstGeom prst="rect">
            <a:avLst/>
          </a:prstGeom>
          <a:gradFill flip="none" rotWithShape="1">
            <a:gsLst>
              <a:gs pos="58000">
                <a:schemeClr val="tx1">
                  <a:alpha val="35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70542B-5327-4977-911E-1E508AD2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5517" y="3331444"/>
            <a:ext cx="6470692" cy="1229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chromit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4641183"/>
            <a:ext cx="6309360" cy="0"/>
          </a:xfrm>
          <a:prstGeom prst="line">
            <a:avLst/>
          </a:prstGeom>
          <a:ln w="19050">
            <a:solidFill>
              <a:schemeClr val="bg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30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KROKOIT">
            <a:extLst>
              <a:ext uri="{FF2B5EF4-FFF2-40B4-BE49-F238E27FC236}">
                <a16:creationId xmlns:a16="http://schemas.microsoft.com/office/drawing/2014/main" id="{2721A1A6-A4E5-47F3-86D4-39B012DCFF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4" b="10474"/>
          <a:stretch/>
        </p:blipFill>
        <p:spPr bwMode="auto">
          <a:xfrm>
            <a:off x="-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A37E0400-E9ED-46D6-A946-A7B49DB41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5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6C5A5B-45F4-4AD9-BDE2-B35B6220A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91" y="3331444"/>
            <a:ext cx="6470692" cy="1229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krokoit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bg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366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7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97" name="Straight Connector 7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198" name="Rectangle 74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9" name="Rectangle 76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F5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B56DDC-7115-46BD-9D2B-E4776632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smaragd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Smaragd – Wikipedie">
            <a:extLst>
              <a:ext uri="{FF2B5EF4-FFF2-40B4-BE49-F238E27FC236}">
                <a16:creationId xmlns:a16="http://schemas.microsoft.com/office/drawing/2014/main" id="{F23D067B-3630-4B57-A539-35E155DB99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2335" y="1334496"/>
            <a:ext cx="6275667" cy="418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726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E9A18B-E2A8-45C3-895C-C1A66B6B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rubín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2" name="Content Placeholder 9221">
            <a:extLst>
              <a:ext uri="{FF2B5EF4-FFF2-40B4-BE49-F238E27FC236}">
                <a16:creationId xmlns:a16="http://schemas.microsoft.com/office/drawing/2014/main" id="{0F1B67DC-6B12-4F37-8689-4C1B9C3B5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9218" name="Picture 2" descr="Rubín – Wikipedie">
            <a:extLst>
              <a:ext uri="{FF2B5EF4-FFF2-40B4-BE49-F238E27FC236}">
                <a16:creationId xmlns:a16="http://schemas.microsoft.com/office/drawing/2014/main" id="{0734CFE3-0F6D-447A-AAAC-AE3DEC73C2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" r="-1" b="-1"/>
          <a:stretch/>
        </p:blipFill>
        <p:spPr bwMode="auto">
          <a:xfrm>
            <a:off x="4654296" y="10"/>
            <a:ext cx="753770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687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Retrospect">
      <a:majorFont>
        <a:latin typeface="Univers Condense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12888C44C66644BDBEF466D2003E10" ma:contentTypeVersion="4" ma:contentTypeDescription="Vytvoří nový dokument" ma:contentTypeScope="" ma:versionID="e04e31e7fefd4cd3cf694c52b96ea259">
  <xsd:schema xmlns:xsd="http://www.w3.org/2001/XMLSchema" xmlns:xs="http://www.w3.org/2001/XMLSchema" xmlns:p="http://schemas.microsoft.com/office/2006/metadata/properties" xmlns:ns3="0f94699e-6982-4cc4-9a7f-dd897ca76e9a" targetNamespace="http://schemas.microsoft.com/office/2006/metadata/properties" ma:root="true" ma:fieldsID="079a5b18e94a2495170b866b9f237f5c" ns3:_="">
    <xsd:import namespace="0f94699e-6982-4cc4-9a7f-dd897ca76e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4699e-6982-4cc4-9a7f-dd897ca76e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DE8E42-6774-4462-AA9D-8A5CFF6FA30B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0f94699e-6982-4cc4-9a7f-dd897ca76e9a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55A5D41-3121-4FE2-8DC9-6B33D65805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615224-BCC5-4E41-94CA-8B902619C5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94699e-6982-4cc4-9a7f-dd897ca76e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154</TotalTime>
  <Words>657</Words>
  <Application>Microsoft Office PowerPoint</Application>
  <PresentationFormat>Širokoúhlá obrazovka</PresentationFormat>
  <Paragraphs>105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aUnivers Condensed (Nadpisy)</vt:lpstr>
      <vt:lpstr>Calibri</vt:lpstr>
      <vt:lpstr>Univers</vt:lpstr>
      <vt:lpstr>Univers Condensed</vt:lpstr>
      <vt:lpstr>RetrospectVTI</vt:lpstr>
      <vt:lpstr>CHROM</vt:lpstr>
      <vt:lpstr>Obecná charakteristika</vt:lpstr>
      <vt:lpstr>Prezentace aplikace PowerPoint</vt:lpstr>
      <vt:lpstr>Prezentace aplikace PowerPoint</vt:lpstr>
      <vt:lpstr>výskyt</vt:lpstr>
      <vt:lpstr>chromit</vt:lpstr>
      <vt:lpstr>krokoit</vt:lpstr>
      <vt:lpstr>smaragd</vt:lpstr>
      <vt:lpstr>rubín</vt:lpstr>
      <vt:lpstr>sloučeniny</vt:lpstr>
      <vt:lpstr>výroba</vt:lpstr>
      <vt:lpstr>využití</vt:lpstr>
      <vt:lpstr>Doplněk stravy</vt:lpstr>
      <vt:lpstr>Limit výskytu v potravinách</vt:lpstr>
      <vt:lpstr>Socha Počátek z nerezové oceli, Švédsko</vt:lpstr>
      <vt:lpstr>Další prvky 6. skupiny</vt:lpstr>
      <vt:lpstr>Molybden</vt:lpstr>
      <vt:lpstr>charakteristika</vt:lpstr>
      <vt:lpstr>Molybden</vt:lpstr>
      <vt:lpstr>VÝROBA ČISTÉHO MOLYBDENU</vt:lpstr>
      <vt:lpstr>Wolfram</vt:lpstr>
      <vt:lpstr>Wolfram</vt:lpstr>
      <vt:lpstr>Výroba redukcí oxidů vodíkem při vyšších teplotách</vt:lpstr>
      <vt:lpstr>Wolfram</vt:lpstr>
      <vt:lpstr>Seaborgium</vt:lpstr>
      <vt:lpstr>Seaborgium</vt:lpstr>
      <vt:lpstr>249Cf + 18O → 263Sg + 41n </vt:lpstr>
      <vt:lpstr>Zdroje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</dc:title>
  <dc:creator>Hana Střelská</dc:creator>
  <cp:lastModifiedBy>Hana Střelská</cp:lastModifiedBy>
  <cp:revision>2</cp:revision>
  <dcterms:created xsi:type="dcterms:W3CDTF">2022-01-01T16:27:16Z</dcterms:created>
  <dcterms:modified xsi:type="dcterms:W3CDTF">2022-01-05T21:21:27Z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0x0101000C12888C44C66644BDBEF466D2003E10</vt:lpwstr>
  </property>
</Properties>
</file>