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54" d="100"/>
          <a:sy n="154" d="100"/>
        </p:scale>
        <p:origin x="3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46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1-3.svg"/><Relationship Id="rId5" Type="http://schemas.openxmlformats.org/officeDocument/2006/relationships/image" Target="../media/image2.png"/><Relationship Id="rId4" Type="http://schemas.openxmlformats.org/officeDocument/2006/relationships/hyperlink" Target="https://pitch.com?utm_medium=product-presentation&amp;utm_source=powerpoint-export&amp;utm_campaign=bottom_bar_cta&amp;utm_content=42272bf2-d11a-4641-ac23-3701ef72e224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-10-5.svg"/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tch.com?utm_medium=product-presentation&amp;utm_source=powerpoint-export&amp;utm_campaign=bottom_bar_cta&amp;utm_content=42272bf2-d11a-4641-ac23-3701ef72e224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-11-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pitch.com?utm_medium=product-presentation&amp;utm_source=powerpoint-export&amp;utm_campaign=bottom_bar_cta&amp;utm_content=42272bf2-d11a-4641-ac23-3701ef72e224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2-3.svg"/><Relationship Id="rId5" Type="http://schemas.openxmlformats.org/officeDocument/2006/relationships/image" Target="../media/image2.png"/><Relationship Id="rId4" Type="http://schemas.openxmlformats.org/officeDocument/2006/relationships/hyperlink" Target="https://pitch.com?utm_medium=product-presentation&amp;utm_source=powerpoint-export&amp;utm_campaign=bottom_bar_cta&amp;utm_content=42272bf2-d11a-4641-ac23-3701ef72e22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3-3.svg"/><Relationship Id="rId5" Type="http://schemas.openxmlformats.org/officeDocument/2006/relationships/image" Target="../media/image2.png"/><Relationship Id="rId4" Type="http://schemas.openxmlformats.org/officeDocument/2006/relationships/hyperlink" Target="https://pitch.com?utm_medium=product-presentation&amp;utm_source=powerpoint-export&amp;utm_campaign=bottom_bar_cta&amp;utm_content=42272bf2-d11a-4641-ac23-3701ef72e22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4-3.svg"/><Relationship Id="rId5" Type="http://schemas.openxmlformats.org/officeDocument/2006/relationships/image" Target="../media/image2.png"/><Relationship Id="rId4" Type="http://schemas.openxmlformats.org/officeDocument/2006/relationships/hyperlink" Target="https://pitch.com?utm_medium=product-presentation&amp;utm_source=powerpoint-export&amp;utm_campaign=bottom_bar_cta&amp;utm_content=42272bf2-d11a-4641-ac23-3701ef72e22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5-3.svg"/><Relationship Id="rId5" Type="http://schemas.openxmlformats.org/officeDocument/2006/relationships/image" Target="../media/image2.png"/><Relationship Id="rId4" Type="http://schemas.openxmlformats.org/officeDocument/2006/relationships/hyperlink" Target="https://pitch.com?utm_medium=product-presentation&amp;utm_source=powerpoint-export&amp;utm_campaign=bottom_bar_cta&amp;utm_content=42272bf2-d11a-4641-ac23-3701ef72e22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-6-5.sv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tch.com?utm_medium=product-presentation&amp;utm_source=powerpoint-export&amp;utm_campaign=bottom_bar_cta&amp;utm_content=42272bf2-d11a-4641-ac23-3701ef72e224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-7-5.sv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tch.com?utm_medium=product-presentation&amp;utm_source=powerpoint-export&amp;utm_campaign=bottom_bar_cta&amp;utm_content=42272bf2-d11a-4641-ac23-3701ef72e224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hyperlink" Target="https://pitch.com?utm_medium=product-presentation&amp;utm_source=powerpoint-export&amp;utm_campaign=bottom_bar_cta&amp;utm_content=42272bf2-d11a-4641-ac23-3701ef72e22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-8-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9-3.svg"/><Relationship Id="rId5" Type="http://schemas.openxmlformats.org/officeDocument/2006/relationships/image" Target="../media/image2.png"/><Relationship Id="rId4" Type="http://schemas.openxmlformats.org/officeDocument/2006/relationships/hyperlink" Target="https://pitch.com?utm_medium=product-presentation&amp;utm_source=powerpoint-export&amp;utm_campaign=bottom_bar_cta&amp;utm_content=42272bf2-d11a-4641-ac23-3701ef72e2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A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582986610555-7f5b1ecabab2?crop=entropy&amp;cs=tinysrgb&amp;fit=max&amp;fm=jpg&amp;ixid=M3wyMTIyMnwwfDF8c2VhcmNofDF8fGJvbGl2aWF8ZW58MHx8fHwxNjg2OTI3MDkzfDA&amp;ixlib=rb-4.0.3&amp;q=80&amp;w=1080"/>
          <p:cNvPicPr>
            <a:picLocks noChangeAspect="1"/>
          </p:cNvPicPr>
          <p:nvPr/>
        </p:nvPicPr>
        <p:blipFill>
          <a:blip r:embed="rId3">
            <a:alphaModFix amt="76000"/>
          </a:blip>
          <a:srcRect t="14214" b="1421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75818" y="2296994"/>
            <a:ext cx="8229600" cy="548580"/>
          </a:xfrm>
          <a:prstGeom prst="rect">
            <a:avLst/>
          </a:prstGeom>
          <a:noFill/>
          <a:ln/>
          <a:effectLst>
            <a:outerShdw blurRad="3175" dist="12700" dir="2700000" algn="bl" rotWithShape="0">
              <a:srgbClr val="000000">
                <a:alpha val="100000"/>
              </a:srgbClr>
            </a:outerShdw>
          </a:effectLst>
        </p:spPr>
        <p:txBody>
          <a:bodyPr wrap="square" lIns="0" tIns="0" rIns="0" bIns="0" rtlCol="0" anchor="ctr"/>
          <a:lstStyle/>
          <a:p>
            <a:pPr algn="ctr">
              <a:lnSpc>
                <a:spcPts val="4320"/>
              </a:lnSpc>
            </a:pPr>
            <a:r>
              <a:rPr lang="en-US" sz="3600" b="1" kern="0" spc="-24" dirty="0">
                <a:solidFill>
                  <a:srgbClr val="FAFAFC"/>
                </a:solidFill>
                <a:latin typeface="Abril Fatface" pitchFamily="34" charset="0"/>
                <a:ea typeface="Abril Fatface" pitchFamily="34" charset="-122"/>
                <a:cs typeface="Abril Fatface" pitchFamily="34" charset="-120"/>
              </a:rPr>
              <a:t>BOLÍVIE</a:t>
            </a:r>
            <a:endParaRPr lang="en-US" sz="3600" dirty="0"/>
          </a:p>
        </p:txBody>
      </p:sp>
      <p:pic>
        <p:nvPicPr>
          <p:cNvPr id="5" name="Image 1" descr="https://pitch-assets-ccb95893-de3f-4266-973c-20049231b248.s3.eu-west-1.amazonaws.com/try-pitch-pdf-export-logo.sv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gradFill>
          <a:gsLst>
            <a:gs pos="0">
              <a:srgbClr val="B79787"/>
            </a:gs>
            <a:gs pos="100000">
              <a:srgbClr val="9BACA7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250" y="476250"/>
            <a:ext cx="1828800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sz="1800" b="1" kern="0" spc="-24" dirty="0">
                <a:solidFill>
                  <a:srgbClr val="2B2A35"/>
                </a:solidFill>
                <a:latin typeface="Abril Fatface" pitchFamily="34" charset="0"/>
                <a:ea typeface="Abril Fatface" pitchFamily="34" charset="-122"/>
                <a:cs typeface="Abril Fatface" pitchFamily="34" charset="-120"/>
              </a:rPr>
              <a:t>EKONOMIKA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476250" y="828675"/>
            <a:ext cx="8229600" cy="12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0" kern="0" spc="-12" dirty="0">
                <a:solidFill>
                  <a:srgbClr val="54546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těžební průmysl a zemědělství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kern="0" spc="-12" dirty="0">
                <a:solidFill>
                  <a:srgbClr val="54546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těžba: stříbra, cínu, zinku, olova a lithia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kern="0" spc="-12" dirty="0">
                <a:solidFill>
                  <a:srgbClr val="54546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jedním z hlavních světových producentů lithia→použítí: v bateriích pro elektromobily a jiných technologiích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kern="0" spc="-12" dirty="0">
                <a:solidFill>
                  <a:srgbClr val="54546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zemědělství: rýže, kukuřice, pšenice, brambory, káva, kakao, cukrová třtina a další plodiny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kern="0" spc="-12" dirty="0">
                <a:solidFill>
                  <a:srgbClr val="54546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chov: dobytka, ovcí a lam</a:t>
            </a:r>
            <a:endParaRPr lang="en-US" sz="1200" dirty="0"/>
          </a:p>
        </p:txBody>
      </p:sp>
      <p:pic>
        <p:nvPicPr>
          <p:cNvPr id="5" name="Image 0" descr="https://images.unsplash.com/photo-1664565262236-65166affe34a?crop=entropy&amp;cs=tinysrgb&amp;fit=max&amp;fm=jpg&amp;ixid=M3wyMTIyMnwwfDF8c2VhcmNofDF8fHNpbHZlciUyMG1pbmluZ3xlbnwwfHx8fDE2ODY5NTM4NDV8MA&amp;ixlib=rb-4.0.3&amp;q=80&amp;w=1080"/>
          <p:cNvPicPr>
            <a:picLocks noChangeAspect="1"/>
          </p:cNvPicPr>
          <p:nvPr/>
        </p:nvPicPr>
        <p:blipFill>
          <a:blip r:embed="rId3">
            <a:alphaModFix amt="92000"/>
          </a:blip>
          <a:srcRect/>
          <a:stretch/>
        </p:blipFill>
        <p:spPr>
          <a:xfrm>
            <a:off x="479881" y="2436154"/>
            <a:ext cx="3347786" cy="2231858"/>
          </a:xfrm>
          <a:prstGeom prst="ellipse">
            <a:avLst/>
          </a:prstGeom>
          <a:effectLst>
            <a:outerShdw blurRad="406400" dist="50800" dir="5400000" algn="bl" rotWithShape="0">
              <a:srgbClr val="000000">
                <a:alpha val="29000"/>
              </a:srgbClr>
            </a:outerShdw>
          </a:effectLst>
        </p:spPr>
      </p:pic>
      <p:pic>
        <p:nvPicPr>
          <p:cNvPr id="6" name="Image 1" descr="https://images.unsplash.com/photo-1650908007715-13db33e2de6c?crop=entropy&amp;cs=tinysrgb&amp;fit=max&amp;fm=jpg&amp;ixid=M3wyMTIyMnwwfDF8c2VhcmNofDI5fHxhZ3JpY3VsdHVyZSUyMGNvZmZlZXxlbnwwfHx8fDE2ODY5NTQwNTd8MA&amp;ixlib=rb-4.0.3&amp;q=80&amp;w=1080"/>
          <p:cNvPicPr>
            <a:picLocks noChangeAspect="1"/>
          </p:cNvPicPr>
          <p:nvPr/>
        </p:nvPicPr>
        <p:blipFill>
          <a:blip r:embed="rId4">
            <a:alphaModFix amt="71000"/>
          </a:blip>
          <a:srcRect/>
          <a:stretch/>
        </p:blipFill>
        <p:spPr>
          <a:xfrm>
            <a:off x="5317530" y="2436154"/>
            <a:ext cx="3347786" cy="2231858"/>
          </a:xfrm>
          <a:prstGeom prst="ellipse">
            <a:avLst/>
          </a:prstGeom>
          <a:effectLst>
            <a:outerShdw blurRad="406400" dist="50800" dir="5400000" algn="bl" rotWithShape="0">
              <a:srgbClr val="000000">
                <a:alpha val="29000"/>
              </a:srgbClr>
            </a:outerShdw>
          </a:effectLst>
        </p:spPr>
      </p:pic>
      <p:pic>
        <p:nvPicPr>
          <p:cNvPr id="7" name="Image 2" descr="https://images.unsplash.com/photo-1533013454526-859c9f610c30?crop=entropy&amp;cs=tinysrgb&amp;fit=max&amp;fm=jpg&amp;ixid=M3wyMTIyMnwwfDF8c2VhcmNofDF8fGJvbGl2aWFzJTIwbGFtYXxlbnwwfHx8fDE2ODY5NTQxMzV8MA&amp;ixlib=rb-4.0.3&amp;q=80&amp;w=1080"/>
          <p:cNvPicPr>
            <a:picLocks noChangeAspect="1"/>
          </p:cNvPicPr>
          <p:nvPr/>
        </p:nvPicPr>
        <p:blipFill>
          <a:blip r:embed="rId5">
            <a:alphaModFix amt="96000"/>
          </a:blip>
          <a:srcRect l="16284" r="16284"/>
          <a:stretch/>
        </p:blipFill>
        <p:spPr>
          <a:xfrm>
            <a:off x="3243194" y="2157059"/>
            <a:ext cx="2652242" cy="2622591"/>
          </a:xfrm>
          <a:prstGeom prst="ellipse">
            <a:avLst/>
          </a:prstGeom>
          <a:effectLst>
            <a:outerShdw blurRad="406400" dist="50800" dir="5400000" algn="bl" rotWithShape="0">
              <a:srgbClr val="000000">
                <a:alpha val="44000"/>
              </a:srgbClr>
            </a:outerShdw>
          </a:effectLst>
        </p:spPr>
      </p:pic>
      <p:pic>
        <p:nvPicPr>
          <p:cNvPr id="8" name="Image 3" descr="https://pitch-assets-ccb95893-de3f-4266-973c-20049231b248.s3.eu-west-1.amazonaws.com/try-pitch-pdf-export-logo.svg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588618533866-13ea222c859e?crop=entropy&amp;cs=tinysrgb&amp;fit=max&amp;fm=jpg&amp;ixid=M3wyMTIyMnwwfDF8c2VhcmNofDd8fGt1dG4lQzMlQTElMjBob3JhfGVufDB8fHx8MTY4Njk1NDQ2M3ww&amp;ixlib=rb-4.0.3&amp;q=80&amp;w=1080"/>
          <p:cNvPicPr>
            <a:picLocks noChangeAspect="1"/>
          </p:cNvPicPr>
          <p:nvPr/>
        </p:nvPicPr>
        <p:blipFill>
          <a:blip r:embed="rId3"/>
          <a:srcRect t="7046" b="17954"/>
          <a:stretch/>
        </p:blipFill>
        <p:spPr>
          <a:xfrm>
            <a:off x="4575381" y="-3097"/>
            <a:ext cx="4572000" cy="5143500"/>
          </a:xfrm>
          <a:prstGeom prst="rect">
            <a:avLst/>
          </a:prstGeom>
        </p:spPr>
      </p:pic>
      <p:pic>
        <p:nvPicPr>
          <p:cNvPr id="4" name="Image 1" descr="https://images.unsplash.com/photo-1682314764751-54cf330c0270?crop=entropy&amp;cs=tinysrgb&amp;fit=max&amp;fm=jpg&amp;ixid=M3wyMTIyMnwwfDF8c2VhcmNofDd8fHBvdG9zaXxlbnwwfHx8fDE2ODY5NTQzNTd8MA&amp;ixlib=rb-4.0.3&amp;q=80&amp;w=1080"/>
          <p:cNvPicPr>
            <a:picLocks noChangeAspect="1"/>
          </p:cNvPicPr>
          <p:nvPr/>
        </p:nvPicPr>
        <p:blipFill>
          <a:blip r:embed="rId4"/>
          <a:srcRect l="32373" r="8367"/>
          <a:stretch/>
        </p:blipFill>
        <p:spPr>
          <a:xfrm>
            <a:off x="0" y="0"/>
            <a:ext cx="4572000" cy="51435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1117626" y="4029451"/>
            <a:ext cx="2340891" cy="731442"/>
          </a:xfrm>
          <a:prstGeom prst="roundRect">
            <a:avLst>
              <a:gd name="adj" fmla="val 20000"/>
            </a:avLst>
          </a:prstGeom>
          <a:solidFill>
            <a:srgbClr val="A8B5CA"/>
          </a:solidFill>
          <a:ln/>
        </p:spPr>
        <p:txBody>
          <a:bodyPr wrap="square" lIns="130049" tIns="86351" rIns="130049" bIns="86351" rtlCol="0" anchor="ctr"/>
          <a:lstStyle/>
          <a:p>
            <a:pPr algn="ctr">
              <a:lnSpc>
                <a:spcPts val="4800"/>
              </a:lnSpc>
            </a:pPr>
            <a:r>
              <a:rPr lang="en-US" sz="3000" b="0" kern="0" spc="-12" dirty="0">
                <a:solidFill>
                  <a:srgbClr val="2B2A35"/>
                </a:solidFill>
                <a:latin typeface="Abril Fatface" pitchFamily="34" charset="0"/>
                <a:ea typeface="Abril Fatface" pitchFamily="34" charset="-122"/>
                <a:cs typeface="Abril Fatface" pitchFamily="34" charset="-120"/>
              </a:rPr>
              <a:t>Potosí</a:t>
            </a:r>
            <a:endParaRPr lang="en-US" sz="1200" dirty="0"/>
          </a:p>
        </p:txBody>
      </p:sp>
      <p:sp>
        <p:nvSpPr>
          <p:cNvPr id="6" name="Text 1"/>
          <p:cNvSpPr/>
          <p:nvPr/>
        </p:nvSpPr>
        <p:spPr>
          <a:xfrm>
            <a:off x="5581228" y="4027653"/>
            <a:ext cx="2555736" cy="709223"/>
          </a:xfrm>
          <a:prstGeom prst="roundRect">
            <a:avLst>
              <a:gd name="adj" fmla="val 20000"/>
            </a:avLst>
          </a:prstGeom>
          <a:solidFill>
            <a:srgbClr val="BEC5C1"/>
          </a:solidFill>
          <a:ln/>
        </p:spPr>
        <p:txBody>
          <a:bodyPr wrap="square" lIns="141985" tIns="83728" rIns="141985" bIns="83728" rtlCol="0" anchor="ctr"/>
          <a:lstStyle/>
          <a:p>
            <a:pPr algn="ctr">
              <a:lnSpc>
                <a:spcPts val="4800"/>
              </a:lnSpc>
            </a:pPr>
            <a:r>
              <a:rPr lang="en-US" sz="3000" b="0" kern="0" spc="-12" dirty="0">
                <a:solidFill>
                  <a:srgbClr val="2B2A35"/>
                </a:solidFill>
                <a:latin typeface="Abril Fatface" pitchFamily="34" charset="0"/>
                <a:ea typeface="Abril Fatface" pitchFamily="34" charset="-122"/>
                <a:cs typeface="Abril Fatface" pitchFamily="34" charset="-120"/>
              </a:rPr>
              <a:t>Kutná Hora</a:t>
            </a:r>
            <a:endParaRPr lang="en-US" sz="1200" dirty="0"/>
          </a:p>
        </p:txBody>
      </p:sp>
      <p:sp>
        <p:nvSpPr>
          <p:cNvPr id="7" name="Shape 2"/>
          <p:cNvSpPr/>
          <p:nvPr/>
        </p:nvSpPr>
        <p:spPr>
          <a:xfrm rot="16200000">
            <a:off x="2000471" y="2571941"/>
            <a:ext cx="5143603" cy="0"/>
          </a:xfrm>
          <a:prstGeom prst="line">
            <a:avLst/>
          </a:prstGeom>
          <a:solidFill>
            <a:srgbClr val="FFFFFF"/>
          </a:solidFill>
          <a:ln w="254000">
            <a:solidFill>
              <a:srgbClr val="9BACA7"/>
            </a:solidFill>
            <a:prstDash val="solid"/>
            <a:headEnd type="none"/>
            <a:tailEnd type="none"/>
          </a:ln>
        </p:spPr>
      </p:sp>
      <p:pic>
        <p:nvPicPr>
          <p:cNvPr id="8" name="Image 2" descr="https://pitch-assets-ccb95893-de3f-4266-973c-20049231b248.s3.eu-west-1.amazonaws.com/try-pitch-pdf-export-logo.svg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gradFill>
          <a:gsLst>
            <a:gs pos="0">
              <a:srgbClr val="B79787"/>
            </a:gs>
            <a:gs pos="100000">
              <a:srgbClr val="9BACA7"/>
            </a:gs>
          </a:gsLst>
          <a:lin ang="16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2344c1f2-0e03-43c1-a5d5-6f0af9351e2a?pitch-bytes=25635&amp;pitch-content-type=image%2Fpng"/>
          <p:cNvPicPr>
            <a:picLocks noChangeAspect="1"/>
          </p:cNvPicPr>
          <p:nvPr/>
        </p:nvPicPr>
        <p:blipFill>
          <a:blip r:embed="rId3"/>
          <a:srcRect t="2740" b="3238"/>
          <a:stretch/>
        </p:blipFill>
        <p:spPr>
          <a:xfrm>
            <a:off x="2757967" y="212"/>
            <a:ext cx="6453187" cy="5143500"/>
          </a:xfrm>
          <a:prstGeom prst="rect">
            <a:avLst/>
          </a:prstGeom>
          <a:effectLst>
            <a:outerShdw blurRad="406400" dist="50800" dir="5400000" algn="bl" rotWithShape="0">
              <a:srgbClr val="000000">
                <a:alpha val="10000"/>
              </a:srgbClr>
            </a:outerShdw>
          </a:effectLst>
        </p:spPr>
      </p:pic>
      <p:sp>
        <p:nvSpPr>
          <p:cNvPr id="4" name="Text 0"/>
          <p:cNvSpPr/>
          <p:nvPr/>
        </p:nvSpPr>
        <p:spPr>
          <a:xfrm>
            <a:off x="476250" y="1508902"/>
            <a:ext cx="1828800" cy="30189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sz="1800" b="1" kern="0" spc="-24" dirty="0">
                <a:solidFill>
                  <a:srgbClr val="2B2A35"/>
                </a:solidFill>
                <a:latin typeface="Abril Fatface" pitchFamily="34" charset="0"/>
                <a:ea typeface="Abril Fatface" pitchFamily="34" charset="-122"/>
                <a:cs typeface="Abril Fatface" pitchFamily="34" charset="-120"/>
              </a:rPr>
              <a:t>POLOHA</a:t>
            </a:r>
            <a:endParaRPr lang="en-US" sz="1800" dirty="0"/>
          </a:p>
        </p:txBody>
      </p:sp>
      <p:sp>
        <p:nvSpPr>
          <p:cNvPr id="5" name="Text 1"/>
          <p:cNvSpPr/>
          <p:nvPr/>
        </p:nvSpPr>
        <p:spPr>
          <a:xfrm>
            <a:off x="476250" y="2210621"/>
            <a:ext cx="2743200" cy="2437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0" kern="0" spc="-12" dirty="0">
                <a:solidFill>
                  <a:srgbClr val="54546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vnitrozemský stát Jižní Ameriky</a:t>
            </a:r>
            <a:endParaRPr lang="en-US" sz="1200" dirty="0"/>
          </a:p>
        </p:txBody>
      </p:sp>
      <p:sp>
        <p:nvSpPr>
          <p:cNvPr id="6" name="Text 2"/>
          <p:cNvSpPr/>
          <p:nvPr/>
        </p:nvSpPr>
        <p:spPr>
          <a:xfrm>
            <a:off x="476250" y="2451445"/>
            <a:ext cx="2743200" cy="4875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0" kern="0" spc="-12" dirty="0">
                <a:solidFill>
                  <a:srgbClr val="54546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sousedící státy: Brazílie, Peru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kern="0" spc="-12" dirty="0">
                <a:solidFill>
                  <a:srgbClr val="54546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Chile, Argentina, Paraguay</a:t>
            </a:r>
            <a:endParaRPr lang="en-US" sz="1200" dirty="0"/>
          </a:p>
        </p:txBody>
      </p:sp>
      <p:pic>
        <p:nvPicPr>
          <p:cNvPr id="7" name="Image 1" descr="https://pitch-assets-ccb95893-de3f-4266-973c-20049231b248.s3.eu-west-1.amazonaws.com/try-pitch-pdf-export-logo.sv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gradFill>
          <a:gsLst>
            <a:gs pos="0">
              <a:srgbClr val="B79787"/>
            </a:gs>
            <a:gs pos="100000">
              <a:srgbClr val="9BACA7"/>
            </a:gs>
          </a:gsLst>
          <a:lin ang="1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308396" y="3297803"/>
            <a:ext cx="5486400" cy="7599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0" kern="0" spc="-12" dirty="0">
                <a:solidFill>
                  <a:srgbClr val="545465"/>
                </a:solidFill>
                <a:latin typeface="Söhne" pitchFamily="34" charset="0"/>
                <a:ea typeface="Söhne" pitchFamily="34" charset="-122"/>
                <a:cs typeface="Söhne" pitchFamily="34" charset="-120"/>
              </a:rPr>
              <a:t>Hlavní město: Sucre (ústavní) 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kern="0" spc="-12" dirty="0">
                <a:solidFill>
                  <a:srgbClr val="545465"/>
                </a:solidFill>
                <a:latin typeface="Söhne" pitchFamily="34" charset="0"/>
                <a:ea typeface="Söhne" pitchFamily="34" charset="-122"/>
                <a:cs typeface="Söhne" pitchFamily="34" charset="-120"/>
              </a:rPr>
              <a:t>Největší město: La Paz (administrativní)-nachází se ve vysoké nadmořské výšce (3 650 m n. m.) 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476250" y="3296224"/>
            <a:ext cx="2743200" cy="603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340"/>
              </a:lnSpc>
            </a:pPr>
            <a:r>
              <a:rPr lang="en-US" sz="1800" b="1" kern="0" spc="-24" dirty="0">
                <a:solidFill>
                  <a:srgbClr val="2B2A35"/>
                </a:solidFill>
                <a:latin typeface="Abril Fatface" pitchFamily="34" charset="0"/>
                <a:ea typeface="Abril Fatface" pitchFamily="34" charset="-122"/>
                <a:cs typeface="Abril Fatface" pitchFamily="34" charset="-120"/>
              </a:rPr>
              <a:t>NEJDŮLEŽITĚJŠÍ MĚSTA</a:t>
            </a:r>
            <a:endParaRPr lang="en-US" sz="1800" dirty="0"/>
          </a:p>
        </p:txBody>
      </p:sp>
      <p:pic>
        <p:nvPicPr>
          <p:cNvPr id="5" name="Image 0" descr="https://images.unsplash.com/photo-1544142447-e43d0fe04bf2?crop=entropy&amp;cs=tinysrgb&amp;fit=max&amp;fm=jpg&amp;ixid=M3wyMTIyMnwwfDF8c2VhcmNofDR8fExhJTIwUGF6fGVufDB8fHx8MTY4NjkyODM3OHww&amp;ixlib=rb-4.0.3&amp;q=80&amp;w=1080"/>
          <p:cNvPicPr>
            <a:picLocks noChangeAspect="1"/>
          </p:cNvPicPr>
          <p:nvPr/>
        </p:nvPicPr>
        <p:blipFill>
          <a:blip r:embed="rId3"/>
          <a:srcRect t="9305" b="44642"/>
          <a:stretch/>
        </p:blipFill>
        <p:spPr>
          <a:xfrm>
            <a:off x="-1277" y="1726"/>
            <a:ext cx="9144000" cy="2809875"/>
          </a:xfrm>
          <a:prstGeom prst="rect">
            <a:avLst/>
          </a:prstGeom>
          <a:effectLst>
            <a:outerShdw blurRad="406400" dist="50800" dir="5400000" algn="bl" rotWithShape="0">
              <a:srgbClr val="000000">
                <a:alpha val="15000"/>
              </a:srgbClr>
            </a:outerShdw>
          </a:effectLst>
        </p:spPr>
      </p:pic>
      <p:pic>
        <p:nvPicPr>
          <p:cNvPr id="6" name="Image 1" descr="https://pitch-assets-ccb95893-de3f-4266-973c-20049231b248.s3.eu-west-1.amazonaws.com/try-pitch-pdf-export-logo.sv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gradFill>
          <a:gsLst>
            <a:gs pos="0">
              <a:srgbClr val="B79787"/>
            </a:gs>
            <a:gs pos="100000">
              <a:srgbClr val="9BACA7"/>
            </a:gs>
          </a:gsLst>
          <a:lin ang="8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567" y="1602251"/>
            <a:ext cx="4572000" cy="301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340"/>
              </a:lnSpc>
            </a:pPr>
            <a:r>
              <a:rPr lang="en-US" sz="1800" b="1" kern="0" spc="-24" dirty="0">
                <a:solidFill>
                  <a:srgbClr val="2B2A35"/>
                </a:solidFill>
                <a:latin typeface="Abril Fatface" pitchFamily="34" charset="0"/>
                <a:ea typeface="Abril Fatface" pitchFamily="34" charset="-122"/>
                <a:cs typeface="Abril Fatface" pitchFamily="34" charset="-120"/>
              </a:rPr>
              <a:t>HISTORIE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476250" y="2355303"/>
            <a:ext cx="3657600" cy="97536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0" kern="0" spc="-12" dirty="0">
                <a:solidFill>
                  <a:srgbClr val="54546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zakladatel Simón Bolívar: 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kern="0" spc="-12" dirty="0">
                <a:solidFill>
                  <a:srgbClr val="54546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významný politický vůdce během boje za 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kern="0" spc="-12" dirty="0">
                <a:solidFill>
                  <a:srgbClr val="54546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nezávislost v Jižní Americe v 19. století</a:t>
            </a:r>
            <a:endParaRPr lang="en-US" sz="1200" dirty="0"/>
          </a:p>
          <a:p>
            <a:pPr algn="l">
              <a:lnSpc>
                <a:spcPts val="1920"/>
              </a:lnSpc>
            </a:pPr>
            <a:endParaRPr lang="en-US" sz="1200" dirty="0"/>
          </a:p>
        </p:txBody>
      </p:sp>
      <p:pic>
        <p:nvPicPr>
          <p:cNvPr id="5" name="Image 0" descr="https://pitch-assets-ccb95893-de3f-4266-973c-20049231b248.s3.eu-west-1.amazonaws.com/efc51339-78e3-4d16-a54e-f200012f110a?pitch-bytes=203399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15050" y="891828"/>
            <a:ext cx="5056941" cy="3371294"/>
          </a:xfrm>
          <a:prstGeom prst="rect">
            <a:avLst/>
          </a:prstGeom>
          <a:effectLst>
            <a:outerShdw blurRad="406400" dist="50800" dir="5400000" algn="bl" rotWithShape="0">
              <a:srgbClr val="000000">
                <a:alpha val="45000"/>
              </a:srgbClr>
            </a:outerShdw>
          </a:effectLst>
        </p:spPr>
      </p:pic>
      <p:pic>
        <p:nvPicPr>
          <p:cNvPr id="6" name="Image 1" descr="https://pitch-assets-ccb95893-de3f-4266-973c-20049231b248.s3.eu-west-1.amazonaws.com/try-pitch-pdf-export-logo.sv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gradFill>
          <a:gsLst>
            <a:gs pos="0">
              <a:srgbClr val="B79787"/>
            </a:gs>
            <a:gs pos="100000">
              <a:srgbClr val="9BACA7"/>
            </a:gs>
          </a:gsLst>
          <a:lin ang="20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1b9812cc-813c-4026-be18-01a3495f5f5e?pitch-bytes=142776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84447" y="845312"/>
            <a:ext cx="4977643" cy="3453240"/>
          </a:xfrm>
          <a:prstGeom prst="rect">
            <a:avLst/>
          </a:prstGeom>
          <a:effectLst>
            <a:outerShdw blurRad="3175" dist="50800" dir="27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4" name="Text 0"/>
          <p:cNvSpPr/>
          <p:nvPr/>
        </p:nvSpPr>
        <p:spPr>
          <a:xfrm>
            <a:off x="4160306" y="476250"/>
            <a:ext cx="914400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sz="1800" b="1" kern="0" spc="-24" dirty="0">
                <a:solidFill>
                  <a:srgbClr val="2B2A35"/>
                </a:solidFill>
                <a:latin typeface="Abril Fatface" pitchFamily="34" charset="0"/>
                <a:ea typeface="Abril Fatface" pitchFamily="34" charset="-122"/>
                <a:cs typeface="Abril Fatface" pitchFamily="34" charset="-120"/>
              </a:rPr>
              <a:t>POČASÍ</a:t>
            </a:r>
            <a:endParaRPr lang="en-US" sz="1800" dirty="0"/>
          </a:p>
        </p:txBody>
      </p:sp>
      <p:sp>
        <p:nvSpPr>
          <p:cNvPr id="5" name="Text 1"/>
          <p:cNvSpPr/>
          <p:nvPr/>
        </p:nvSpPr>
        <p:spPr>
          <a:xfrm>
            <a:off x="475707" y="847766"/>
            <a:ext cx="1550121" cy="1540818"/>
          </a:xfrm>
          <a:prstGeom prst="ellipse">
            <a:avLst/>
          </a:prstGeom>
          <a:solidFill>
            <a:srgbClr val="000000">
              <a:alpha val="0"/>
            </a:srgbClr>
          </a:solidFill>
          <a:ln w="21167">
            <a:solidFill>
              <a:srgbClr val="939DA8"/>
            </a:solidFill>
          </a:ln>
        </p:spPr>
        <p:txBody>
          <a:bodyPr wrap="square" lIns="86118" tIns="181902" rIns="86118" bIns="181902" rtlCol="0" anchor="ctr"/>
          <a:lstStyle/>
          <a:p>
            <a:pPr algn="ctr">
              <a:lnSpc>
                <a:spcPts val="1920"/>
              </a:lnSpc>
            </a:pPr>
            <a:r>
              <a:rPr lang="en-US" sz="1200" b="0" kern="0" spc="-12" dirty="0">
                <a:solidFill>
                  <a:srgbClr val="2B2A35"/>
                </a:solidFill>
              </a:rPr>
              <a:t>Nejteplejší měsíc: listopad</a:t>
            </a:r>
            <a:endParaRPr lang="en-US" sz="1200" dirty="0"/>
          </a:p>
        </p:txBody>
      </p:sp>
      <p:sp>
        <p:nvSpPr>
          <p:cNvPr id="6" name="Text 2"/>
          <p:cNvSpPr/>
          <p:nvPr/>
        </p:nvSpPr>
        <p:spPr>
          <a:xfrm>
            <a:off x="7173991" y="847766"/>
            <a:ext cx="1494302" cy="1540818"/>
          </a:xfrm>
          <a:prstGeom prst="ellipse">
            <a:avLst/>
          </a:prstGeom>
          <a:solidFill>
            <a:srgbClr val="000000">
              <a:alpha val="0"/>
            </a:srgbClr>
          </a:solidFill>
          <a:ln w="21167">
            <a:solidFill>
              <a:srgbClr val="939DA8"/>
            </a:solidFill>
          </a:ln>
        </p:spPr>
        <p:txBody>
          <a:bodyPr wrap="square" lIns="83017" tIns="181902" rIns="83017" bIns="181902" rtlCol="0" anchor="ctr"/>
          <a:lstStyle/>
          <a:p>
            <a:pPr algn="ctr">
              <a:lnSpc>
                <a:spcPts val="1920"/>
              </a:lnSpc>
            </a:pPr>
            <a:r>
              <a:rPr lang="en-US" sz="1200" b="0" kern="0" spc="-12" dirty="0">
                <a:solidFill>
                  <a:srgbClr val="2B2A35"/>
                </a:solidFill>
              </a:rPr>
              <a:t>Nejdeštivějším měsícem: leden</a:t>
            </a:r>
            <a:endParaRPr lang="en-US" sz="1200" dirty="0"/>
          </a:p>
        </p:txBody>
      </p:sp>
      <p:sp>
        <p:nvSpPr>
          <p:cNvPr id="7" name="Text 3"/>
          <p:cNvSpPr/>
          <p:nvPr/>
        </p:nvSpPr>
        <p:spPr>
          <a:xfrm>
            <a:off x="568739" y="2150210"/>
            <a:ext cx="991931" cy="880293"/>
          </a:xfrm>
          <a:prstGeom prst="ellipse">
            <a:avLst/>
          </a:prstGeom>
          <a:solidFill>
            <a:srgbClr val="C1AB9F"/>
          </a:solidFill>
          <a:ln/>
        </p:spPr>
        <p:txBody>
          <a:bodyPr wrap="square" lIns="55107" tIns="103923" rIns="55107" bIns="103923" rtlCol="0" anchor="ctr"/>
          <a:lstStyle/>
          <a:p>
            <a:pPr algn="ctr">
              <a:lnSpc>
                <a:spcPts val="1920"/>
              </a:lnSpc>
            </a:pPr>
            <a:r>
              <a:rPr lang="en-US" sz="1000" kern="0" spc="-12" dirty="0">
                <a:solidFill>
                  <a:srgbClr val="939DA8"/>
                </a:solidFill>
              </a:rPr>
              <a:t>(</a:t>
            </a:r>
            <a:r>
              <a:rPr lang="en-US" sz="1200" b="0" kern="0" spc="-12" dirty="0">
                <a:solidFill>
                  <a:srgbClr val="2B2A35"/>
                </a:solidFill>
              </a:rPr>
              <a:t>protože leží na jižní polokouli)</a:t>
            </a:r>
            <a:endParaRPr lang="en-US" sz="1200" dirty="0"/>
          </a:p>
        </p:txBody>
      </p:sp>
      <p:pic>
        <p:nvPicPr>
          <p:cNvPr id="8" name="Image 1" descr="https://pitch-assets-ccb95893-de3f-4266-973c-20049231b248.s3.eu-west-1.amazonaws.com/try-pitch-pdf-export-logo.sv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526029655228-b7ee496c7819?crop=entropy&amp;cs=tinysrgb&amp;fit=max&amp;fm=jpg&amp;ixid=M3wyMTIyMnwwfDF8c2VhcmNofDF8fFNhbGFyJTIwZGUlMjBVeXVuaXxlbnwwfHx8fDE2ODY5NDk0ODN8MA&amp;ixlib=rb-4.0.3&amp;q=80&amp;w=1080"/>
          <p:cNvPicPr>
            <a:picLocks noChangeAspect="1"/>
          </p:cNvPicPr>
          <p:nvPr/>
        </p:nvPicPr>
        <p:blipFill>
          <a:blip r:embed="rId3">
            <a:alphaModFix amt="47000"/>
            <a:blur rad="75"/>
          </a:blip>
          <a:srcRect t="7817" b="781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effectLst>
            <a:blur rad="95250"/>
          </a:effectLst>
        </p:spPr>
      </p:pic>
      <p:sp>
        <p:nvSpPr>
          <p:cNvPr id="4" name="Text 0"/>
          <p:cNvSpPr/>
          <p:nvPr/>
        </p:nvSpPr>
        <p:spPr>
          <a:xfrm>
            <a:off x="476250" y="625101"/>
            <a:ext cx="1828800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sz="1800" b="0" kern="0" spc="-24" dirty="0">
                <a:solidFill>
                  <a:srgbClr val="2B2A35"/>
                </a:solidFill>
                <a:latin typeface="Abril Fatface" pitchFamily="34" charset="0"/>
                <a:ea typeface="Abril Fatface" pitchFamily="34" charset="-122"/>
                <a:cs typeface="Abril Fatface" pitchFamily="34" charset="-120"/>
              </a:rPr>
              <a:t>Salar de Uyuni</a:t>
            </a:r>
            <a:endParaRPr lang="en-US" sz="1800" dirty="0"/>
          </a:p>
        </p:txBody>
      </p:sp>
      <p:sp>
        <p:nvSpPr>
          <p:cNvPr id="5" name="Text 1"/>
          <p:cNvSpPr/>
          <p:nvPr/>
        </p:nvSpPr>
        <p:spPr>
          <a:xfrm>
            <a:off x="476250" y="1005435"/>
            <a:ext cx="82296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0" kern="0" spc="-12" dirty="0">
                <a:solidFill>
                  <a:srgbClr val="54546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největší solná pláň na světě 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kern="0" spc="-12" dirty="0">
                <a:solidFill>
                  <a:srgbClr val="54546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nachází se v jihozápadní části Bolívie 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kern="0" spc="-12" dirty="0">
                <a:solidFill>
                  <a:srgbClr val="54546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rozkládá se na ploše přibližně 10 582 čtverečních kilometrů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kern="0" spc="-12" dirty="0">
                <a:solidFill>
                  <a:srgbClr val="54546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tzv.: "Zrcadlová pláň"→během deště se na její hladině vytváří tenká vrstva vody, která způsobuje, že plocha pláně                                             se stává dokonale zrcadlovou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kern="0" spc="-12" dirty="0">
                <a:solidFill>
                  <a:srgbClr val="54546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turistická atrakce, zdroj lithia</a:t>
            </a:r>
            <a:endParaRPr lang="en-US" sz="1200" dirty="0"/>
          </a:p>
        </p:txBody>
      </p:sp>
      <p:pic>
        <p:nvPicPr>
          <p:cNvPr id="6" name="Image 1" descr="https://images.unsplash.com/photo-1583901370237-2befec865f88?crop=entropy&amp;cs=tinysrgb&amp;fit=max&amp;fm=jpg&amp;ixid=M3wyMTIyMnwwfDF8c2VhcmNofDJ8fHNhbGFyJTIwZGUlMjB1eXVuaXxlbnwwfHx8fDE2ODY5NDk4OTl8MA&amp;ixlib=rb-4.0.3&amp;q=80&amp;w=1080"/>
          <p:cNvPicPr>
            <a:picLocks noChangeAspect="1"/>
          </p:cNvPicPr>
          <p:nvPr/>
        </p:nvPicPr>
        <p:blipFill>
          <a:blip r:embed="rId4">
            <a:alphaModFix amt="83000"/>
          </a:blip>
          <a:srcRect/>
          <a:stretch/>
        </p:blipFill>
        <p:spPr>
          <a:xfrm>
            <a:off x="5336137" y="1952390"/>
            <a:ext cx="3086100" cy="2057400"/>
          </a:xfrm>
          <a:prstGeom prst="rect">
            <a:avLst/>
          </a:prstGeom>
          <a:effectLst>
            <a:outerShdw blurRad="152400" dist="50800" dir="378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7" name="Image 2" descr="https://images.unsplash.com/photo-1617961110553-a5baf6c73bd0?crop=entropy&amp;cs=tinysrgb&amp;fit=max&amp;fm=jpg&amp;ixid=M3wyMTIyMnwwfDF8c2VhcmNofDI1fHxzYWxhciUyMGRlJTIwdXl1bml8ZW58MHx8fHwxNjg2OTQ5OTEyfDA&amp;ixlib=rb-4.0.3&amp;q=80&amp;w=1080"/>
          <p:cNvPicPr>
            <a:picLocks noChangeAspect="1"/>
          </p:cNvPicPr>
          <p:nvPr/>
        </p:nvPicPr>
        <p:blipFill>
          <a:blip r:embed="rId5">
            <a:alphaModFix amt="92000"/>
          </a:blip>
          <a:srcRect/>
          <a:stretch/>
        </p:blipFill>
        <p:spPr>
          <a:xfrm>
            <a:off x="2643092" y="2758200"/>
            <a:ext cx="3128726" cy="2057400"/>
          </a:xfrm>
          <a:prstGeom prst="rect">
            <a:avLst/>
          </a:prstGeom>
          <a:effectLst>
            <a:outerShdw blurRad="152400" dist="50800" dir="378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8" name="Image 3" descr="https://pitch-assets-ccb95893-de3f-4266-973c-20049231b248.s3.eu-west-1.amazonaws.com/try-pitch-pdf-export-logo.svg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620417396507-9a57523d16a6?crop=entropy&amp;cs=tinysrgb&amp;fit=max&amp;fm=jpg&amp;ixid=M3wyMTIyMnwwfDF8c2VhcmNofDJ8fHRpdGljYWNhfGVufDB8fHx8MTY4Njk1MTAzNnww&amp;ixlib=rb-4.0.3&amp;q=80&amp;w=1080"/>
          <p:cNvPicPr>
            <a:picLocks noChangeAspect="1"/>
          </p:cNvPicPr>
          <p:nvPr/>
        </p:nvPicPr>
        <p:blipFill>
          <a:blip r:embed="rId3">
            <a:alphaModFix amt="40000"/>
            <a:blur rad="30"/>
          </a:blip>
          <a:srcRect t="15" b="1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effectLst>
            <a:blur rad="38100"/>
          </a:effectLst>
        </p:spPr>
      </p:pic>
      <p:pic>
        <p:nvPicPr>
          <p:cNvPr id="4" name="Image 1" descr="https://images.unsplash.com/photo-1544144554-41d909fadcf3?crop=entropy&amp;cs=tinysrgb&amp;fit=max&amp;fm=jpg&amp;ixid=M3wyMTIyMnwwfDF8c2VhcmNofDR8fHRpdGljYWNhfGVufDB8fHx8MTY4Njk1MTAzNnww&amp;ixlib=rb-4.0.3&amp;q=80&amp;w=1080"/>
          <p:cNvPicPr>
            <a:picLocks noChangeAspect="1"/>
          </p:cNvPicPr>
          <p:nvPr/>
        </p:nvPicPr>
        <p:blipFill>
          <a:blip r:embed="rId4">
            <a:alphaModFix amt="86000"/>
          </a:blip>
          <a:srcRect/>
          <a:stretch/>
        </p:blipFill>
        <p:spPr>
          <a:xfrm>
            <a:off x="5917046" y="772003"/>
            <a:ext cx="2950881" cy="2213161"/>
          </a:xfrm>
          <a:prstGeom prst="ellipse">
            <a:avLst/>
          </a:prstGeom>
          <a:effectLst>
            <a:outerShdw blurRad="406400" dist="50800" dir="54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5" name="Text 0"/>
          <p:cNvSpPr/>
          <p:nvPr/>
        </p:nvSpPr>
        <p:spPr>
          <a:xfrm>
            <a:off x="476250" y="476250"/>
            <a:ext cx="914400" cy="2971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sz="1800" b="0" kern="0" spc="-24" dirty="0">
                <a:solidFill>
                  <a:srgbClr val="2B2A35"/>
                </a:solidFill>
                <a:latin typeface="Abril Fatface" pitchFamily="34" charset="0"/>
                <a:ea typeface="Abril Fatface" pitchFamily="34" charset="-122"/>
                <a:cs typeface="Abril Fatface" pitchFamily="34" charset="-120"/>
              </a:rPr>
              <a:t>Titicaca</a:t>
            </a:r>
            <a:endParaRPr lang="en-US" sz="1800" dirty="0"/>
          </a:p>
        </p:txBody>
      </p:sp>
      <p:sp>
        <p:nvSpPr>
          <p:cNvPr id="6" name="Text 1"/>
          <p:cNvSpPr/>
          <p:nvPr/>
        </p:nvSpPr>
        <p:spPr>
          <a:xfrm>
            <a:off x="476250" y="769046"/>
            <a:ext cx="8229600" cy="975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0" kern="0" spc="-12" dirty="0">
                <a:solidFill>
                  <a:srgbClr val="54546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nachází se na území mezi Bolívií a Peru 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kern="0" spc="-12" dirty="0">
                <a:solidFill>
                  <a:srgbClr val="54546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nejvyšší obydlené jezero na světě  (3 812 m n. m.) 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kern="0" spc="-12" dirty="0">
                <a:solidFill>
                  <a:srgbClr val="54546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považováno za posvátné a legendy se vážou k jeho vzniku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kern="0" spc="-12" dirty="0">
                <a:solidFill>
                  <a:srgbClr val="54546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největší sladkovodní jezero v Jižní Americe a 2. největší sladkovodní jezero na světě</a:t>
            </a:r>
            <a:endParaRPr lang="en-US" sz="1200" dirty="0"/>
          </a:p>
        </p:txBody>
      </p:sp>
      <p:pic>
        <p:nvPicPr>
          <p:cNvPr id="7" name="Image 2" descr="https://images.unsplash.com/photo-1525273383181-9a85bed460db?crop=entropy&amp;cs=tinysrgb&amp;fit=max&amp;fm=jpg&amp;ixid=M3wyMTIyMnwwfDF8c2VhcmNofDEzfHx0aXRpY2FjYXxlbnwwfHx8fDE2ODY5NTEwNDJ8MA&amp;ixlib=rb-4.0.3&amp;q=80&amp;w=1080"/>
          <p:cNvPicPr>
            <a:picLocks noChangeAspect="1"/>
          </p:cNvPicPr>
          <p:nvPr/>
        </p:nvPicPr>
        <p:blipFill>
          <a:blip r:embed="rId5">
            <a:alphaModFix amt="89000"/>
          </a:blip>
          <a:srcRect/>
          <a:stretch/>
        </p:blipFill>
        <p:spPr>
          <a:xfrm>
            <a:off x="5016879" y="2716991"/>
            <a:ext cx="2934764" cy="1951618"/>
          </a:xfrm>
          <a:prstGeom prst="rect">
            <a:avLst/>
          </a:prstGeom>
          <a:effectLst>
            <a:outerShdw blurRad="406400" dist="50800" dir="54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8" name="Image 3" descr="https://pitch-assets-ccb95893-de3f-4266-973c-20049231b248.s3.eu-west-1.amazonaws.com/try-pitch-pdf-export-logo.svg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620225966221-5c8d50a77f13?crop=entropy&amp;cs=tinysrgb&amp;fit=max&amp;fm=jpg&amp;ixid=M3wyMTIyMnwwfDF8c2VhcmNofDIwfHxhbHRpcGxhbm98ZW58MHx8fHwxNjg2OTUxNDMwfDA&amp;ixlib=rb-4.0.3&amp;q=80&amp;w=1080"/>
          <p:cNvPicPr>
            <a:picLocks noChangeAspect="1"/>
          </p:cNvPicPr>
          <p:nvPr/>
        </p:nvPicPr>
        <p:blipFill>
          <a:blip r:embed="rId3">
            <a:alphaModFix amt="42000"/>
          </a:blip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76250" y="476250"/>
            <a:ext cx="1828800" cy="2971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sz="1800" b="0" kern="0" spc="-24" dirty="0">
                <a:solidFill>
                  <a:srgbClr val="2B2A35"/>
                </a:solidFill>
                <a:latin typeface="Abril Fatface" pitchFamily="34" charset="0"/>
                <a:ea typeface="Abril Fatface" pitchFamily="34" charset="-122"/>
                <a:cs typeface="Abril Fatface" pitchFamily="34" charset="-120"/>
              </a:rPr>
              <a:t>Altiplano</a:t>
            </a:r>
            <a:endParaRPr lang="en-US" sz="1800" dirty="0"/>
          </a:p>
        </p:txBody>
      </p:sp>
      <p:sp>
        <p:nvSpPr>
          <p:cNvPr id="5" name="Text 1"/>
          <p:cNvSpPr/>
          <p:nvPr/>
        </p:nvSpPr>
        <p:spPr>
          <a:xfrm>
            <a:off x="476250" y="824865"/>
            <a:ext cx="8229600" cy="12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0" kern="0" spc="-12" dirty="0">
                <a:solidFill>
                  <a:srgbClr val="54546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vysočina nacházející se ve východní části And 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kern="0" spc="-12" dirty="0">
                <a:solidFill>
                  <a:srgbClr val="54546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leží na území Bolívie, Peru a severního Chile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kern="0" spc="-12" dirty="0">
                <a:solidFill>
                  <a:srgbClr val="54546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známé pro svou vysokou nadmořskou výšku, rozsáhlé roviny, horské masivy a jezera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kern="0" spc="-12" dirty="0">
                <a:solidFill>
                  <a:srgbClr val="54546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klima na Altiplanu je obecně suché a chladné, s výraznými rozdíly teplot mezi denním a nočním časem. 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kern="0" spc="-12" dirty="0">
                <a:solidFill>
                  <a:srgbClr val="54546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region s jedinečnou biodiverzitou a kulturním dědictvím</a:t>
            </a:r>
            <a:endParaRPr lang="en-US" sz="1200" dirty="0"/>
          </a:p>
        </p:txBody>
      </p:sp>
      <p:pic>
        <p:nvPicPr>
          <p:cNvPr id="6" name="Image 1" descr="https://images.unsplash.com/photo-1664715885429-d1b305e41eb7?crop=entropy&amp;cs=tinysrgb&amp;fit=max&amp;fm=jpg&amp;ixid=M3wyMTIyMnwwfDF8c2VhcmNofDl8fEFsdGlwbGFub3xlbnwwfHx8fDE2ODY5NTEzNjh8MA&amp;ixlib=rb-4.0.3&amp;q=80&amp;w=1080"/>
          <p:cNvPicPr>
            <a:picLocks noChangeAspect="1"/>
          </p:cNvPicPr>
          <p:nvPr/>
        </p:nvPicPr>
        <p:blipFill>
          <a:blip r:embed="rId4">
            <a:alphaModFix amt="86000"/>
          </a:blip>
          <a:srcRect/>
          <a:stretch/>
        </p:blipFill>
        <p:spPr>
          <a:xfrm>
            <a:off x="476124" y="2571945"/>
            <a:ext cx="3086100" cy="2057400"/>
          </a:xfrm>
          <a:prstGeom prst="rect">
            <a:avLst/>
          </a:prstGeom>
          <a:effectLst>
            <a:outerShdw blurRad="406400" dist="50800" dir="5400000" algn="bl" rotWithShape="0">
              <a:srgbClr val="000000">
                <a:alpha val="39000"/>
              </a:srgbClr>
            </a:outerShdw>
          </a:effectLst>
        </p:spPr>
      </p:pic>
      <p:pic>
        <p:nvPicPr>
          <p:cNvPr id="7" name="Image 2" descr="https://images.unsplash.com/photo-1557168892-62054f306302?crop=entropy&amp;cs=tinysrgb&amp;fit=max&amp;fm=jpg&amp;ixid=M3wyMTIyMnwwfDF8c2VhcmNofDF8fEFsdGlwbGFub3xlbnwwfHx8fDE2ODY5NTEzNjh8MA&amp;ixlib=rb-4.0.3&amp;q=80&amp;w=1080"/>
          <p:cNvPicPr>
            <a:picLocks noChangeAspect="1"/>
          </p:cNvPicPr>
          <p:nvPr/>
        </p:nvPicPr>
        <p:blipFill>
          <a:blip r:embed="rId5">
            <a:alphaModFix amt="85000"/>
          </a:blip>
          <a:srcRect/>
          <a:stretch/>
        </p:blipFill>
        <p:spPr>
          <a:xfrm>
            <a:off x="2718992" y="2268697"/>
            <a:ext cx="2865487" cy="1918218"/>
          </a:xfrm>
          <a:prstGeom prst="ellipse">
            <a:avLst/>
          </a:prstGeom>
          <a:effectLst>
            <a:outerShdw blurRad="406400" dist="50800" dir="5400000" algn="bl" rotWithShape="0">
              <a:srgbClr val="000000">
                <a:alpha val="24000"/>
              </a:srgbClr>
            </a:outerShdw>
          </a:effectLst>
        </p:spPr>
      </p:pic>
      <p:pic>
        <p:nvPicPr>
          <p:cNvPr id="8" name="Image 3" descr="https://images.unsplash.com/photo-1638882746133-d195b04b8480?crop=entropy&amp;cs=tinysrgb&amp;fit=max&amp;fm=jpg&amp;ixid=M3wyMTIyMnwwfDF8c2VhcmNofDJ8fEFsdGlwbGFub3xlbnwwfHx8fDE2ODY5NTEzNjh8MA&amp;ixlib=rb-4.0.3&amp;q=80&amp;w=1080"/>
          <p:cNvPicPr>
            <a:picLocks noChangeAspect="1"/>
          </p:cNvPicPr>
          <p:nvPr/>
        </p:nvPicPr>
        <p:blipFill>
          <a:blip r:embed="rId6">
            <a:alphaModFix amt="92000"/>
          </a:blip>
          <a:srcRect/>
          <a:stretch/>
        </p:blipFill>
        <p:spPr>
          <a:xfrm>
            <a:off x="5249019" y="1822145"/>
            <a:ext cx="2571901" cy="2057400"/>
          </a:xfrm>
          <a:prstGeom prst="ellipse">
            <a:avLst/>
          </a:prstGeom>
          <a:effectLst>
            <a:outerShdw blurRad="406400" dist="50800" dir="5400000" algn="bl" rotWithShape="0">
              <a:srgbClr val="000000">
                <a:alpha val="22000"/>
              </a:srgbClr>
            </a:outerShdw>
          </a:effectLst>
        </p:spPr>
      </p:pic>
      <p:pic>
        <p:nvPicPr>
          <p:cNvPr id="9" name="Image 4" descr="https://pitch-assets-ccb95893-de3f-4266-973c-20049231b248.s3.eu-west-1.amazonaws.com/try-pitch-pdf-export-logo.svg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gradFill>
          <a:gsLst>
            <a:gs pos="0">
              <a:srgbClr val="B79787"/>
            </a:gs>
            <a:gs pos="100000">
              <a:srgbClr val="9BACA7"/>
            </a:gs>
          </a:gsLst>
          <a:lin ang="17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723057" y="476250"/>
            <a:ext cx="1828800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sz="1800" b="1" kern="0" spc="-24" dirty="0">
                <a:solidFill>
                  <a:srgbClr val="2B2A35"/>
                </a:solidFill>
                <a:latin typeface="Abril Fatface" pitchFamily="34" charset="0"/>
                <a:ea typeface="Abril Fatface" pitchFamily="34" charset="-122"/>
                <a:cs typeface="Abril Fatface" pitchFamily="34" charset="-120"/>
              </a:rPr>
              <a:t>OBYVATELSTVO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2048486" y="1079861"/>
            <a:ext cx="914400" cy="27432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400" b="1" kern="0" spc="12" dirty="0">
                <a:solidFill>
                  <a:srgbClr val="54546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Rasy: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1080956" y="1356529"/>
            <a:ext cx="3657600" cy="12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0" kern="0" spc="-12" dirty="0">
                <a:solidFill>
                  <a:srgbClr val="54546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více než 1/2→středoindický rasový typ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kern="0" spc="-12" dirty="0">
                <a:solidFill>
                  <a:srgbClr val="54546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původní indiánské etnické skupiny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kern="0" spc="-12" dirty="0">
                <a:solidFill>
                  <a:srgbClr val="54546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mestizové (běloch+indián)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kern="0" spc="-12" dirty="0">
                <a:solidFill>
                  <a:srgbClr val="54546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afro-bolivijské komunity 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kern="0" spc="-12" dirty="0">
                <a:solidFill>
                  <a:srgbClr val="54546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asijské menšiny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6123275" y="1092141"/>
            <a:ext cx="1828800" cy="27432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400" b="1" kern="0" spc="12" dirty="0">
                <a:solidFill>
                  <a:srgbClr val="54546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Náboženství: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4569645" y="1360051"/>
            <a:ext cx="4572000" cy="243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0" kern="0" spc="-12" dirty="0">
                <a:solidFill>
                  <a:srgbClr val="54546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cca 95 % obyvatel se hlásí k římskokatolické církvi</a:t>
            </a:r>
            <a:endParaRPr lang="en-US" sz="1200" dirty="0"/>
          </a:p>
        </p:txBody>
      </p:sp>
      <p:pic>
        <p:nvPicPr>
          <p:cNvPr id="8" name="Image 0" descr="https://images.unsplash.com/photo-1571684427749-3ee08d311bd3?crop=entropy&amp;cs=tinysrgb&amp;fit=max&amp;fm=jpg&amp;ixid=M3wyMTIyMnwwfDF8c2VhcmNofDN8fGJvbGl2aWFucyUyMHBlb3BsZXxlbnwwfHx8fDE2ODY5NTI5NTB8MA&amp;ixlib=rb-4.0.3&amp;q=80&amp;w=1080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/>
        </p:blipFill>
        <p:spPr>
          <a:xfrm>
            <a:off x="3804859" y="2064028"/>
            <a:ext cx="2083188" cy="2603984"/>
          </a:xfrm>
          <a:prstGeom prst="rect">
            <a:avLst/>
          </a:prstGeom>
          <a:effectLst>
            <a:outerShdw blurRad="152400" dist="50800" dir="3780000" algn="bl" rotWithShape="0">
              <a:srgbClr val="000000">
                <a:alpha val="32000"/>
              </a:srgbClr>
            </a:outerShdw>
          </a:effectLst>
        </p:spPr>
      </p:pic>
      <p:pic>
        <p:nvPicPr>
          <p:cNvPr id="9" name="Image 1" descr="https://pitch-assets-ccb95893-de3f-4266-973c-20049231b248.s3.eu-west-1.amazonaws.com/try-pitch-pdf-export-logo.sv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347</Words>
  <Application>Microsoft Office PowerPoint</Application>
  <PresentationFormat>On-screen Show (16:9)</PresentationFormat>
  <Paragraphs>61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Inter</vt:lpstr>
      <vt:lpstr>Abril Fatface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BOLÍVIE</dc:title>
  <dc:subject>PptxGenJS Presentation</dc:subject>
  <dc:creator>Pitch Software GmbH</dc:creator>
  <cp:lastModifiedBy>Lenka</cp:lastModifiedBy>
  <cp:revision>2</cp:revision>
  <dcterms:created xsi:type="dcterms:W3CDTF">2023-06-16T22:56:27Z</dcterms:created>
  <dcterms:modified xsi:type="dcterms:W3CDTF">2023-12-12T23:33:45Z</dcterms:modified>
</cp:coreProperties>
</file>