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7" r:id="rId3"/>
    <p:sldId id="264" r:id="rId4"/>
    <p:sldId id="265" r:id="rId5"/>
    <p:sldId id="259" r:id="rId6"/>
    <p:sldId id="261" r:id="rId7"/>
    <p:sldId id="262" r:id="rId8"/>
    <p:sldId id="266" r:id="rId9"/>
    <p:sldId id="267" r:id="rId10"/>
    <p:sldId id="260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11/22/2023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330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146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810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82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848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288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11/22/2023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04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11/22/2023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537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11/22/2023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932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11/22/2023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51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11/22/2023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524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891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3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vk.cz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asopisstavebnictvi.cz/clanky-odpadni-vody-hlavniho-mesta-prahy-a-jejich-cesta-pres-ucov-az-do-vltavy.html" TargetMode="External"/><Relationship Id="rId4" Type="http://schemas.openxmlformats.org/officeDocument/2006/relationships/hyperlink" Target="https://www.praha.eu/jnp/cz/o_meste/magistrat/tiskovy_servis/aktuality_z_prahy/ustredni_cistirna-ustredni_cistirna_odpadnich_vod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4_mUAdYOcrs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mapy.pvk.cz/kvalita_vody/pvkkvalita.jsp?branch=PVK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1659EE-5702-4C74-C0DF-FC3C0EC724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t="10437" b="12509"/>
          <a:stretch/>
        </p:blipFill>
        <p:spPr>
          <a:xfrm>
            <a:off x="20" y="-839"/>
            <a:ext cx="12191980" cy="68580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F4716B7-FAC8-2DF7-FA2A-AF2D42AFCD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9532" y="2091263"/>
            <a:ext cx="8652938" cy="2461504"/>
          </a:xfrm>
        </p:spPr>
        <p:txBody>
          <a:bodyPr>
            <a:normAutofit/>
          </a:bodyPr>
          <a:lstStyle/>
          <a:p>
            <a:r>
              <a:rPr lang="cs-CZ" dirty="0" err="1"/>
              <a:t>vodA</a:t>
            </a:r>
            <a:r>
              <a:rPr lang="cs-CZ" dirty="0"/>
              <a:t> v Praze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B90D034-9B12-A2CA-35F6-F13DF7B960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9532" y="4623127"/>
            <a:ext cx="8655200" cy="4572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>
                <a:solidFill>
                  <a:schemeClr val="tx1"/>
                </a:solidFill>
              </a:rPr>
              <a:t>Andrea Macháčková, Analýza potravin, 1.A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3476746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6EE7E08-B389-43E5-B019-1B0A8ACBB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857258-BD9A-C685-55D8-C197653F10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26" r="16954"/>
          <a:stretch/>
        </p:blipFill>
        <p:spPr>
          <a:xfrm>
            <a:off x="20" y="10"/>
            <a:ext cx="6392647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60D94A5-8A09-4BAB-8F7C-69BC34C54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A1AE32B-3A6E-4C5E-8FEB-73861B9A2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74A7440-9278-5C14-7D2E-7141D9D1B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371600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chemeClr val="accent4">
                    <a:lumMod val="75000"/>
                  </a:schemeClr>
                </a:solidFill>
              </a:rPr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18774B-EF13-FA4B-BBEC-F45BC3A1D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4082" y="2103120"/>
            <a:ext cx="4472922" cy="3931920"/>
          </a:xfrm>
        </p:spPr>
        <p:txBody>
          <a:bodyPr>
            <a:normAutofit/>
          </a:bodyPr>
          <a:lstStyle/>
          <a:p>
            <a:r>
              <a:rPr lang="cs-CZ" dirty="0">
                <a:hlinkClick r:id="rId3"/>
              </a:rPr>
              <a:t>Pražské vodovody a kanalizace, a.s. - Pražské vodovody a kanalizace, a.s. (pvk.cz)</a:t>
            </a:r>
            <a:endParaRPr lang="cs-CZ" dirty="0"/>
          </a:p>
          <a:p>
            <a:r>
              <a:rPr lang="cs-CZ" dirty="0">
                <a:hlinkClick r:id="rId4"/>
              </a:rPr>
              <a:t>Ústřední čistírna odpadních vod (Portál hlavního města Prahy) (praha.eu)</a:t>
            </a:r>
            <a:endParaRPr lang="cs-CZ" dirty="0"/>
          </a:p>
          <a:p>
            <a:r>
              <a:rPr lang="cs-CZ" dirty="0">
                <a:hlinkClick r:id="rId5"/>
              </a:rPr>
              <a:t>Odpadní vody hlavního města Prahy a jejich cesta přes ÚČOV až do Vltavy - Časopis Stavebnictví (casopisstavebnictvi.cz)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2053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4A7440-9278-5C14-7D2E-7141D9D1B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450" y="727627"/>
            <a:ext cx="4727333" cy="1693356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accent4">
                    <a:lumMod val="75000"/>
                  </a:schemeClr>
                </a:solidFill>
              </a:rPr>
              <a:t>Pitná voda</a:t>
            </a:r>
          </a:p>
        </p:txBody>
      </p:sp>
      <p:sp>
        <p:nvSpPr>
          <p:cNvPr id="1060" name="Rectangle 1059">
            <a:extLst>
              <a:ext uri="{FF2B5EF4-FFF2-40B4-BE49-F238E27FC236}">
                <a16:creationId xmlns:a16="http://schemas.microsoft.com/office/drawing/2014/main" id="{0BBB6B01-5B73-410C-B70E-8CF2FA470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836" y="721224"/>
            <a:ext cx="5367164" cy="541555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062" name="Rectangle 1061">
            <a:extLst>
              <a:ext uri="{FF2B5EF4-FFF2-40B4-BE49-F238E27FC236}">
                <a16:creationId xmlns:a16="http://schemas.microsoft.com/office/drawing/2014/main" id="{8712F587-12D0-435C-8E3F-F44C36EE7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1030" name="Picture 6" descr="Rozdělení zdrojů vody pro Prahu">
            <a:extLst>
              <a:ext uri="{FF2B5EF4-FFF2-40B4-BE49-F238E27FC236}">
                <a16:creationId xmlns:a16="http://schemas.microsoft.com/office/drawing/2014/main" id="{93555BEB-4602-E5D2-9A2C-2E8F3230B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5256" y="1556428"/>
            <a:ext cx="4414438" cy="376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18774B-EF13-FA4B-BBEC-F45BC3A1D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9450" y="2351314"/>
            <a:ext cx="4957554" cy="36837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dirty="0"/>
              <a:t>Pitná voda v Praze pochází:</a:t>
            </a:r>
          </a:p>
          <a:p>
            <a:pPr>
              <a:lnSpc>
                <a:spcPct val="90000"/>
              </a:lnSpc>
            </a:pPr>
            <a:r>
              <a:rPr lang="cs-CZ" dirty="0"/>
              <a:t>z 63% z úpravny vody Želivka</a:t>
            </a:r>
          </a:p>
          <a:p>
            <a:pPr>
              <a:lnSpc>
                <a:spcPct val="90000"/>
              </a:lnSpc>
            </a:pPr>
            <a:r>
              <a:rPr lang="cs-CZ" dirty="0"/>
              <a:t>z 25 % z úpravny vody Kárný  – má charakter podzemní vody, má vyšší tvrdost než voda ze Želivky a Podolí, je distribuována hlavně do severní části Prahy</a:t>
            </a:r>
          </a:p>
          <a:p>
            <a:pPr>
              <a:lnSpc>
                <a:spcPct val="90000"/>
              </a:lnSpc>
            </a:pPr>
            <a:r>
              <a:rPr lang="cs-CZ" dirty="0"/>
              <a:t>z 12% z úpravny vody Podolí</a:t>
            </a:r>
          </a:p>
          <a:p>
            <a:pPr>
              <a:lnSpc>
                <a:spcPct val="90000"/>
              </a:lnSpc>
            </a:pPr>
            <a:r>
              <a:rPr lang="cs-CZ" dirty="0"/>
              <a:t>Na Želivce a Podolí je do výrobního procesu zařazena filtrace přes granulované aktivní uhlí (sorpční stupeň) – z vody jsou odstraňovány i nežádoucí </a:t>
            </a:r>
            <a:r>
              <a:rPr lang="cs-CZ" dirty="0" err="1"/>
              <a:t>mikropolutanty</a:t>
            </a:r>
            <a:r>
              <a:rPr lang="cs-CZ" dirty="0"/>
              <a:t>.</a:t>
            </a:r>
          </a:p>
          <a:p>
            <a:pPr>
              <a:lnSpc>
                <a:spcPct val="90000"/>
              </a:lnSpc>
            </a:pPr>
            <a:r>
              <a:rPr lang="cs-CZ" dirty="0">
                <a:hlinkClick r:id="rId3"/>
              </a:rPr>
              <a:t>https://youtu.be/4_mUAdYOcrs</a:t>
            </a:r>
            <a:endParaRPr lang="cs-CZ" dirty="0"/>
          </a:p>
          <a:p>
            <a:pPr>
              <a:lnSpc>
                <a:spcPct val="9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7564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4A7440-9278-5C14-7D2E-7141D9D1B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4846320" cy="137160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accent4">
                    <a:lumMod val="75000"/>
                  </a:schemeClr>
                </a:solidFill>
              </a:rPr>
              <a:t>Úpravny vody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5BD39B46-AD73-54E6-6F9C-F9BB72DF57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Úpravna vody Kárný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18774B-EF13-FA4B-BBEC-F45BC3A1D2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316402" cy="1351115"/>
          </a:xfrm>
          <a:solidFill>
            <a:schemeClr val="bg1">
              <a:lumMod val="95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cs-CZ" dirty="0"/>
              <a:t>V provozu od roku 1914</a:t>
            </a:r>
          </a:p>
          <a:p>
            <a:r>
              <a:rPr lang="cs-CZ" dirty="0"/>
              <a:t>Voda je získávána ze zdrojů břehové infiltrace tj. ze soustavy 680 vrtaných studní podél řeky Jizery</a:t>
            </a:r>
          </a:p>
          <a:p>
            <a:r>
              <a:rPr lang="cs-CZ" dirty="0"/>
              <a:t>Voda je čerpána do vodojemů v Praze – Flora a Ládví</a:t>
            </a:r>
          </a:p>
          <a:p>
            <a:pPr>
              <a:lnSpc>
                <a:spcPct val="90000"/>
              </a:lnSpc>
            </a:pPr>
            <a:endParaRPr lang="cs-CZ" dirty="0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C7C292F8-1EAE-0AED-AB64-E8F8DB0EA7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33286" y="2714414"/>
            <a:ext cx="5388866" cy="714586"/>
          </a:xfrm>
        </p:spPr>
        <p:txBody>
          <a:bodyPr/>
          <a:lstStyle/>
          <a:p>
            <a:r>
              <a:rPr lang="cs-CZ" dirty="0"/>
              <a:t>Úpravna vody Želivka</a:t>
            </a: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778F2FAC-E0A2-466C-092D-13B4DFDDD0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33287" y="3429000"/>
            <a:ext cx="5735901" cy="2527980"/>
          </a:xfrm>
          <a:solidFill>
            <a:schemeClr val="bg1">
              <a:lumMod val="95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cs-CZ" dirty="0"/>
              <a:t>Je největší úpravna vody pro hl. m. Prahu</a:t>
            </a:r>
          </a:p>
          <a:p>
            <a:r>
              <a:rPr lang="cs-CZ" dirty="0"/>
              <a:t>Doprava pitné vody je zajištěna štolovým přivaděčem o délce 51,97 km</a:t>
            </a:r>
          </a:p>
          <a:p>
            <a:r>
              <a:rPr lang="cs-CZ" dirty="0"/>
              <a:t>Voda je dodávána do úpravny přes čerpací stanici surové vody řadou čerpadel z vodárenské nádrže Švihov. </a:t>
            </a:r>
          </a:p>
          <a:p>
            <a:r>
              <a:rPr lang="cs-CZ" dirty="0"/>
              <a:t>Odběr vody z nádrže se provádí etážově ze dvou odběrných věží.</a:t>
            </a:r>
          </a:p>
          <a:p>
            <a:r>
              <a:rPr lang="cs-CZ" dirty="0"/>
              <a:t> Technologie úpravy vody obsahuje koagulační filtraci, ozonizaci vody a následnou filtraci přes granulované aktivní uhlí (sorpční stupeň). </a:t>
            </a:r>
          </a:p>
          <a:p>
            <a:r>
              <a:rPr lang="cs-CZ" dirty="0"/>
              <a:t>Upravená voda je odváděna štolovým přivaděčem do vodojemu Jesenice o celkovém objemu 200 000 m3. 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10" name="Picture 2" descr="Káranská vodárna ">
            <a:extLst>
              <a:ext uri="{FF2B5EF4-FFF2-40B4-BE49-F238E27FC236}">
                <a16:creationId xmlns:a16="http://schemas.microsoft.com/office/drawing/2014/main" id="{A45B0B86-BC96-0475-C82D-BE4BF295B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3005" y="4221645"/>
            <a:ext cx="2768538" cy="1813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Vodárna Želivka">
            <a:extLst>
              <a:ext uri="{FF2B5EF4-FFF2-40B4-BE49-F238E27FC236}">
                <a16:creationId xmlns:a16="http://schemas.microsoft.com/office/drawing/2014/main" id="{0E7BD48B-3996-5525-4E62-1BB627A4A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115" y="972277"/>
            <a:ext cx="2938818" cy="2204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586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4A7440-9278-5C14-7D2E-7141D9D1B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450" y="727627"/>
            <a:ext cx="4957553" cy="164592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accent4">
                    <a:lumMod val="75000"/>
                  </a:schemeClr>
                </a:solidFill>
              </a:rPr>
              <a:t>Úpravny vody </a:t>
            </a:r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0BBB6B01-5B73-410C-B70E-8CF2FA470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836" y="721224"/>
            <a:ext cx="5367164" cy="541555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5" name="Rectangle 17">
            <a:extLst>
              <a:ext uri="{FF2B5EF4-FFF2-40B4-BE49-F238E27FC236}">
                <a16:creationId xmlns:a16="http://schemas.microsoft.com/office/drawing/2014/main" id="{8712F587-12D0-435C-8E3F-F44C36EE7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11" name="Picture 4" descr="Podolská vodárna - jižní průčelí">
            <a:extLst>
              <a:ext uri="{FF2B5EF4-FFF2-40B4-BE49-F238E27FC236}">
                <a16:creationId xmlns:a16="http://schemas.microsoft.com/office/drawing/2014/main" id="{09A55103-0CB9-F1D1-5490-CF1CA4E20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5256" y="1782668"/>
            <a:ext cx="4414438" cy="331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18774B-EF13-FA4B-BBEC-F45BC3A1D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9450" y="2538919"/>
            <a:ext cx="4957554" cy="349612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1500" dirty="0"/>
              <a:t>Voda se odebírá z Vltavy v </a:t>
            </a:r>
            <a:r>
              <a:rPr lang="cs-CZ" sz="1500" b="0" i="0" dirty="0">
                <a:effectLst/>
                <a:latin typeface="Arial CE" panose="020B0604020202020204" pitchFamily="34" charset="0"/>
              </a:rPr>
              <a:t> </a:t>
            </a:r>
            <a:r>
              <a:rPr lang="cs-CZ" sz="1500" dirty="0"/>
              <a:t>odběrném objektu surové vody v části Veslařského ostrova.</a:t>
            </a:r>
          </a:p>
          <a:p>
            <a:pPr>
              <a:lnSpc>
                <a:spcPct val="90000"/>
              </a:lnSpc>
            </a:pPr>
            <a:r>
              <a:rPr lang="cs-CZ" sz="1500" dirty="0"/>
              <a:t>Voda prochází přes hrubé a jemné česle, dále je čerpána na </a:t>
            </a:r>
            <a:r>
              <a:rPr lang="cs-CZ" sz="1500" dirty="0" err="1"/>
              <a:t>čiřiče</a:t>
            </a:r>
            <a:r>
              <a:rPr lang="cs-CZ" sz="1500" dirty="0"/>
              <a:t>, kde je dávkován </a:t>
            </a:r>
            <a:r>
              <a:rPr lang="cs-CZ" sz="1500" dirty="0" err="1"/>
              <a:t>koagulant</a:t>
            </a:r>
            <a:r>
              <a:rPr lang="cs-CZ" sz="1500" dirty="0"/>
              <a:t> síran železitý. </a:t>
            </a:r>
            <a:r>
              <a:rPr lang="cs-CZ" sz="1500" dirty="0" err="1"/>
              <a:t>Čiřiče</a:t>
            </a:r>
            <a:r>
              <a:rPr lang="cs-CZ" sz="1500" dirty="0"/>
              <a:t> jsou prvním stupněm separace. Následuje 2. stupeň úpravy - filtrace na pískových rychlofiltrech, po pískové filtraci je voda z filtrů gravitačně vedena na 3. technologický - sorpční stupeň úpravy, tj. na filtry naplněné granulovaným aktivním uhlím (GAU) s výškou náplně 0,85 m.</a:t>
            </a:r>
          </a:p>
          <a:p>
            <a:pPr>
              <a:lnSpc>
                <a:spcPct val="90000"/>
              </a:lnSpc>
            </a:pPr>
            <a:r>
              <a:rPr lang="cs-CZ" sz="1500" dirty="0"/>
              <a:t>voda je dodávána do vodojemů Flora, Karlov, Zelená liška, Laurová a Bruska. Podle technologické potřeby je pak míchána s vodou z ostatních zdrojů, tedy z Káraného a ze Želivky.</a:t>
            </a:r>
          </a:p>
          <a:p>
            <a:pPr>
              <a:lnSpc>
                <a:spcPct val="90000"/>
              </a:lnSpc>
            </a:pPr>
            <a:endParaRPr lang="cs-CZ" sz="1500" dirty="0"/>
          </a:p>
          <a:p>
            <a:pPr>
              <a:lnSpc>
                <a:spcPct val="90000"/>
              </a:lnSpc>
            </a:pPr>
            <a:endParaRPr lang="cs-CZ" sz="1500" dirty="0"/>
          </a:p>
          <a:p>
            <a:pPr>
              <a:lnSpc>
                <a:spcPct val="90000"/>
              </a:lnSpc>
            </a:pPr>
            <a:endParaRPr lang="cs-CZ" sz="15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6C5288E-6879-AFBF-D2A3-2468A2B8E080}"/>
              </a:ext>
            </a:extLst>
          </p:cNvPr>
          <p:cNvSpPr txBox="1"/>
          <p:nvPr/>
        </p:nvSpPr>
        <p:spPr>
          <a:xfrm>
            <a:off x="6753225" y="2181225"/>
            <a:ext cx="2838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Úpravna vody Podolí</a:t>
            </a:r>
          </a:p>
        </p:txBody>
      </p:sp>
    </p:spTree>
    <p:extLst>
      <p:ext uri="{BB962C8B-B14F-4D97-AF65-F5344CB8AC3E}">
        <p14:creationId xmlns:p14="http://schemas.microsoft.com/office/powerpoint/2010/main" val="1612823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4A7440-9278-5C14-7D2E-7141D9D1B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450" y="727627"/>
            <a:ext cx="4957553" cy="164592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accent4">
                    <a:lumMod val="75000"/>
                  </a:schemeClr>
                </a:solidFill>
              </a:rPr>
              <a:t>Tvrdost vody</a:t>
            </a:r>
          </a:p>
        </p:txBody>
      </p:sp>
      <p:sp>
        <p:nvSpPr>
          <p:cNvPr id="1070" name="Rectangle 1069">
            <a:extLst>
              <a:ext uri="{FF2B5EF4-FFF2-40B4-BE49-F238E27FC236}">
                <a16:creationId xmlns:a16="http://schemas.microsoft.com/office/drawing/2014/main" id="{0BBB6B01-5B73-410C-B70E-8CF2FA470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836" y="721224"/>
            <a:ext cx="5367164" cy="541555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072" name="Rectangle 1071">
            <a:extLst>
              <a:ext uri="{FF2B5EF4-FFF2-40B4-BE49-F238E27FC236}">
                <a16:creationId xmlns:a16="http://schemas.microsoft.com/office/drawing/2014/main" id="{8712F587-12D0-435C-8E3F-F44C36EE7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A77537EB-97CB-95B6-DF5E-7F56E4ADA7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256" y="2105886"/>
            <a:ext cx="4414438" cy="2664393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18774B-EF13-FA4B-BBEC-F45BC3A1D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9450" y="2538919"/>
            <a:ext cx="4957554" cy="3496120"/>
          </a:xfrm>
        </p:spPr>
        <p:txBody>
          <a:bodyPr>
            <a:normAutofit/>
          </a:bodyPr>
          <a:lstStyle/>
          <a:p>
            <a:r>
              <a:rPr lang="cs-CZ" dirty="0"/>
              <a:t>Pitná voda v Praze je většinou měkká a středně tvrdá</a:t>
            </a:r>
          </a:p>
          <a:p>
            <a:r>
              <a:rPr lang="cs-CZ" dirty="0"/>
              <a:t>Pokud voda obsahuje větší množství vápníků a hořčíku, nazýváme ji tvrdou</a:t>
            </a:r>
          </a:p>
          <a:p>
            <a:r>
              <a:rPr lang="cs-CZ" dirty="0"/>
              <a:t>Tvrdost vody v jednotlivých lokalitách se nalezne zde: </a:t>
            </a:r>
            <a:r>
              <a:rPr lang="cs-CZ" dirty="0">
                <a:hlinkClick r:id="rId3"/>
              </a:rPr>
              <a:t>http://mapy.pvk.cz/kvalita_vody/pvkkvalita.jsp?branch=PVK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0222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1657BF2-BFFB-4FF0-9FE2-4D7F7A7C9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397171-E233-4F26-9A8C-29C436537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A830B9C-C9EB-4D80-9552-AE9DE3075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C33371B-76A1-C3AD-0FE0-28B9C6B63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accent4">
                    <a:lumMod val="75000"/>
                  </a:schemeClr>
                </a:solidFill>
              </a:rPr>
              <a:t>Chlor v pitné vodě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827A67-E007-3E19-B7DE-18B426E04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2386584"/>
            <a:ext cx="6281928" cy="364845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1700" dirty="0"/>
              <a:t>Chlor zabraňuje množení zárodků bakterií ve vodovodních sítích</a:t>
            </a:r>
          </a:p>
          <a:p>
            <a:pPr>
              <a:lnSpc>
                <a:spcPct val="90000"/>
              </a:lnSpc>
            </a:pPr>
            <a:r>
              <a:rPr lang="cs-CZ" sz="1700" dirty="0"/>
              <a:t>Působí jako dezinfekční prostředek a zaručuje uchování kvality vody dodávané spotřebitelům z hlediska zdravotní nezávadnosti</a:t>
            </a:r>
          </a:p>
          <a:p>
            <a:pPr>
              <a:lnSpc>
                <a:spcPct val="90000"/>
              </a:lnSpc>
            </a:pPr>
            <a:r>
              <a:rPr lang="cs-CZ" sz="1700" dirty="0"/>
              <a:t>V závislosti na vzdálenosti od vodojemu, kde se voda </a:t>
            </a:r>
            <a:r>
              <a:rPr lang="cs-CZ" sz="1700" dirty="0" err="1"/>
              <a:t>dochlorovává</a:t>
            </a:r>
            <a:r>
              <a:rPr lang="cs-CZ" sz="1700" dirty="0"/>
              <a:t> a na místě v síti může mít voda slabší či silnější aroma chlóru. Odstranit jde následujícími způsoby:</a:t>
            </a:r>
          </a:p>
          <a:p>
            <a:pPr marL="714375" indent="-18256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700" dirty="0"/>
              <a:t>před konzumací nechat vodu několik minut „odstát“</a:t>
            </a:r>
          </a:p>
          <a:p>
            <a:pPr marL="714375" indent="-18256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700" dirty="0"/>
              <a:t>před konzumací přidat do vody pár kostek ledu nebo několik kapek citrónu</a:t>
            </a:r>
          </a:p>
          <a:p>
            <a:pPr marL="714375" indent="-18256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700" dirty="0"/>
              <a:t>uchovávat vodu v chladničce v uzavřených skleněných láhvích (po dobu max. 24 h)</a:t>
            </a:r>
          </a:p>
          <a:p>
            <a:pPr marL="714375" indent="-18256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700" dirty="0"/>
              <a:t>vodu také lze před konzumací krátce převařit</a:t>
            </a:r>
          </a:p>
          <a:p>
            <a:pPr>
              <a:lnSpc>
                <a:spcPct val="90000"/>
              </a:lnSpc>
            </a:pPr>
            <a:endParaRPr lang="cs-CZ" sz="1700" dirty="0"/>
          </a:p>
        </p:txBody>
      </p:sp>
      <p:pic>
        <p:nvPicPr>
          <p:cNvPr id="5" name="Picture 4" descr="Obsah obrázku voda, venku, tekutina, jezero&#10;&#10;Popis byl vytvořen automaticky">
            <a:extLst>
              <a:ext uri="{FF2B5EF4-FFF2-40B4-BE49-F238E27FC236}">
                <a16:creationId xmlns:a16="http://schemas.microsoft.com/office/drawing/2014/main" id="{ADC170EB-1F26-4CF1-F839-2F71F06F7A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046" r="29605" b="1"/>
          <a:stretch/>
        </p:blipFill>
        <p:spPr>
          <a:xfrm>
            <a:off x="7837371" y="237744"/>
            <a:ext cx="4124416" cy="638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831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639624-C067-0340-D099-ED177149B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4">
                    <a:lumMod val="75000"/>
                  </a:schemeClr>
                </a:solidFill>
              </a:rPr>
              <a:t>Čistírny odpadních vod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0F4DE4-9597-C436-3E36-8A300B465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525486"/>
            <a:ext cx="5682343" cy="3427257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cs-CZ" dirty="0"/>
              <a:t>SVL je mechanicko-biologická čistírna s chemickým srážením fosforu. Čistírna biologicky odstraňuje uhlíkové znečištění a částečně nitrifikuje amoniakální dusík. Fosfor se z vody odstraňuje srážením železitými solemi.</a:t>
            </a:r>
          </a:p>
          <a:p>
            <a:r>
              <a:rPr lang="cs-CZ" dirty="0"/>
              <a:t>Technologická čistící linka se skládá z lapáků štěrku, jemných česlí, provzdušňovaného lapáku písku, primárních usazovacích nádrží, aktivačních nádrží s </a:t>
            </a:r>
            <a:r>
              <a:rPr lang="cs-CZ" dirty="0" err="1"/>
              <a:t>jedmnobublinnými</a:t>
            </a:r>
            <a:r>
              <a:rPr lang="cs-CZ" dirty="0"/>
              <a:t> aerátory, dosazovacích nádrží a regenerační nádrže vratného kalu.</a:t>
            </a:r>
          </a:p>
          <a:p>
            <a:r>
              <a:rPr lang="cs-CZ" dirty="0"/>
              <a:t>SVL byla uvedena do provozu v roce 1965, v současné době se připravuje její rekonstrukce.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334F3C1-8C99-2AB1-A1A4-652453977074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066800" y="1898469"/>
            <a:ext cx="3597275" cy="548640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Stávající vodní linka (SVL)</a:t>
            </a:r>
          </a:p>
        </p:txBody>
      </p:sp>
      <p:pic>
        <p:nvPicPr>
          <p:cNvPr id="5122" name="Picture 2" descr="Letecký pohled na ÚČOV">
            <a:extLst>
              <a:ext uri="{FF2B5EF4-FFF2-40B4-BE49-F238E27FC236}">
                <a16:creationId xmlns:a16="http://schemas.microsoft.com/office/drawing/2014/main" id="{E8799451-63ED-F764-E032-08EFE11EE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26" y="2727099"/>
            <a:ext cx="3901712" cy="2796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084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639624-C067-0340-D099-ED177149B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4">
                    <a:lumMod val="75000"/>
                  </a:schemeClr>
                </a:solidFill>
              </a:rPr>
              <a:t>Čistírny odpadních vod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BD9DEC0-556B-614E-5305-1A58FACCE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775294"/>
            <a:ext cx="5143501" cy="3177449"/>
          </a:xfrm>
          <a:solidFill>
            <a:schemeClr val="bg1">
              <a:lumMod val="95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cs-CZ" dirty="0"/>
              <a:t>je největší a nejvýznamnější vodohospodářská stavba na území ČR. Stavba čistírny je kompletně zakryta zelenou střechou včetně parkových úprav a je vybavena odstraňováním zápachu. Aplikované technologie zajišťují vyšší účinnost čištění odpadních vod, zejména při odstraňování dusíku a fosforu.</a:t>
            </a:r>
          </a:p>
          <a:p>
            <a:r>
              <a:rPr lang="cs-CZ" dirty="0"/>
              <a:t>je mechanicko-biologická čistírna s terciárním dočištěním a UV dezinfekcí. </a:t>
            </a:r>
          </a:p>
          <a:p>
            <a:r>
              <a:rPr lang="cs-CZ" dirty="0"/>
              <a:t>skládá z jemných česlí, lapáky písku a primární sedimentace je řešena pomocí kombinovaných nádrží </a:t>
            </a:r>
            <a:r>
              <a:rPr lang="cs-CZ" dirty="0" err="1"/>
              <a:t>Densadeg</a:t>
            </a:r>
            <a:r>
              <a:rPr lang="cs-CZ" dirty="0"/>
              <a:t> 4D, aktivačních nádrží s </a:t>
            </a:r>
            <a:r>
              <a:rPr lang="cs-CZ" dirty="0" err="1"/>
              <a:t>jemnobublinnými</a:t>
            </a:r>
            <a:r>
              <a:rPr lang="cs-CZ" dirty="0"/>
              <a:t> aerátory, dosazovacích nádrží, regeneračních nádrží, </a:t>
            </a:r>
            <a:r>
              <a:rPr lang="cs-CZ" dirty="0" err="1"/>
              <a:t>dosrážení</a:t>
            </a:r>
            <a:r>
              <a:rPr lang="cs-CZ" dirty="0"/>
              <a:t> fosforu je řešeno pomocí nádrží </a:t>
            </a:r>
            <a:r>
              <a:rPr lang="cs-CZ" dirty="0" err="1"/>
              <a:t>Densadeg</a:t>
            </a:r>
            <a:r>
              <a:rPr lang="cs-CZ" dirty="0"/>
              <a:t> 2D a posledním stupněm čištění je UV dezinfekce.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00C99EF-A604-7006-7A17-260ED02853E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66801" y="2074863"/>
            <a:ext cx="2847974" cy="639762"/>
          </a:xfrm>
          <a:ln w="28575">
            <a:noFill/>
          </a:ln>
        </p:spPr>
        <p:txBody>
          <a:bodyPr/>
          <a:lstStyle/>
          <a:p>
            <a:pPr marL="0" indent="0">
              <a:buNone/>
            </a:pPr>
            <a:r>
              <a:rPr lang="cs-CZ" b="1" dirty="0"/>
              <a:t>Nová vodní linka (NVL)</a:t>
            </a:r>
          </a:p>
        </p:txBody>
      </p:sp>
      <p:pic>
        <p:nvPicPr>
          <p:cNvPr id="6146" name="Picture 2" descr="Zelená střecha Nové vodní linky">
            <a:extLst>
              <a:ext uri="{FF2B5EF4-FFF2-40B4-BE49-F238E27FC236}">
                <a16:creationId xmlns:a16="http://schemas.microsoft.com/office/drawing/2014/main" id="{830B5DC1-8281-79B3-BF7F-25EA9DF85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2714625"/>
            <a:ext cx="51435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288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8FA22F-B225-C960-F80A-24A088C7D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4">
                    <a:lumMod val="75000"/>
                  </a:schemeClr>
                </a:solidFill>
              </a:rPr>
              <a:t>Odvádění a čištění odpadních vod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322D40D5-C6D8-FB08-662C-BE1140D587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Pobočné čistírny odpadních vod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EDD8277-F491-9CB2-F773-265DD71B3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bg1">
              <a:lumMod val="95000"/>
            </a:schemeClr>
          </a:solidFill>
          <a:ln w="762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numCol="3">
            <a:normAutofit/>
          </a:bodyPr>
          <a:lstStyle/>
          <a:p>
            <a:r>
              <a:rPr lang="cs-CZ" sz="1200" dirty="0"/>
              <a:t>ČOV Březiněves </a:t>
            </a:r>
          </a:p>
          <a:p>
            <a:r>
              <a:rPr lang="cs-CZ" sz="1200" dirty="0"/>
              <a:t>ČOV Horní </a:t>
            </a:r>
            <a:r>
              <a:rPr lang="cs-CZ" sz="1200" dirty="0" err="1"/>
              <a:t>počernice</a:t>
            </a:r>
            <a:r>
              <a:rPr lang="cs-CZ" sz="1200" dirty="0"/>
              <a:t> - </a:t>
            </a:r>
            <a:r>
              <a:rPr lang="cs-CZ" sz="1200" dirty="0" err="1"/>
              <a:t>Čertousy</a:t>
            </a:r>
            <a:r>
              <a:rPr lang="cs-CZ" sz="1200" dirty="0"/>
              <a:t>   </a:t>
            </a:r>
          </a:p>
          <a:p>
            <a:r>
              <a:rPr lang="cs-CZ" sz="1200" dirty="0"/>
              <a:t>ČOV Dolní Chabry   </a:t>
            </a:r>
          </a:p>
          <a:p>
            <a:r>
              <a:rPr lang="cs-CZ" sz="1200" dirty="0"/>
              <a:t>ČOV Holyně   </a:t>
            </a:r>
          </a:p>
          <a:p>
            <a:r>
              <a:rPr lang="cs-CZ" sz="1200" dirty="0"/>
              <a:t>ČOV Kbely    </a:t>
            </a:r>
          </a:p>
          <a:p>
            <a:r>
              <a:rPr lang="cs-CZ" sz="1200" dirty="0"/>
              <a:t>ČOV Koloděje    </a:t>
            </a:r>
          </a:p>
          <a:p>
            <a:r>
              <a:rPr lang="cs-CZ" sz="1200" dirty="0"/>
              <a:t>ČOV Kolovraty </a:t>
            </a:r>
          </a:p>
          <a:p>
            <a:r>
              <a:rPr lang="cs-CZ" sz="1200" dirty="0"/>
              <a:t>ČOV Klánovice   </a:t>
            </a:r>
          </a:p>
          <a:p>
            <a:r>
              <a:rPr lang="cs-CZ" sz="1200" dirty="0"/>
              <a:t>ČOV Královice</a:t>
            </a:r>
          </a:p>
          <a:p>
            <a:r>
              <a:rPr lang="cs-CZ" sz="1200" dirty="0"/>
              <a:t>ČOV Lipence    </a:t>
            </a:r>
          </a:p>
          <a:p>
            <a:r>
              <a:rPr lang="cs-CZ" sz="1200" dirty="0"/>
              <a:t>ČOV Lochkov    </a:t>
            </a:r>
          </a:p>
          <a:p>
            <a:r>
              <a:rPr lang="cs-CZ" sz="1200" dirty="0"/>
              <a:t>ČOV Miškovice    </a:t>
            </a:r>
          </a:p>
          <a:p>
            <a:r>
              <a:rPr lang="cs-CZ" sz="1200" dirty="0"/>
              <a:t>ČOV Nebušice</a:t>
            </a:r>
          </a:p>
          <a:p>
            <a:r>
              <a:rPr lang="cs-CZ" sz="1200" dirty="0"/>
              <a:t>ČOV Nedvězí      </a:t>
            </a:r>
          </a:p>
          <a:p>
            <a:r>
              <a:rPr lang="cs-CZ" sz="1200" dirty="0"/>
              <a:t>ČOV Sobín    </a:t>
            </a:r>
          </a:p>
          <a:p>
            <a:r>
              <a:rPr lang="cs-CZ" sz="1200" dirty="0"/>
              <a:t>ČOV Svépravice    </a:t>
            </a:r>
          </a:p>
          <a:p>
            <a:r>
              <a:rPr lang="cs-CZ" sz="1200" dirty="0"/>
              <a:t>ČOV Uhříněves  - Dubeč      </a:t>
            </a:r>
          </a:p>
          <a:p>
            <a:r>
              <a:rPr lang="cs-CZ" sz="1200" dirty="0"/>
              <a:t>ČOV Újezd nad Lesy</a:t>
            </a:r>
          </a:p>
          <a:p>
            <a:r>
              <a:rPr lang="cs-CZ" sz="1200" dirty="0"/>
              <a:t>ČOV Újezd u Průhonic   </a:t>
            </a:r>
          </a:p>
          <a:p>
            <a:r>
              <a:rPr lang="cs-CZ" sz="1200" dirty="0"/>
              <a:t>ČOV Vinoř    </a:t>
            </a:r>
          </a:p>
          <a:p>
            <a:r>
              <a:rPr lang="cs-CZ" sz="1200" dirty="0"/>
              <a:t>ČOV Zbraslav</a:t>
            </a: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F361A9DA-AA72-0E4C-2DA1-49DD8F3E81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880" y="2792471"/>
            <a:ext cx="4843272" cy="2345586"/>
          </a:xfrm>
          <a:solidFill>
            <a:schemeClr val="bg1"/>
          </a:solidFill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r>
              <a:rPr lang="cs-CZ" sz="1700" dirty="0"/>
              <a:t>Počet obyvatel napojených na kanalizaci pro veřejnou potřebu: cca 1,3 mil. obyvatel hl. města Prahy</a:t>
            </a:r>
          </a:p>
          <a:p>
            <a:r>
              <a:rPr lang="cs-CZ" sz="1700" dirty="0"/>
              <a:t>Délka stokové sítě: 3 791 km</a:t>
            </a:r>
          </a:p>
          <a:p>
            <a:r>
              <a:rPr lang="cs-CZ" sz="1700" dirty="0"/>
              <a:t>Délka kanalizačních přípojek: 1 025 km</a:t>
            </a:r>
          </a:p>
          <a:p>
            <a:r>
              <a:rPr lang="cs-CZ" sz="1700" dirty="0"/>
              <a:t>Počet kanalizačních přípojek: 126 766 ks</a:t>
            </a:r>
          </a:p>
          <a:p>
            <a:r>
              <a:rPr lang="cs-CZ" sz="1700" dirty="0"/>
              <a:t>Počet čerpacích stanic: 348</a:t>
            </a:r>
          </a:p>
        </p:txBody>
      </p:sp>
    </p:spTree>
    <p:extLst>
      <p:ext uri="{BB962C8B-B14F-4D97-AF65-F5344CB8AC3E}">
        <p14:creationId xmlns:p14="http://schemas.microsoft.com/office/powerpoint/2010/main" val="13850731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LightSeedRightStep">
      <a:dk1>
        <a:srgbClr val="000000"/>
      </a:dk1>
      <a:lt1>
        <a:srgbClr val="FFFFFF"/>
      </a:lt1>
      <a:dk2>
        <a:srgbClr val="382441"/>
      </a:dk2>
      <a:lt2>
        <a:srgbClr val="E8E7E2"/>
      </a:lt2>
      <a:accent1>
        <a:srgbClr val="6E81EE"/>
      </a:accent1>
      <a:accent2>
        <a:srgbClr val="784EEB"/>
      </a:accent2>
      <a:accent3>
        <a:srgbClr val="C66EEE"/>
      </a:accent3>
      <a:accent4>
        <a:srgbClr val="EB4EDA"/>
      </a:accent4>
      <a:accent5>
        <a:srgbClr val="EE6EAB"/>
      </a:accent5>
      <a:accent6>
        <a:srgbClr val="EB4E58"/>
      </a:accent6>
      <a:hlink>
        <a:srgbClr val="8B8354"/>
      </a:hlink>
      <a:folHlink>
        <a:srgbClr val="7F7F7F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</TotalTime>
  <Words>871</Words>
  <Application>Microsoft Office PowerPoint</Application>
  <PresentationFormat>Širokoúhlá obrazovka</PresentationFormat>
  <Paragraphs>82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Arial CE</vt:lpstr>
      <vt:lpstr>Garamond</vt:lpstr>
      <vt:lpstr>SavonVTI</vt:lpstr>
      <vt:lpstr>vodA v Praze</vt:lpstr>
      <vt:lpstr>Pitná voda</vt:lpstr>
      <vt:lpstr>Úpravny vody</vt:lpstr>
      <vt:lpstr>Úpravny vody </vt:lpstr>
      <vt:lpstr>Tvrdost vody</vt:lpstr>
      <vt:lpstr>Chlor v pitné vodě</vt:lpstr>
      <vt:lpstr>Čistírny odpadních vod</vt:lpstr>
      <vt:lpstr>Čistírny odpadních vod</vt:lpstr>
      <vt:lpstr>Odvádění a čištění odpadních vod</vt:lpstr>
      <vt:lpstr>Zdroje</vt:lpstr>
    </vt:vector>
  </TitlesOfParts>
  <Company>GFR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vodA v Praze</dc:title>
  <dc:creator>Macháčková Marcela Bc. (FÚ pro hlavní město Prahu)</dc:creator>
  <cp:lastModifiedBy>Macháčková Marcela Bc. (FÚ pro hlavní město Prahu)</cp:lastModifiedBy>
  <cp:revision>3</cp:revision>
  <dcterms:created xsi:type="dcterms:W3CDTF">2023-11-22T05:40:41Z</dcterms:created>
  <dcterms:modified xsi:type="dcterms:W3CDTF">2023-11-22T09:35:30Z</dcterms:modified>
</cp:coreProperties>
</file>