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D9713-6D6A-A5EA-B502-DDD099BDC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BE581A-D4C5-421C-9016-551D2B889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8467F1-C03F-5E76-40F0-9EA26A058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167AA1-7040-347B-4CF1-6D2797405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239850-B3B6-AAC8-7A5E-1EDA5201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68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E7438-825A-38CF-831B-A9FB9517C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E27195-A508-8EF3-A167-5954E56C7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04CEF1-7DDA-8174-9099-D91E83A4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014C94-7E10-AF74-F203-B0E47AF3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C09A74-D1E9-431A-BD87-6A085BDC8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65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205A5D0-01DE-C400-E5E8-DD8B855139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56CFCA9-1E49-9CCB-2B8F-A1AE3533E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0A9EFF-36F1-A096-B001-D97FFBAF7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08781F-9901-62B0-ED32-9E178E919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F6623E-9A32-52AA-E897-75FB4C80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91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EE895-D2D1-F066-F7F0-C5AD3714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99A41-6091-5BE9-FF53-B99A439E3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A2B00D-1EA6-45E0-1DC2-010CA9A8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1D5E88-A19D-29CC-7007-3B20D7BBF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55390C-259D-B58F-1893-0ADAE05F8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67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8251E3-89CA-7A8A-62F8-F87AAD9B3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18A549-6288-396C-D2F7-20EFEE3AF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47E280-23BC-E910-4775-891358E7C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4B4775-792B-0340-4A38-255B3128B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84A000-69E7-F109-5E81-CC67D6B44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52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7CA26-10AC-B8A3-D1DA-F30324A0E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884C88-71D6-3D0B-A2A9-15BB66106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E5C20C-3C33-4C8D-3F2D-FA0F05A0D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8C7B93-1908-7568-4F06-6BBD88F7D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814B83-DB3D-B5BD-5046-AAA9C27F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8DE3C-4A29-8471-D22D-58F3807A3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08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FB6C0-2B2F-A07A-EE0F-2FBF93E07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8121F4-CBE6-83F3-B848-943C4AAC2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2AD748-B198-3D3F-9AF8-861DEADB9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51E6A02-D94E-E3A8-2261-53EC96DBD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9ADB04-AAD1-2CCB-82F0-7CB38029D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BDBD6A2-8E89-E568-617D-D2215017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A8439F5-8D03-BE22-9215-60A1B25E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BC03EF-DD2D-CC5C-5BE6-C41B20186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01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39480-1500-434C-0CA7-E7974B4C2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36E4B6B-EFDC-D3AA-0B23-2981FD956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FB8BA9-6D1A-E69B-AC8F-758CBD4D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6D7ACD-A1BB-EA1D-E7F2-596E3C7F6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64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B6782A2-77F4-F728-0649-D1459ABFE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14C00D-54AF-6E97-D5BC-FCB175EE2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1DE1A7-AD2B-DB30-2952-44D711FF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44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6748C2-99A4-197E-BB32-CBE375F06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D4BB32-62A6-78BC-C4AB-AFDB7936A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1535CC-2573-7618-8C94-923E9B526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573A77-81A2-0EB5-70E2-71A4BC7F5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5EFDF5-0ED3-1907-3109-B97CB8CA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F9314F-6903-4F94-F261-D1E1ABC7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43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283B25-711F-D119-C0B4-29F4D6074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80CE7A-E9C8-2AE1-D3EA-B2CEF7BC6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4D8D7B5-5A50-56E3-E214-9CD975114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5CB4F4-672E-5F0A-4F9C-AF959058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65E715-CF26-77B6-766E-7944D1FA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EC2EFA-6185-CCE6-1E7E-28AA09B1A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CDAD4B5-E816-364A-2F45-1F0DE9432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C00C7D-D523-DAEC-747B-EC9D4B6D3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8AFF5B-3E58-1B02-5A4F-EF7E16053E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3AF35-5BE6-46D3-AC72-0B24B2AC99F3}" type="datetimeFigureOut">
              <a:rPr lang="cs-CZ" smtClean="0"/>
              <a:t>14.10.2023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DA1D3D-A427-B2C4-DE58-DDB06606F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958CBD-9377-FB86-B3DC-10BA1C9D7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07D9B-6ADD-4AF0-9BFC-64EF084688B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24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070F8-A539-EC32-460B-A409FBC31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1773" y="4454593"/>
            <a:ext cx="7328453" cy="1005302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ptos Narrow" panose="020B0004020202020204" pitchFamily="34" charset="0"/>
              </a:rPr>
              <a:t>SMRT JANA G. MASARYKA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B8F181-2521-F975-B37A-F6D63BF8C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524000" y="5459895"/>
            <a:ext cx="874643" cy="354496"/>
          </a:xfrm>
        </p:spPr>
        <p:txBody>
          <a:bodyPr>
            <a:normAutofit/>
          </a:bodyPr>
          <a:lstStyle/>
          <a:p>
            <a:endParaRPr lang="cs-CZ" sz="1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2687228-6257-26DC-C1C6-D2B9C738C6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376" y="0"/>
            <a:ext cx="2619375" cy="174307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0721D87-485F-3ED8-4515-2B77800032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245" y="1"/>
            <a:ext cx="2754573" cy="339548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22B7F26-E3B8-CF63-BE33-FC9AD4C441A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73"/>
          <a:stretch/>
        </p:blipFill>
        <p:spPr>
          <a:xfrm>
            <a:off x="2619376" y="1652413"/>
            <a:ext cx="2619374" cy="174307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B343C28D-12AA-01A5-B88A-239E0B6F92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19376" cy="3395488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7C68398A-6B7B-549F-D1E3-C2AD9E1613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818" y="0"/>
            <a:ext cx="4225182" cy="1837900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F7DAFCAB-8ADF-3626-E147-F13EC02322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818" y="1795288"/>
            <a:ext cx="4225182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26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6E24A-5DB2-5673-4069-B12BDE11C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79713" y="1319283"/>
            <a:ext cx="924339" cy="315912"/>
          </a:xfrm>
        </p:spPr>
        <p:txBody>
          <a:bodyPr>
            <a:normAutofit/>
          </a:bodyPr>
          <a:lstStyle/>
          <a:p>
            <a:endParaRPr lang="cs-CZ" sz="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B9204A-8FF3-58B0-FF11-30E9DC005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70" y="460651"/>
            <a:ext cx="10515600" cy="3329471"/>
          </a:xfrm>
        </p:spPr>
        <p:txBody>
          <a:bodyPr/>
          <a:lstStyle/>
          <a:p>
            <a:r>
              <a:rPr lang="cs-CZ" dirty="0"/>
              <a:t>nalezen 10. března 1948 mrtev pod oknem koupelny svého bytu v Černínském paláci</a:t>
            </a:r>
          </a:p>
          <a:p>
            <a:r>
              <a:rPr lang="cs-CZ" dirty="0"/>
              <a:t>původní spekulace o sebevraždě později i vraždě</a:t>
            </a:r>
          </a:p>
          <a:p>
            <a:r>
              <a:rPr lang="cs-CZ" dirty="0"/>
              <a:t>vyšetřování: 1948, 1968-69, 1993-96, 2001-03, 2019</a:t>
            </a:r>
          </a:p>
          <a:p>
            <a:pPr lvl="1"/>
            <a:r>
              <a:rPr lang="cs-CZ" dirty="0"/>
              <a:t>závěry v rozporu </a:t>
            </a:r>
          </a:p>
          <a:p>
            <a:pPr lvl="1"/>
            <a:r>
              <a:rPr lang="cs-CZ" dirty="0"/>
              <a:t>nedošlo k jednoznačnému výsledku</a:t>
            </a:r>
          </a:p>
          <a:p>
            <a:pPr lvl="1"/>
            <a:r>
              <a:rPr lang="cs-CZ" dirty="0"/>
              <a:t>3 hypotézy (vražda, sebevražda, nešťastná náhoda)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028E3CE-4A7A-2A49-7EAD-8F72F161F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67" y="3790122"/>
            <a:ext cx="4943933" cy="278295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5A6DB69-7C95-3F8B-5969-1E2AAB7D6351}"/>
              </a:ext>
            </a:extLst>
          </p:cNvPr>
          <p:cNvSpPr txBox="1"/>
          <p:nvPr/>
        </p:nvSpPr>
        <p:spPr>
          <a:xfrm>
            <a:off x="5804452" y="3790122"/>
            <a:ext cx="60396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jeho smrt symbolicky označila konec demokracie v Československu</a:t>
            </a:r>
          </a:p>
        </p:txBody>
      </p:sp>
    </p:spTree>
    <p:extLst>
      <p:ext uri="{BB962C8B-B14F-4D97-AF65-F5344CB8AC3E}">
        <p14:creationId xmlns:p14="http://schemas.microsoft.com/office/powerpoint/2010/main" val="56987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14492-8C84-22C9-224F-154430C82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70" y="378378"/>
            <a:ext cx="10515600" cy="57577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1948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03A289-E8F0-9B27-DDB0-F029A35C0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Masarykova smrt se musela veřejnosti rychle a přijatelně vysvětlit</a:t>
            </a:r>
          </a:p>
          <a:p>
            <a:r>
              <a:rPr lang="cs-CZ" dirty="0"/>
              <a:t>Nosek v parlamentě pronesl slova o Masarykově „dobrovolném ukončení života“ (pitva začala o hodinu později)</a:t>
            </a:r>
          </a:p>
          <a:p>
            <a:pPr lvl="1"/>
            <a:r>
              <a:rPr lang="cs-CZ" dirty="0"/>
              <a:t>prvnímu vyšetřovateli Dr. Borkovcovi byl případ hned odebrán a předán Stb</a:t>
            </a:r>
          </a:p>
          <a:p>
            <a:pPr lvl="1"/>
            <a:r>
              <a:rPr lang="cs-CZ" dirty="0"/>
              <a:t>Dr. Jaromír Teplý (první ohledaní ostatků), zemřel zakrátko za nevyjasněných okolností </a:t>
            </a:r>
          </a:p>
          <a:p>
            <a:r>
              <a:rPr lang="cs-CZ" dirty="0"/>
              <a:t>12. března </a:t>
            </a:r>
          </a:p>
          <a:p>
            <a:pPr lvl="1"/>
            <a:r>
              <a:rPr lang="cs-CZ" dirty="0"/>
              <a:t>Ministerstvo vnitra ukončuje vyšetřování (ohledání, pitvy)</a:t>
            </a:r>
          </a:p>
          <a:p>
            <a:pPr lvl="1"/>
            <a:r>
              <a:rPr lang="cs-CZ" dirty="0"/>
              <a:t>stručné informování veřejnosti o průběhu vyšetřování </a:t>
            </a:r>
          </a:p>
          <a:p>
            <a:pPr lvl="1"/>
            <a:r>
              <a:rPr lang="cs-CZ" dirty="0"/>
              <a:t>(zmíněny Masarykovy zdravotní problémy, nechutenství, nespavost, deprese)</a:t>
            </a:r>
          </a:p>
          <a:p>
            <a:pPr lvl="1"/>
            <a:r>
              <a:rPr lang="cs-CZ" dirty="0"/>
              <a:t>závěr (odešel do koupelny, otevřel okno a vyskočil)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82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8D04E-559A-1D26-8275-2ABC241BC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09" y="497647"/>
            <a:ext cx="10515600" cy="62878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1968-69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AFDAB-A840-647F-3B70-C022EC13C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609" y="1528970"/>
            <a:ext cx="11579087" cy="3800060"/>
          </a:xfrm>
        </p:spPr>
        <p:txBody>
          <a:bodyPr>
            <a:noAutofit/>
          </a:bodyPr>
          <a:lstStyle/>
          <a:p>
            <a:r>
              <a:rPr lang="cs-CZ" dirty="0"/>
              <a:t>znovuotevření, mediálně sledované</a:t>
            </a:r>
          </a:p>
          <a:p>
            <a:r>
              <a:rPr lang="cs-CZ" dirty="0"/>
              <a:t>seriál NA POMOC GENERÁLNÍ PROKURATUŘE</a:t>
            </a:r>
          </a:p>
          <a:p>
            <a:r>
              <a:rPr lang="cs-CZ" dirty="0"/>
              <a:t>na základě unesení Generální prokuratury z normalizačního případ odložen </a:t>
            </a:r>
          </a:p>
          <a:p>
            <a:r>
              <a:rPr lang="cs-CZ" dirty="0"/>
              <a:t>uzavřeno opět jako sebevražda, nešťastná náhoda</a:t>
            </a:r>
          </a:p>
          <a:p>
            <a:pPr lvl="1"/>
            <a:r>
              <a:rPr lang="cs-CZ" sz="2800" dirty="0"/>
              <a:t>opět ignorovány skutečnosti (omítka za nehty, svědectví o neznámých mužích v bytě, skutečnost pádu)</a:t>
            </a:r>
          </a:p>
          <a:p>
            <a:r>
              <a:rPr lang="cs-CZ" dirty="0"/>
              <a:t>vyloučení vraždy na základě pitevní zprávy  </a:t>
            </a:r>
          </a:p>
        </p:txBody>
      </p:sp>
    </p:spTree>
    <p:extLst>
      <p:ext uri="{BB962C8B-B14F-4D97-AF65-F5344CB8AC3E}">
        <p14:creationId xmlns:p14="http://schemas.microsoft.com/office/powerpoint/2010/main" val="118986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038FF-12CA-76CB-11D1-F762C8909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38" y="303829"/>
            <a:ext cx="10515600" cy="642040"/>
          </a:xfrm>
        </p:spPr>
        <p:txBody>
          <a:bodyPr>
            <a:normAutofit/>
          </a:bodyPr>
          <a:lstStyle/>
          <a:p>
            <a:r>
              <a:rPr lang="cs-CZ" sz="3600" b="1" dirty="0"/>
              <a:t>1993-96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F28C63-7A68-89D7-6924-1A0171DE4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2" y="893059"/>
            <a:ext cx="10515600" cy="2468079"/>
          </a:xfrm>
        </p:spPr>
        <p:txBody>
          <a:bodyPr/>
          <a:lstStyle/>
          <a:p>
            <a:r>
              <a:rPr lang="cs-CZ" dirty="0"/>
              <a:t>vyšetřovatel vyvodil ve shodě s dosavadním vyšetřováním</a:t>
            </a:r>
          </a:p>
          <a:p>
            <a:pPr lvl="1"/>
            <a:r>
              <a:rPr lang="cs-CZ" dirty="0"/>
              <a:t>Masaryk se dostal z okna sesunutím po břiše, obličejem čelil do místnosti, postupoval po římse doleva </a:t>
            </a:r>
          </a:p>
          <a:p>
            <a:pPr lvl="1"/>
            <a:r>
              <a:rPr lang="cs-CZ" dirty="0"/>
              <a:t>vedlo ke ztrátě rovnováhy</a:t>
            </a:r>
          </a:p>
          <a:p>
            <a:pPr lvl="1"/>
            <a:r>
              <a:rPr lang="cs-CZ" dirty="0"/>
              <a:t>snaha uniknout nebezpečí </a:t>
            </a:r>
          </a:p>
          <a:p>
            <a:pPr lvl="1"/>
            <a:r>
              <a:rPr lang="cs-CZ" dirty="0"/>
              <a:t>z polohy těla na dlažbě – nemohlo dojít k sebevraždě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BB80F9E-9AED-DFBD-7E42-3D30B562B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495" y="3496863"/>
            <a:ext cx="5484886" cy="289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48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510623B-1476-CA53-8D58-8B3BE016A8D9}"/>
              </a:ext>
            </a:extLst>
          </p:cNvPr>
          <p:cNvSpPr txBox="1"/>
          <p:nvPr/>
        </p:nvSpPr>
        <p:spPr>
          <a:xfrm>
            <a:off x="437322" y="1020422"/>
            <a:ext cx="565867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znalci z oboru kriminalistika, odvětví forenzní biomechanika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skutečnost pádu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 Jiří Straus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nemohlo dojít k sebevražednému úmyslu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působení vnějších sil, jedné nebo více osob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  Alexander Pilin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Konstatoval že skok z výšky u sebevrahů je nezvyklý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Vražda, pachatel neznámý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AD5FF3B-177A-1443-5FF1-DA1978B957FC}"/>
              </a:ext>
            </a:extLst>
          </p:cNvPr>
          <p:cNvSpPr txBox="1"/>
          <p:nvPr/>
        </p:nvSpPr>
        <p:spPr>
          <a:xfrm>
            <a:off x="437322" y="374091"/>
            <a:ext cx="3869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+mj-lt"/>
              </a:rPr>
              <a:t>2001-03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7E1A7A9-F948-C52B-BECC-02C7B056A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43" y="1489006"/>
            <a:ext cx="5393635" cy="387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927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EDEDF-C2F5-9060-D85A-04BEBE323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3" y="179595"/>
            <a:ext cx="10515600" cy="655292"/>
          </a:xfrm>
        </p:spPr>
        <p:txBody>
          <a:bodyPr>
            <a:normAutofit/>
          </a:bodyPr>
          <a:lstStyle/>
          <a:p>
            <a:r>
              <a:rPr lang="cs-CZ" sz="3800" b="1" dirty="0"/>
              <a:t>2019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B971B7-C5AD-572B-5A02-F4A3D8498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844" y="944217"/>
            <a:ext cx="7987748" cy="4969565"/>
          </a:xfrm>
        </p:spPr>
        <p:txBody>
          <a:bodyPr/>
          <a:lstStyle/>
          <a:p>
            <a:r>
              <a:rPr lang="cs-CZ" dirty="0"/>
              <a:t>unikátní nahrávka </a:t>
            </a:r>
          </a:p>
          <a:p>
            <a:pPr lvl="1"/>
            <a:r>
              <a:rPr lang="cs-CZ" dirty="0"/>
              <a:t>zachycena výpověď policisty Vilibalda Hofmana, který byl na místě činu jako jeden z prvních a který konstatuje, že se s tělem hýbalo</a:t>
            </a:r>
          </a:p>
          <a:p>
            <a:pPr lvl="1"/>
            <a:r>
              <a:rPr lang="cs-CZ" dirty="0"/>
              <a:t>potvrzeno historikem Janem Kalousem </a:t>
            </a:r>
          </a:p>
          <a:p>
            <a:r>
              <a:rPr lang="cs-CZ" dirty="0"/>
              <a:t>přezkoumání pádu </a:t>
            </a:r>
          </a:p>
          <a:p>
            <a:pPr lvl="1"/>
            <a:r>
              <a:rPr lang="en-US" dirty="0"/>
              <a:t>Jan Špička a Martin Čermák</a:t>
            </a:r>
            <a:endParaRPr lang="cs-CZ" dirty="0"/>
          </a:p>
          <a:p>
            <a:pPr lvl="1"/>
            <a:r>
              <a:rPr lang="cs-CZ" dirty="0"/>
              <a:t>dokázali že nebylo potřeba vnější síly – nemuselo jít o vraždu</a:t>
            </a:r>
          </a:p>
          <a:p>
            <a:r>
              <a:rPr lang="cs-CZ" dirty="0"/>
              <a:t>všechna předchozí vyšetřování se shodují pouze na tom, že první šetření bylo nedbalé a účelově vedené k sebevraždě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C25EBFD-A1FD-8AF3-58B9-9912C4215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6592" y="944217"/>
            <a:ext cx="3684509" cy="500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24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362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Aptos Narrow</vt:lpstr>
      <vt:lpstr>Arial</vt:lpstr>
      <vt:lpstr>Calibri</vt:lpstr>
      <vt:lpstr>Calibri Light</vt:lpstr>
      <vt:lpstr>Motiv Office</vt:lpstr>
      <vt:lpstr>SMRT JANA G. MASARYKA</vt:lpstr>
      <vt:lpstr>Prezentace aplikace PowerPoint</vt:lpstr>
      <vt:lpstr>1948</vt:lpstr>
      <vt:lpstr>1968-69</vt:lpstr>
      <vt:lpstr>1993-96</vt:lpstr>
      <vt:lpstr>Prezentace aplikace PowerPoint</vt:lpstr>
      <vt:lpstr>2019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SMRT JANA G. MASARYKA</dc:title>
  <dc:creator>Laura Růžičková</dc:creator>
  <cp:lastModifiedBy>Laura Růžičková</cp:lastModifiedBy>
  <cp:revision>1</cp:revision>
  <dcterms:created xsi:type="dcterms:W3CDTF">2023-10-15T20:50:55Z</dcterms:created>
  <dcterms:modified xsi:type="dcterms:W3CDTF">2023-10-15T21:21:34Z</dcterms:modified>
</cp:coreProperties>
</file>