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67" r:id="rId5"/>
    <p:sldId id="262" r:id="rId6"/>
    <p:sldId id="271" r:id="rId7"/>
    <p:sldId id="264" r:id="rId8"/>
    <p:sldId id="269" r:id="rId9"/>
    <p:sldId id="270" r:id="rId10"/>
    <p:sldId id="272" r:id="rId11"/>
    <p:sldId id="275" r:id="rId12"/>
    <p:sldId id="278" r:id="rId13"/>
    <p:sldId id="280" r:id="rId14"/>
    <p:sldId id="284" r:id="rId15"/>
    <p:sldId id="281" r:id="rId16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živatel Microsoft Office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3"/>
    <p:restoredTop sz="94224"/>
  </p:normalViewPr>
  <p:slideViewPr>
    <p:cSldViewPr snapToGrid="0" snapToObjects="1">
      <p:cViewPr varScale="1">
        <p:scale>
          <a:sx n="80" d="100"/>
          <a:sy n="80" d="100"/>
        </p:scale>
        <p:origin x="109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9266C-D966-9447-BE21-F8A3D7C8A45C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3A502-51E9-A648-A00A-A5D168B236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23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A737B-7C68-D941-9777-465E1F6CB533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9439C-CB4C-4C43-ACF3-E73E905C85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76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Ruská vlajka se skládá z vodorovných pruhů po 1/3 v barvách bílá nahoře, modrá uprostřed a červená dole . 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minulosti měly barvy na vlajce symbolizovat cara (bílá), šlechtu (modrá) a lid (červená).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Teď bílá symbolizuje mír, čistotu, neposkvrněnost, dokonalost a svobodu. Modrá představuje stálost, víru a věrnost. Červená je symbolem energie, síly a krve prolité za vlast.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06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576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909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480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828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16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Státní znak Ruska pochází z období ruské říše – jezdec s mečem je svatý Jiří</a:t>
            </a:r>
            <a:r>
              <a:rPr lang="cs-CZ" baseline="0" dirty="0"/>
              <a:t> (dnes znak Moskvy), Orel symbolizuje spojení západní a východní říše a nebo také jednotu státu s církví.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07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77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15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67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Rudé náměstí – vzadu chrám Vasila Blaženého </a:t>
            </a:r>
          </a:p>
          <a:p>
            <a:r>
              <a:rPr lang="cs-CZ" baseline="0" dirty="0"/>
              <a:t> vpravo Kreml – městská pevnost (v Moskvě oficiální sídlo prezidenta)</a:t>
            </a:r>
          </a:p>
          <a:p>
            <a:r>
              <a:rPr lang="cs-CZ" baseline="0" dirty="0"/>
              <a:t>Vlevo obchodní dům Gum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230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19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7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9439C-CB4C-4C43-ACF3-E73E905C851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10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A57B0-29AB-4549-88F6-919047DFA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5C786C-AACD-3245-B3B7-D098D3A0A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A8E5BA-6A80-704C-97AB-BE7786F0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76D80F-17A3-1746-8697-B5BEDF03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24EBC3-73EC-444A-B773-CECE6A52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3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B2EB7-1608-8B43-ACAA-40849295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983EEC-2C18-C14A-8C0D-677318D6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563570-D2C4-4E45-9BBA-B34603C8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D0F749-F47F-1141-AB2D-B431B39A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94D2A0-7555-714D-B564-24340E1E7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64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B952FC8-DB13-3F41-B97B-01EC79FB0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485A64-BEAE-B041-A4AD-1B7EB8295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E0AADB-9B76-AD48-86B4-70E90E9F1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6A06C6-3543-A94A-AC7E-B2775328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64379-B9B0-BF47-A1B2-B68883CF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78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E3E97-AF25-E344-BF50-A5147B6D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88351-F121-0046-9106-B1D314E7E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03E190-939E-E347-AB64-339CE1B9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BFFB33-ED21-1741-82DA-6933F2AE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FC500E-DCC8-0B45-A3AA-D26A0108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92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F82692-C8B7-E04E-BFA0-A83DFAD2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E95C79-0CA0-E24D-A85D-6A147BCB5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DFDA19-8097-7441-9144-E9E2E70E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E1DABC-944D-7544-B889-CF02D7B4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E6544E-B448-1B47-B901-5C5E4C8E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19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519A4-3746-7A43-9AA3-13B1A702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4EC4B-0550-C14E-8EB5-4525FB18C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8C342E-BFB7-6842-8A8D-FCE30D400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22B779-C0C1-9F48-BE1F-C5DA49C5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2476CF-EF80-F943-BAE5-96871F42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12B031-7367-444D-8D8C-FB7F3624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3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29A53-559B-B04E-8FF3-7937F1E3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2106AC-9921-5F4D-B94B-582912AAB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07C5FA-A3F7-E74E-8CB2-212088A68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D71D908-7AC3-1041-93F1-6CFCDB113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DB08D7-3006-0042-9C70-9307DEA5E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D42F69-1353-A747-874F-4F15DD5CA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243703-F276-1E43-A419-BA7AC002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6D56B3-483B-E049-B435-35FC6779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96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20722-B1E4-C743-946E-0142457C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97D747-D0C5-144B-8519-A4BCD863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31B5E2-B1B8-FD4C-ABAE-C58CC4FB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AE4FF1-E10B-D140-8CE3-B6757142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88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C40A13-9866-9442-873D-00E6CFC2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B1D7E56-87C5-074C-AFB0-2D67CDDE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5EB1F8-5734-CB4A-9AFA-90231C14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82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2D5AB-6493-E24B-9292-8ED5E0F0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DE886-A884-394A-98E6-31D3D722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45B8C9-5059-264C-843D-9B10BEAD6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5AA9F6-7195-FD4A-933E-5D34DD84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7F5B24-75EF-BE47-927B-DAAFEFF0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759F65-8C00-904B-B77A-472A0D3F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0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3861A-6F11-A540-BC78-CFBD4830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7E384B6-5680-0547-8C3E-3CBAE8F73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532716-CAA2-2C4F-A7B2-E80C25617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34BBBE-FB0F-4D4A-9FCA-A65FBD1F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A28FDC-499A-0D4B-A99A-F93C51AA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1D62F9-EB23-574B-88D5-B3BA3DDA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70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AC33F5C-A2BD-3C45-9975-2B153A8F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F4E6BD-CA22-2B47-9DCF-42E950B3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784F9E-2B0C-4646-B33D-C7567D4E3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C1E3-C7AC-2547-A92C-3620E8A32DE9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C04720-0164-3F48-B2D2-1FF7E4480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E53919-A26A-1345-ABA1-83F0C44D7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FA22-3C1E-ED49-B96A-6B99869CE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64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F9DD46C-D023-BB4C-9032-D76B79A4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13C828F0-C5F9-5642-9BC2-0BDC5C0A2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129"/>
            <a:ext cx="10515600" cy="1215559"/>
          </a:xfrm>
        </p:spPr>
        <p:txBody>
          <a:bodyPr anchor="ctr">
            <a:noAutofit/>
          </a:bodyPr>
          <a:lstStyle/>
          <a:p>
            <a:r>
              <a:rPr lang="cs-CZ" sz="7200" b="1" dirty="0">
                <a:solidFill>
                  <a:srgbClr val="C00000"/>
                </a:solidFill>
                <a:latin typeface="Eurostile" panose="020B0504020202050204" pitchFamily="34" charset="0"/>
              </a:rPr>
              <a:t>RUSKO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427551-5DA2-BA43-82AC-84A25E14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9571"/>
            <a:ext cx="10515600" cy="4351338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Eurostile" panose="020B050402020205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53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BFC963D-100C-264A-A5A1-44EAE41C6EE7}"/>
              </a:ext>
            </a:extLst>
          </p:cNvPr>
          <p:cNvSpPr txBox="1"/>
          <p:nvPr/>
        </p:nvSpPr>
        <p:spPr>
          <a:xfrm>
            <a:off x="591770" y="293024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PRŮMYSL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D044614-14FB-204F-9F57-2C4586D2EFDA}"/>
              </a:ext>
            </a:extLst>
          </p:cNvPr>
          <p:cNvSpPr txBox="1"/>
          <p:nvPr/>
        </p:nvSpPr>
        <p:spPr>
          <a:xfrm>
            <a:off x="591770" y="800410"/>
            <a:ext cx="56477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>
              <a:latin typeface="Eurostile" panose="020B0504020202050204" pitchFamily="34" charset="0"/>
            </a:endParaRPr>
          </a:p>
          <a:p>
            <a:r>
              <a:rPr lang="cs-CZ" sz="2000" b="1" dirty="0">
                <a:latin typeface="Eurostile" panose="020B0504020202050204" pitchFamily="34" charset="0"/>
              </a:rPr>
              <a:t>Hlavní je těžba energetických surovin (jejich export je hlavním zdrojem příjmů) a těžký průmysl na jejich zpracování.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r>
              <a:rPr lang="cs-CZ" sz="2000" b="1" dirty="0">
                <a:latin typeface="Eurostile" panose="020B0504020202050204" pitchFamily="34" charset="0"/>
              </a:rPr>
              <a:t>Těží se hlavně :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Ropa a zemní plyn – největší zásoby na světě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Černé a hnědé uhlí – také největší zásoby na světě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Železná ruda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Zlato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Nikl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Bauxit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Wolfram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Cín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Platina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Eurostile" panose="020B050402020205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9F62D6-EAF7-5341-A624-9CA97A79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502" y="2130540"/>
            <a:ext cx="2749728" cy="17902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8DE666-D8CA-6E46-916F-E264FE311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534" y="2130540"/>
            <a:ext cx="2642057" cy="17543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454B41-F26D-F742-9973-20670BA92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536" y="4340732"/>
            <a:ext cx="3379694" cy="19001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1E81E4B-38C3-A643-9912-1F60DC0A0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740" y="4340732"/>
            <a:ext cx="3379695" cy="19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98D4A34-1713-D64F-9814-277CDED02278}"/>
              </a:ext>
            </a:extLst>
          </p:cNvPr>
          <p:cNvSpPr txBox="1"/>
          <p:nvPr/>
        </p:nvSpPr>
        <p:spPr>
          <a:xfrm>
            <a:off x="628344" y="194818"/>
            <a:ext cx="62712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2000" b="1" dirty="0">
                <a:latin typeface="Eurostile" panose="020B0504020202050204" pitchFamily="34" charset="0"/>
              </a:rPr>
              <a:t>AUTOMOBILOVÁ DOPRAVA </a:t>
            </a:r>
            <a:r>
              <a:rPr lang="cs-CZ" sz="2000" dirty="0">
                <a:latin typeface="Eurostile" panose="020B0504020202050204" pitchFamily="34" charset="0"/>
              </a:rPr>
              <a:t>je využívána zejména pro přepravu na krátké vzdálenosti .</a:t>
            </a:r>
          </a:p>
          <a:p>
            <a:endParaRPr lang="cs-CZ" sz="2000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dirty="0">
                <a:latin typeface="Eurostile" panose="020B0504020202050204" pitchFamily="34" charset="0"/>
              </a:rPr>
              <a:t>Velmi rozsáhlá je </a:t>
            </a:r>
            <a:r>
              <a:rPr lang="cs-CZ" sz="2000" b="1" dirty="0">
                <a:latin typeface="Eurostile" panose="020B0504020202050204" pitchFamily="34" charset="0"/>
              </a:rPr>
              <a:t>POTRUBNÍ DOPRAVA</a:t>
            </a:r>
            <a:r>
              <a:rPr lang="cs-CZ" sz="2000" dirty="0">
                <a:latin typeface="Eurostile" panose="020B0504020202050204" pitchFamily="34" charset="0"/>
              </a:rPr>
              <a:t>( ropovody a plynovody ) , která přepravuje většinu ropy a zemního plynu ze Sibiře do Evropy .</a:t>
            </a:r>
          </a:p>
          <a:p>
            <a:endParaRPr lang="cs-CZ" sz="2000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dirty="0">
                <a:latin typeface="Eurostile" panose="020B0504020202050204" pitchFamily="34" charset="0"/>
              </a:rPr>
              <a:t>Rusko disponuje také velkým </a:t>
            </a:r>
            <a:r>
              <a:rPr lang="cs-CZ" sz="2000" b="1" dirty="0">
                <a:latin typeface="Eurostile" panose="020B0504020202050204" pitchFamily="34" charset="0"/>
              </a:rPr>
              <a:t>OBCHODNÍM LOĎSTVEM </a:t>
            </a:r>
            <a:r>
              <a:rPr lang="cs-CZ" sz="2000" dirty="0">
                <a:latin typeface="Eurostile" panose="020B0504020202050204" pitchFamily="34" charset="0"/>
              </a:rPr>
              <a:t>a velkými obchodními přístavy . Rusko ovládá nejkratší lodní trasu z Asie do Evropy . ( Severní cesta )</a:t>
            </a:r>
          </a:p>
          <a:p>
            <a:endParaRPr lang="cs-CZ" sz="2000" dirty="0">
              <a:latin typeface="Eurostile" panose="020B050402020205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A91106-2CA7-A24C-B1B7-FA34EDA0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950" y="1711614"/>
            <a:ext cx="3284688" cy="22736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5100D0-2A23-D349-8E48-3D0060162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308" y="445607"/>
            <a:ext cx="2741899" cy="18286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753F483-3335-544B-AA3C-CC74F7197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215" y="4062686"/>
            <a:ext cx="3228423" cy="24213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D8F308-F61E-2D47-B9C4-37531AC70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36" y="4583232"/>
            <a:ext cx="2364723" cy="17735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0D8C84-A435-FE4B-98E2-6E3CB5EDC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2159" y="3522923"/>
            <a:ext cx="2786481" cy="28338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5899D4-B035-E548-B1F6-284F5F12C25C}"/>
              </a:ext>
            </a:extLst>
          </p:cNvPr>
          <p:cNvSpPr txBox="1"/>
          <p:nvPr/>
        </p:nvSpPr>
        <p:spPr>
          <a:xfrm>
            <a:off x="6231244" y="4062686"/>
            <a:ext cx="2282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2000" b="1" dirty="0">
                <a:latin typeface="Eurostile" panose="020B0504020202050204" pitchFamily="34" charset="0"/>
              </a:rPr>
              <a:t>LETECKÁ DOPRAVA </a:t>
            </a:r>
            <a:r>
              <a:rPr lang="cs-CZ" sz="2000" dirty="0">
                <a:latin typeface="Eurostile" panose="020B0504020202050204" pitchFamily="34" charset="0"/>
              </a:rPr>
              <a:t>představuje dodnes pro spoustu míst v Rusku jediný druh spojení .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720533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8704864-2272-9C40-AF84-749DA7E621DE}"/>
              </a:ext>
            </a:extLst>
          </p:cNvPr>
          <p:cNvSpPr txBox="1"/>
          <p:nvPr/>
        </p:nvSpPr>
        <p:spPr>
          <a:xfrm>
            <a:off x="763929" y="601884"/>
            <a:ext cx="184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ZDROJE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169BA6-5C11-0D49-8FC5-4C8EEA7BAEFF}"/>
              </a:ext>
            </a:extLst>
          </p:cNvPr>
          <p:cNvSpPr txBox="1"/>
          <p:nvPr/>
        </p:nvSpPr>
        <p:spPr>
          <a:xfrm>
            <a:off x="777715" y="1597306"/>
            <a:ext cx="402546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Wikipedia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Cruisemapper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Idnes.cz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Wikimedia.commons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Flickr.com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Zeměpis24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Ireferaty.cz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Tripadvisor.cz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Infoglobe.cz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Vectorstock.com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TrancontinentalAdventures.com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Russiangeography.com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Worldmap.com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Bbc.com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F55080D-0DA3-B543-87A3-96BE52B01288}"/>
              </a:ext>
            </a:extLst>
          </p:cNvPr>
          <p:cNvSpPr txBox="1"/>
          <p:nvPr/>
        </p:nvSpPr>
        <p:spPr>
          <a:xfrm>
            <a:off x="5116010" y="1597306"/>
            <a:ext cx="31367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Lonelyplanet.com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History.com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Radynacestu.cz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Refresher.cz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Mundo.cz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Natgeokids.com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Telegraph.co.uk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Educanet.cz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Novinky.cz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Cnn.com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Ct24.ceskatelevize.cz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Ontheworldmap.com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Worldatlas.com</a:t>
            </a:r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Eurostile" panose="020B0504020202050204" pitchFamily="34" charset="0"/>
              </a:rPr>
              <a:t>Medium.com</a:t>
            </a:r>
            <a:endParaRPr lang="cs-CZ" sz="2000" b="1" dirty="0">
              <a:latin typeface="Eurostile" panose="020B0504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1525" y="192650"/>
            <a:ext cx="522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Eurostile" charset="0"/>
                <a:ea typeface="Eurostile" charset="0"/>
                <a:cs typeface="Eurostile" charset="0"/>
              </a:rPr>
              <a:t>ZÁPIS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71525" y="838981"/>
            <a:ext cx="9993457" cy="7791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HM: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Moskva (Petrohrad, Novosibirsk, Kazaň)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Oficiální název: 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Ruská federace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Státní zřízení: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Federativní prezidentská republika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Měna: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Ruský rubl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Rozloha: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17 mil. km</a:t>
            </a:r>
            <a:r>
              <a:rPr lang="cs-CZ" sz="2400" baseline="30000" dirty="0">
                <a:latin typeface="Eurostile" charset="0"/>
                <a:ea typeface="Eurostile" charset="0"/>
                <a:cs typeface="Eurostile" charset="0"/>
              </a:rPr>
              <a:t>2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Počet obyvatel: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15 mil.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Prezident: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Vladimír Putin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Podnebí: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převážně mírné, kontinentální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Nejdelší řeka: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Ob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1605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4960649-244B-5947-B612-B525D90ECF29}"/>
              </a:ext>
            </a:extLst>
          </p:cNvPr>
          <p:cNvSpPr txBox="1"/>
          <p:nvPr/>
        </p:nvSpPr>
        <p:spPr>
          <a:xfrm>
            <a:off x="519545" y="428178"/>
            <a:ext cx="111529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Nejvyšší hora: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Elbrus (5642 </a:t>
            </a:r>
            <a:r>
              <a:rPr lang="cs-CZ" sz="2400" dirty="0" err="1">
                <a:latin typeface="Eurostile" charset="0"/>
                <a:ea typeface="Eurostile" charset="0"/>
                <a:cs typeface="Eurostile" charset="0"/>
              </a:rPr>
              <a:t>mn.m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Flóra: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Tundra, Tajga, Lesostep, Step, Polopouště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Fauna: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lední medvědi, soby, lumíci, tuleni, mroži, vlci, antilopa sajga, tygr ussurijský, </a:t>
            </a:r>
            <a:r>
              <a:rPr lang="mr-IN" sz="2400" dirty="0">
                <a:latin typeface="Eurostile" charset="0"/>
                <a:ea typeface="Eurostile" charset="0"/>
                <a:cs typeface="Eurostile" charset="0"/>
              </a:rPr>
              <a:t>…</a:t>
            </a:r>
            <a:endParaRPr lang="cs-CZ" sz="2400" dirty="0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Hospodářství: 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obrovské energetické a nerostné zdroje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Zemědělství: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pšenice, ječmen, oves, žito, kukuřice a brambory, skot, ovce, drůbež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Průmysl: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těžba energetických surovin a těžký průmysl na jejich zpracování (ropa a zemní plyn, zlato, černé a hnědé uhlí, nikl, </a:t>
            </a:r>
            <a:r>
              <a:rPr lang="mr-IN" sz="2400" dirty="0">
                <a:latin typeface="Eurostile" charset="0"/>
                <a:ea typeface="Eurostile" charset="0"/>
                <a:cs typeface="Eurostile" charset="0"/>
              </a:rPr>
              <a:t>…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Nejznámější firmy: </a:t>
            </a:r>
            <a:r>
              <a:rPr lang="cs-CZ" sz="2400" dirty="0" err="1">
                <a:latin typeface="Eurostile" charset="0"/>
                <a:ea typeface="Eurostile" charset="0"/>
                <a:cs typeface="Eurostile" charset="0"/>
              </a:rPr>
              <a:t>Poběda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, </a:t>
            </a:r>
            <a:r>
              <a:rPr lang="cs-CZ" sz="2400" dirty="0" err="1">
                <a:latin typeface="Eurostile" charset="0"/>
                <a:ea typeface="Eurostile" charset="0"/>
                <a:cs typeface="Eurostile" charset="0"/>
              </a:rPr>
              <a:t>AvtoVAZ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, NPO </a:t>
            </a:r>
            <a:r>
              <a:rPr lang="cs-CZ" sz="2400" dirty="0" err="1">
                <a:latin typeface="Eurostile" charset="0"/>
                <a:ea typeface="Eurostile" charset="0"/>
                <a:cs typeface="Eurostile" charset="0"/>
              </a:rPr>
              <a:t>Energomaš</a:t>
            </a:r>
            <a:endParaRPr lang="cs-CZ" sz="2400" dirty="0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b="1" dirty="0">
                <a:latin typeface="Eurostile" charset="0"/>
                <a:ea typeface="Eurostile" charset="0"/>
                <a:cs typeface="Eurostile" charset="0"/>
              </a:rPr>
              <a:t>Doprava a komunikace: </a:t>
            </a:r>
            <a:r>
              <a:rPr lang="cs-CZ" sz="2400" dirty="0">
                <a:latin typeface="Eurostile" charset="0"/>
                <a:ea typeface="Eurostile" charset="0"/>
                <a:cs typeface="Eurostile" charset="0"/>
              </a:rPr>
              <a:t>automobilová doprava, potrubní doprava, letecká doprava, železniční doprava a obchodní loďstvo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3373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24775" y="1356852"/>
            <a:ext cx="6743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>
                <a:latin typeface="Eurostile" charset="0"/>
                <a:ea typeface="Eurostile" charset="0"/>
                <a:cs typeface="Eurostile" charset="0"/>
              </a:rPr>
              <a:t>DĚKUJI ZA POZORNOST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8CFEC5-1728-74BD-FC21-A47F0407C6E2}"/>
              </a:ext>
            </a:extLst>
          </p:cNvPr>
          <p:cNvSpPr txBox="1"/>
          <p:nvPr/>
        </p:nvSpPr>
        <p:spPr>
          <a:xfrm>
            <a:off x="2667000" y="3933825"/>
            <a:ext cx="690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Autor: Tadeáš Rab</a:t>
            </a:r>
          </a:p>
        </p:txBody>
      </p:sp>
    </p:spTree>
    <p:extLst>
      <p:ext uri="{BB962C8B-B14F-4D97-AF65-F5344CB8AC3E}">
        <p14:creationId xmlns:p14="http://schemas.microsoft.com/office/powerpoint/2010/main" val="8019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638DB-7E52-BA45-A2C9-95007B19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36" y="365125"/>
            <a:ext cx="5489716" cy="75709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Základní charakteristika Ruska :</a:t>
            </a:r>
            <a:r>
              <a:rPr lang="cs-CZ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B846273-6344-BD4E-A7B3-996CA5865520}"/>
              </a:ext>
            </a:extLst>
          </p:cNvPr>
          <p:cNvSpPr txBox="1"/>
          <p:nvPr/>
        </p:nvSpPr>
        <p:spPr>
          <a:xfrm>
            <a:off x="568871" y="1876227"/>
            <a:ext cx="55832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Oficiální název : 	Ruská federace</a:t>
            </a:r>
          </a:p>
          <a:p>
            <a:endParaRPr lang="cs-CZ" b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Státní zřízení : 	Federativní prezidentská republika</a:t>
            </a:r>
          </a:p>
          <a:p>
            <a:endParaRPr lang="cs-CZ" b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Rozloha :		17 milionů km</a:t>
            </a:r>
            <a:r>
              <a:rPr lang="cs-CZ" b="1" baseline="30000" dirty="0">
                <a:solidFill>
                  <a:schemeClr val="bg1"/>
                </a:solidFill>
                <a:latin typeface="Eurostile" panose="020B0504020202050204" pitchFamily="34" charset="0"/>
              </a:rPr>
              <a:t>2 </a:t>
            </a:r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- největší stát světa </a:t>
            </a:r>
          </a:p>
          <a:p>
            <a:endParaRPr lang="cs-CZ" b="1" baseline="30000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Poloha :		Evropa, Asie </a:t>
            </a:r>
          </a:p>
          <a:p>
            <a:endParaRPr lang="cs-CZ" b="1" baseline="30000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Počet obyvatel :	150 milionů ( z toho 110 mil. v 		Evropské části ) </a:t>
            </a:r>
          </a:p>
          <a:p>
            <a:endParaRPr lang="cs-CZ" b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Hlavní město :	Moskva</a:t>
            </a:r>
          </a:p>
          <a:p>
            <a:endParaRPr lang="cs-CZ" b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Prezident :	Vladimír Putin </a:t>
            </a:r>
          </a:p>
          <a:p>
            <a:endParaRPr lang="cs-CZ" b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Premiér :		</a:t>
            </a:r>
            <a:r>
              <a:rPr lang="cs-CZ" b="1" dirty="0" err="1">
                <a:solidFill>
                  <a:schemeClr val="bg1"/>
                </a:solidFill>
                <a:latin typeface="Eurostile" panose="020B0504020202050204" pitchFamily="34" charset="0"/>
              </a:rPr>
              <a:t>Dmitrij</a:t>
            </a:r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Eurostile" panose="020B0504020202050204" pitchFamily="34" charset="0"/>
              </a:rPr>
              <a:t>Medvěděv</a:t>
            </a:r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 </a:t>
            </a:r>
          </a:p>
          <a:p>
            <a:endParaRPr lang="cs-CZ" dirty="0">
              <a:latin typeface="Eurostile" panose="020B050402020205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4C87621-EF69-F142-902A-79A6013AA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47" y="3807888"/>
            <a:ext cx="3440316" cy="23909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CEFE83-112C-F941-8B88-A7331309C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8" y="3807888"/>
            <a:ext cx="1633971" cy="122547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4A86FA-60CF-B14E-9F55-0981DBB54B27}"/>
              </a:ext>
            </a:extLst>
          </p:cNvPr>
          <p:cNvSpPr txBox="1"/>
          <p:nvPr/>
        </p:nvSpPr>
        <p:spPr>
          <a:xfrm>
            <a:off x="10024928" y="5169529"/>
            <a:ext cx="1806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Eurostile" panose="020B0504020202050204" pitchFamily="34" charset="0"/>
              </a:rPr>
              <a:t>Měna : RUBL</a:t>
            </a:r>
          </a:p>
          <a:p>
            <a:pPr algn="ctr"/>
            <a:endParaRPr lang="cs-CZ" b="1" i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pPr algn="ctr"/>
            <a:r>
              <a:rPr lang="cs-CZ" sz="1400" b="1" dirty="0">
                <a:solidFill>
                  <a:schemeClr val="bg1"/>
                </a:solidFill>
                <a:latin typeface="Eurostile" panose="020B0504020202050204" pitchFamily="34" charset="0"/>
              </a:rPr>
              <a:t>100 Rublů = 37 Kč </a:t>
            </a:r>
          </a:p>
        </p:txBody>
      </p:sp>
    </p:spTree>
    <p:extLst>
      <p:ext uri="{BB962C8B-B14F-4D97-AF65-F5344CB8AC3E}">
        <p14:creationId xmlns:p14="http://schemas.microsoft.com/office/powerpoint/2010/main" val="392293618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77B3164-5F61-8546-9E12-B800A9FE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106" y="631992"/>
            <a:ext cx="10188534" cy="58055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8485A81-B1DF-0646-8E1A-1256E45491C4}"/>
              </a:ext>
            </a:extLst>
          </p:cNvPr>
          <p:cNvSpPr txBox="1"/>
          <p:nvPr/>
        </p:nvSpPr>
        <p:spPr>
          <a:xfrm>
            <a:off x="445422" y="420426"/>
            <a:ext cx="3802969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POLOHA </a:t>
            </a:r>
          </a:p>
          <a:p>
            <a:endParaRPr lang="cs-CZ" b="1" dirty="0">
              <a:latin typeface="Eurostile" panose="020B0504020202050204" pitchFamily="34" charset="0"/>
            </a:endParaRPr>
          </a:p>
          <a:p>
            <a:r>
              <a:rPr lang="cs-CZ" sz="1700" b="1" dirty="0">
                <a:latin typeface="Eurostile" panose="020B0504020202050204" pitchFamily="34" charset="0"/>
              </a:rPr>
              <a:t>Leží na 17 </a:t>
            </a:r>
            <a:r>
              <a:rPr lang="cs-CZ" sz="1700" b="1" dirty="0" err="1">
                <a:latin typeface="Eurostile" panose="020B0504020202050204" pitchFamily="34" charset="0"/>
              </a:rPr>
              <a:t>milonech</a:t>
            </a:r>
            <a:r>
              <a:rPr lang="cs-CZ" sz="1700" b="1" dirty="0">
                <a:latin typeface="Eurostile" panose="020B0504020202050204" pitchFamily="34" charset="0"/>
              </a:rPr>
              <a:t> km</a:t>
            </a:r>
            <a:r>
              <a:rPr lang="cs-CZ" sz="1700" b="1" baseline="30000" dirty="0">
                <a:latin typeface="Eurostile" panose="020B0504020202050204" pitchFamily="34" charset="0"/>
              </a:rPr>
              <a:t>2</a:t>
            </a:r>
          </a:p>
          <a:p>
            <a:r>
              <a:rPr lang="cs-CZ" sz="1700" b="1" dirty="0">
                <a:latin typeface="Eurostile" panose="020B0504020202050204" pitchFamily="34" charset="0"/>
              </a:rPr>
              <a:t>Od černého moře až po Tichý oceán</a:t>
            </a: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endParaRPr lang="cs-CZ" sz="1600" b="1" dirty="0">
              <a:latin typeface="Eurostile" panose="020B0504020202050204" pitchFamily="34" charset="0"/>
            </a:endParaRPr>
          </a:p>
          <a:p>
            <a:r>
              <a:rPr lang="cs-CZ" sz="1700" b="1" dirty="0">
                <a:latin typeface="Eurostile" panose="020B0504020202050204" pitchFamily="34" charset="0"/>
              </a:rPr>
              <a:t>Patří mu ostrovy v Severním</a:t>
            </a:r>
          </a:p>
          <a:p>
            <a:r>
              <a:rPr lang="cs-CZ" sz="1700" b="1" dirty="0">
                <a:latin typeface="Eurostile" panose="020B0504020202050204" pitchFamily="34" charset="0"/>
              </a:rPr>
              <a:t>ledovém oceánu</a:t>
            </a:r>
          </a:p>
          <a:p>
            <a:r>
              <a:rPr lang="cs-CZ" sz="1700" b="1" dirty="0">
                <a:latin typeface="Eurostile" panose="020B0504020202050204" pitchFamily="34" charset="0"/>
              </a:rPr>
              <a:t>V Tichém oceánu potom ostrovy… </a:t>
            </a:r>
          </a:p>
          <a:p>
            <a:endParaRPr lang="cs-CZ" sz="1700" b="1" dirty="0">
              <a:latin typeface="Eurostile" panose="020B0504020202050204" pitchFamily="34" charset="0"/>
            </a:endParaRPr>
          </a:p>
          <a:p>
            <a:r>
              <a:rPr lang="cs-CZ" sz="1700" b="1" dirty="0">
                <a:latin typeface="Eurostile" panose="020B0504020202050204" pitchFamily="34" charset="0"/>
              </a:rPr>
              <a:t>Sousedí se 14.státy</a:t>
            </a: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5F39C0DF-955F-FC45-8011-9F4C410C4C43}"/>
              </a:ext>
            </a:extLst>
          </p:cNvPr>
          <p:cNvCxnSpPr>
            <a:cxnSpLocks/>
          </p:cNvCxnSpPr>
          <p:nvPr/>
        </p:nvCxnSpPr>
        <p:spPr>
          <a:xfrm flipV="1">
            <a:off x="2172832" y="3257906"/>
            <a:ext cx="9433711" cy="9610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09D9CF36-6F58-4B40-9BAE-6DC45B5F062E}"/>
              </a:ext>
            </a:extLst>
          </p:cNvPr>
          <p:cNvSpPr txBox="1"/>
          <p:nvPr/>
        </p:nvSpPr>
        <p:spPr>
          <a:xfrm>
            <a:off x="5288512" y="1655969"/>
            <a:ext cx="143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Eurostile" panose="020B0504020202050204" pitchFamily="34" charset="0"/>
              </a:rPr>
              <a:t>Nová země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9ACE205-6A7D-B642-966D-E90A4A918E68}"/>
              </a:ext>
            </a:extLst>
          </p:cNvPr>
          <p:cNvSpPr txBox="1"/>
          <p:nvPr/>
        </p:nvSpPr>
        <p:spPr>
          <a:xfrm>
            <a:off x="7144008" y="1207856"/>
            <a:ext cx="93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Eurostile" panose="020B0504020202050204" pitchFamily="34" charset="0"/>
              </a:rPr>
              <a:t>Severní země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D95307-400B-084A-A286-6089DC654371}"/>
              </a:ext>
            </a:extLst>
          </p:cNvPr>
          <p:cNvSpPr txBox="1"/>
          <p:nvPr/>
        </p:nvSpPr>
        <p:spPr>
          <a:xfrm rot="2845273">
            <a:off x="10340241" y="4297682"/>
            <a:ext cx="12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Eurostile" panose="020B0504020202050204" pitchFamily="34" charset="0"/>
              </a:rPr>
              <a:t>Sachalin</a:t>
            </a:r>
            <a:endParaRPr lang="cs-CZ" sz="1200" b="1" dirty="0">
              <a:latin typeface="Eurostile" panose="020B050402020205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41186-7F12-3641-9B69-AF1F0ED011F3}"/>
              </a:ext>
            </a:extLst>
          </p:cNvPr>
          <p:cNvSpPr txBox="1"/>
          <p:nvPr/>
        </p:nvSpPr>
        <p:spPr>
          <a:xfrm>
            <a:off x="11305310" y="4738269"/>
            <a:ext cx="667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Eurostile" panose="020B0504020202050204" pitchFamily="34" charset="0"/>
              </a:rPr>
              <a:t>Kurily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170ACA1-E372-0F46-ABE7-61ED4CB2510A}"/>
              </a:ext>
            </a:extLst>
          </p:cNvPr>
          <p:cNvSpPr txBox="1"/>
          <p:nvPr/>
        </p:nvSpPr>
        <p:spPr>
          <a:xfrm>
            <a:off x="5288512" y="800217"/>
            <a:ext cx="204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Eurostile" panose="020B0504020202050204" pitchFamily="34" charset="0"/>
              </a:rPr>
              <a:t>Země Františka Josefa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4103C18-5468-9549-9D2F-1681B1812126}"/>
              </a:ext>
            </a:extLst>
          </p:cNvPr>
          <p:cNvSpPr txBox="1"/>
          <p:nvPr/>
        </p:nvSpPr>
        <p:spPr>
          <a:xfrm>
            <a:off x="8137961" y="1311905"/>
            <a:ext cx="1363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latin typeface="Eurostile" panose="020B0504020202050204" pitchFamily="34" charset="0"/>
              </a:rPr>
              <a:t>Novosibiřské</a:t>
            </a:r>
            <a:r>
              <a:rPr lang="cs-CZ" sz="1400" b="1" dirty="0">
                <a:latin typeface="Eurostile" panose="020B0504020202050204" pitchFamily="34" charset="0"/>
              </a:rPr>
              <a:t> ostrovy </a:t>
            </a:r>
          </a:p>
        </p:txBody>
      </p:sp>
    </p:spTree>
    <p:extLst>
      <p:ext uri="{BB962C8B-B14F-4D97-AF65-F5344CB8AC3E}">
        <p14:creationId xmlns:p14="http://schemas.microsoft.com/office/powerpoint/2010/main" val="14161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9115BE2-67B4-5E46-B9D6-6931F7509DA1}"/>
              </a:ext>
            </a:extLst>
          </p:cNvPr>
          <p:cNvSpPr txBox="1"/>
          <p:nvPr/>
        </p:nvSpPr>
        <p:spPr>
          <a:xfrm>
            <a:off x="708211" y="424028"/>
            <a:ext cx="404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OBYVATELSTVO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468175-ADBA-8440-A2B7-229D377BC51F}"/>
              </a:ext>
            </a:extLst>
          </p:cNvPr>
          <p:cNvSpPr txBox="1"/>
          <p:nvPr/>
        </p:nvSpPr>
        <p:spPr>
          <a:xfrm>
            <a:off x="708210" y="1155509"/>
            <a:ext cx="6565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obrovské množství národů, národností a etnických skupin.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dominantní jsou Rusové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pouze 6 dalších národů má více než 1 mil. příslušníků.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F32590-4242-E445-BEED-81395A69CE46}"/>
              </a:ext>
            </a:extLst>
          </p:cNvPr>
          <p:cNvSpPr txBox="1"/>
          <p:nvPr/>
        </p:nvSpPr>
        <p:spPr>
          <a:xfrm>
            <a:off x="708211" y="2680447"/>
            <a:ext cx="5576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Rusové 		81 %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Tataři 		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Ukrajinci  		1,4 %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Baškirové 		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Čuvaši 		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Čečenci 		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Arméni 		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Eurostile" panose="020B050402020205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CF8DFA-A3EA-E44B-A5D0-200F2165A23B}"/>
              </a:ext>
            </a:extLst>
          </p:cNvPr>
          <p:cNvSpPr txBox="1"/>
          <p:nvPr/>
        </p:nvSpPr>
        <p:spPr>
          <a:xfrm>
            <a:off x="708211" y="5298105"/>
            <a:ext cx="681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Eurostile" panose="020B0504020202050204" pitchFamily="34" charset="0"/>
              </a:rPr>
              <a:t>Ruská většina se od množství neslovanských etnik výrazně liší kulturou, náboženstvím (zejména pravoslavné) i jazykem.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0FF5E46-FCC4-024C-9E46-D69F9DA45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906" y="563999"/>
            <a:ext cx="2717612" cy="18117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60C93E-FC98-6543-90C8-65A6D18E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230" y="4948389"/>
            <a:ext cx="2421288" cy="16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637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A116C9D-4CDF-BD46-B841-F5C8B2755EE1}"/>
              </a:ext>
            </a:extLst>
          </p:cNvPr>
          <p:cNvSpPr txBox="1"/>
          <p:nvPr/>
        </p:nvSpPr>
        <p:spPr>
          <a:xfrm>
            <a:off x="455142" y="258075"/>
            <a:ext cx="51836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Eurostile" panose="020B0504020202050204" pitchFamily="34" charset="0"/>
              </a:rPr>
              <a:t>ZAJÍMAVOSTI K PODNEBÍ </a:t>
            </a:r>
          </a:p>
          <a:p>
            <a:endParaRPr lang="cs-CZ" b="1" dirty="0">
              <a:solidFill>
                <a:schemeClr val="bg1"/>
              </a:solidFill>
              <a:latin typeface="Eurostile" panose="020B0504020202050204" pitchFamily="34" charset="0"/>
            </a:endParaRPr>
          </a:p>
          <a:p>
            <a:r>
              <a:rPr lang="cs-CZ" sz="2400" b="1" dirty="0">
                <a:solidFill>
                  <a:schemeClr val="bg1"/>
                </a:solidFill>
                <a:latin typeface="Eurostile" panose="020B0504020202050204" pitchFamily="34" charset="0"/>
              </a:rPr>
              <a:t>Podnebí je převážně mírné , kontinentální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96E5803-4C1C-7547-A11A-34A2A65F13D2}"/>
              </a:ext>
            </a:extLst>
          </p:cNvPr>
          <p:cNvSpPr txBox="1"/>
          <p:nvPr/>
        </p:nvSpPr>
        <p:spPr>
          <a:xfrm>
            <a:off x="623556" y="5716036"/>
            <a:ext cx="387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  <a:latin typeface="Eurostile" panose="020B0504020202050204" pitchFamily="34" charset="0"/>
              </a:rPr>
              <a:t>V Černomoří subtropické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5FEDD7-0D13-E441-9F16-26804F62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9" y="2948943"/>
            <a:ext cx="4152900" cy="27559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5D5471-A35D-F644-A3FF-94302B97F030}"/>
              </a:ext>
            </a:extLst>
          </p:cNvPr>
          <p:cNvSpPr txBox="1"/>
          <p:nvPr/>
        </p:nvSpPr>
        <p:spPr>
          <a:xfrm>
            <a:off x="5444836" y="257373"/>
            <a:ext cx="6292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  <a:latin typeface="Eurostile" panose="020B0504020202050204" pitchFamily="34" charset="0"/>
              </a:rPr>
              <a:t>Zato OMLJAKON na SV Sibiři je považován za nejchladnější trvale obydlené místo na světě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  <a:latin typeface="Eurostile" panose="020B0504020202050204" pitchFamily="34" charset="0"/>
              </a:rPr>
              <a:t> V roce 1933 tu klesla teplota i na -68°C !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33D3B3F-D1AD-CF4D-A555-05A4945EB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3149" y="2196365"/>
            <a:ext cx="5955295" cy="4078475"/>
          </a:xfrm>
          <a:prstGeom prst="rect">
            <a:avLst/>
          </a:prstGeom>
        </p:spPr>
      </p:pic>
      <p:pic>
        <p:nvPicPr>
          <p:cNvPr id="12" name="Grafický objekt 11" descr="Palma">
            <a:extLst>
              <a:ext uri="{FF2B5EF4-FFF2-40B4-BE49-F238E27FC236}">
                <a16:creationId xmlns:a16="http://schemas.microsoft.com/office/drawing/2014/main" id="{738B711D-8043-7C42-9814-87DFF0BA1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3352" y="4985407"/>
            <a:ext cx="1229797" cy="1229797"/>
          </a:xfrm>
          <a:prstGeom prst="rect">
            <a:avLst/>
          </a:prstGeom>
        </p:spPr>
      </p:pic>
      <p:pic>
        <p:nvPicPr>
          <p:cNvPr id="14" name="Grafický objekt 13" descr="Sněhová vločka">
            <a:extLst>
              <a:ext uri="{FF2B5EF4-FFF2-40B4-BE49-F238E27FC236}">
                <a16:creationId xmlns:a16="http://schemas.microsoft.com/office/drawing/2014/main" id="{6867F259-F220-EA4C-B8CB-3DD2F2888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8601" y="24740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9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628F26-D76E-6D44-BB62-484A3B176E29}"/>
              </a:ext>
            </a:extLst>
          </p:cNvPr>
          <p:cNvSpPr txBox="1"/>
          <p:nvPr/>
        </p:nvSpPr>
        <p:spPr>
          <a:xfrm>
            <a:off x="555811" y="272154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MOSKVA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093F5E0-16FD-1845-9776-8848841DB3A5}"/>
              </a:ext>
            </a:extLst>
          </p:cNvPr>
          <p:cNvSpPr txBox="1"/>
          <p:nvPr/>
        </p:nvSpPr>
        <p:spPr>
          <a:xfrm>
            <a:off x="555811" y="918485"/>
            <a:ext cx="11080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Eurostile" panose="020B0504020202050204" pitchFamily="34" charset="0"/>
              </a:rPr>
              <a:t>Hlavní město Ruska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Eurostile" panose="020B0504020202050204" pitchFamily="34" charset="0"/>
              </a:rPr>
              <a:t>Založeno  roku 1147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Eurostile" panose="020B0504020202050204" pitchFamily="34" charset="0"/>
              </a:rPr>
              <a:t>Žije zde přibližně 12,5 mil. obyvatel, je to nejlidnatější město Evropy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Eurostile" panose="020B0504020202050204" pitchFamily="34" charset="0"/>
              </a:rPr>
              <a:t>Největšími pamětihodnostmi jsou historické centrum v jehož středu se rozkládá trojúhelníkový Kreml a Rudé náměstí , obě jako světové kulturní dědictví UNESCO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Eurostile" panose="020B050402020205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0B438-AA40-E84E-B5D4-59465040A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8" y="2833797"/>
            <a:ext cx="10943460" cy="36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4664AA-791B-E644-9A9C-FFB666AF4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273" y="1175249"/>
            <a:ext cx="7669651" cy="47089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C13098-E4C1-6448-BE31-8F0A13FD57D5}"/>
              </a:ext>
            </a:extLst>
          </p:cNvPr>
          <p:cNvSpPr txBox="1"/>
          <p:nvPr/>
        </p:nvSpPr>
        <p:spPr>
          <a:xfrm>
            <a:off x="328570" y="528918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VODSTVO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7233921-D0AF-5843-8C98-7513A929AC48}"/>
              </a:ext>
            </a:extLst>
          </p:cNvPr>
          <p:cNvSpPr txBox="1"/>
          <p:nvPr/>
        </p:nvSpPr>
        <p:spPr>
          <a:xfrm>
            <a:off x="328570" y="1175249"/>
            <a:ext cx="40771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Eurostile" panose="020B0504020202050204" pitchFamily="34" charset="0"/>
              </a:rPr>
              <a:t>Rusko je velmi vodnaté a má hustou říční síť 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Nejdelší řekou je Ob (5410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Nejdelší řekou Evropy je Volha     ( 3530 km)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r>
              <a:rPr lang="cs-CZ" sz="2000" b="1" dirty="0">
                <a:latin typeface="Eurostile" panose="020B0504020202050204" pitchFamily="34" charset="0"/>
              </a:rPr>
              <a:t>Nejznámější jezera :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Bajkal = nejhlubší jezero </a:t>
            </a:r>
          </a:p>
          <a:p>
            <a:r>
              <a:rPr lang="cs-CZ" sz="2000" b="1" dirty="0">
                <a:latin typeface="Eurostile" panose="020B0504020202050204" pitchFamily="34" charset="0"/>
              </a:rPr>
              <a:t>     světa – 1642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Oněžské jezero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Ladožské jezero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Eurostile" panose="020B0504020202050204" pitchFamily="34" charset="0"/>
              </a:rPr>
              <a:t>Kaspické moře – největší jezero světa </a:t>
            </a:r>
          </a:p>
        </p:txBody>
      </p:sp>
    </p:spTree>
    <p:extLst>
      <p:ext uri="{BB962C8B-B14F-4D97-AF65-F5344CB8AC3E}">
        <p14:creationId xmlns:p14="http://schemas.microsoft.com/office/powerpoint/2010/main" val="112586411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08C0E4F-B81F-364E-8AF9-48D64B466891}"/>
              </a:ext>
            </a:extLst>
          </p:cNvPr>
          <p:cNvSpPr txBox="1"/>
          <p:nvPr/>
        </p:nvSpPr>
        <p:spPr>
          <a:xfrm>
            <a:off x="797859" y="519953"/>
            <a:ext cx="666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HOSPODÁŘSTVÍ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F29935E-5FA8-4544-B567-083D195DDCA3}"/>
              </a:ext>
            </a:extLst>
          </p:cNvPr>
          <p:cNvSpPr txBox="1"/>
          <p:nvPr/>
        </p:nvSpPr>
        <p:spPr>
          <a:xfrm>
            <a:off x="437639" y="4569680"/>
            <a:ext cx="10923087" cy="204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cs-CZ" sz="2000" b="1" dirty="0">
                <a:latin typeface="Eurostile" panose="020B0504020202050204" pitchFamily="34" charset="0"/>
              </a:rPr>
              <a:t>Rusko má obrovské energetické a další nerostné zdroje pro zajištění přísunu energie a surovin průmyslovým i jiným odvětvím.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cs-CZ" sz="2000" b="1" dirty="0">
                <a:latin typeface="Eurostile" panose="020B0504020202050204" pitchFamily="34" charset="0"/>
              </a:rPr>
              <a:t> Ohromná rozloha země a nepříznivé přírodní podmínky, ale představují velkou překážku rozvoje.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cs-CZ" sz="2000" b="1" dirty="0">
                <a:latin typeface="Eurostile" panose="020B0504020202050204" pitchFamily="34" charset="0"/>
              </a:rPr>
              <a:t> I přes velké zemědělské programy musí Rusko stále dovážet potraviny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cs-CZ" sz="2000" b="1" dirty="0">
                <a:latin typeface="Eurostile" panose="020B0504020202050204" pitchFamily="34" charset="0"/>
              </a:rPr>
              <a:t>Jeho zastaralý průmysl nemůže dobře konkurovat vyspělým průmyslovým státům. </a:t>
            </a:r>
            <a:endParaRPr lang="cs-CZ" b="1" dirty="0">
              <a:latin typeface="Eurostile" panose="020B0504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9042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A26CF13-9C7E-2A48-A166-7ABF2113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422" y="4481612"/>
            <a:ext cx="3555531" cy="196346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AB55687-3288-B442-AD2D-B3609299823F}"/>
              </a:ext>
            </a:extLst>
          </p:cNvPr>
          <p:cNvSpPr/>
          <p:nvPr/>
        </p:nvSpPr>
        <p:spPr>
          <a:xfrm>
            <a:off x="572906" y="427136"/>
            <a:ext cx="702751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latin typeface="Eurostile" panose="020B0504020202050204" pitchFamily="34" charset="0"/>
              </a:rPr>
              <a:t>ZEMĚDĚLSTVÍ </a:t>
            </a:r>
          </a:p>
          <a:p>
            <a:endParaRPr lang="cs-CZ" b="1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Zemědělství Ruska má i přes obrovskou rozlohu relativně omezené </a:t>
            </a:r>
            <a:r>
              <a:rPr lang="cs-CZ" sz="2000" b="1" dirty="0" err="1">
                <a:latin typeface="Eurostile" panose="020B0504020202050204" pitchFamily="34" charset="0"/>
              </a:rPr>
              <a:t>agroklimatické</a:t>
            </a:r>
            <a:r>
              <a:rPr lang="cs-CZ" sz="2000" b="1" dirty="0">
                <a:latin typeface="Eurostile" panose="020B0504020202050204" pitchFamily="34" charset="0"/>
              </a:rPr>
              <a:t> zdroje.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 Orná půda zabírá pouze méně než 10% plochy území, nachází se hlavně v jižní evropské části Ruska. 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Pěstuje se hlavně pšenice, ječmen, žito, oves a kukuřice.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 Rusko je stále největším producentem brambor na světě.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Rusko má vysoké stavy hospodářského zvířectva (skotu, vepřů, drůbeže a ovcí). 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Ruské rybářské loďstvo patří k největším na světě a operuje od polárních vod až po Tichý oceán. </a:t>
            </a:r>
          </a:p>
          <a:p>
            <a:endParaRPr lang="cs-CZ" sz="2000" b="1" dirty="0">
              <a:latin typeface="Eurostile" panose="020B050402020205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b="1" dirty="0">
                <a:latin typeface="Eurostile" panose="020B0504020202050204" pitchFamily="34" charset="0"/>
              </a:rPr>
              <a:t>Rusko má také největší zásoby dřeva na světě.</a:t>
            </a:r>
            <a:endParaRPr lang="cs-CZ" b="1" dirty="0">
              <a:latin typeface="Eurostile" panose="020B050402020205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114E42-22E2-1946-A369-84D758F4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772" y="256957"/>
            <a:ext cx="3506181" cy="19634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C663E9E-E3B0-664B-B32E-D184D9E64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264" y="2369284"/>
            <a:ext cx="3121689" cy="19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99647</TotalTime>
  <Words>1022</Words>
  <Application>Microsoft Office PowerPoint</Application>
  <PresentationFormat>Širokoúhlá obrazovka</PresentationFormat>
  <Paragraphs>198</Paragraphs>
  <Slides>15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Eurostile</vt:lpstr>
      <vt:lpstr>Arial</vt:lpstr>
      <vt:lpstr>Calibri</vt:lpstr>
      <vt:lpstr>Calibri Light</vt:lpstr>
      <vt:lpstr>Wingdings</vt:lpstr>
      <vt:lpstr>Motiv Office</vt:lpstr>
      <vt:lpstr>RUSKO</vt:lpstr>
      <vt:lpstr>Základní charakteristika Ruska 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RUSKO</dc:title>
  <dc:creator>Jan Krotil</dc:creator>
  <cp:lastModifiedBy>tadeas rab</cp:lastModifiedBy>
  <cp:revision>132</cp:revision>
  <cp:lastPrinted>2020-02-05T19:39:53Z</cp:lastPrinted>
  <dcterms:created xsi:type="dcterms:W3CDTF">2019-11-25T16:48:36Z</dcterms:created>
  <dcterms:modified xsi:type="dcterms:W3CDTF">2023-11-08T15:58:26Z</dcterms:modified>
</cp:coreProperties>
</file>