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60" r:id="rId6"/>
    <p:sldId id="270" r:id="rId7"/>
    <p:sldId id="261" r:id="rId8"/>
    <p:sldId id="259" r:id="rId9"/>
    <p:sldId id="263" r:id="rId10"/>
    <p:sldId id="265" r:id="rId11"/>
    <p:sldId id="266" r:id="rId12"/>
    <p:sldId id="267" r:id="rId13"/>
    <p:sldId id="268" r:id="rId14"/>
    <p:sldId id="262"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B41EC-1CB2-4ABF-A9EA-545497A9502A}" v="49" dt="2023-01-22T22:19:13.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F260E6C-450A-4A73-AC58-C7BD41AD5ED0}" type="datetimeFigureOut">
              <a:rPr lang="cs-CZ" smtClean="0"/>
              <a:t>22.01.2023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165464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260E6C-450A-4A73-AC58-C7BD41AD5ED0}" type="datetimeFigureOut">
              <a:rPr lang="cs-CZ" smtClean="0"/>
              <a:t>22.01.2023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200037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260E6C-450A-4A73-AC58-C7BD41AD5ED0}" type="datetimeFigureOut">
              <a:rPr lang="cs-CZ" smtClean="0"/>
              <a:t>22.01.2023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286973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260E6C-450A-4A73-AC58-C7BD41AD5ED0}" type="datetimeFigureOut">
              <a:rPr lang="cs-CZ" smtClean="0"/>
              <a:t>22.01.2023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244811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F260E6C-450A-4A73-AC58-C7BD41AD5ED0}" type="datetimeFigureOut">
              <a:rPr lang="cs-CZ" smtClean="0"/>
              <a:t>22.01.2023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205670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F260E6C-450A-4A73-AC58-C7BD41AD5ED0}" type="datetimeFigureOut">
              <a:rPr lang="cs-CZ" smtClean="0"/>
              <a:t>22.01.2023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168472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F260E6C-450A-4A73-AC58-C7BD41AD5ED0}" type="datetimeFigureOut">
              <a:rPr lang="cs-CZ" smtClean="0"/>
              <a:t>22.01.2023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1723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F260E6C-450A-4A73-AC58-C7BD41AD5ED0}" type="datetimeFigureOut">
              <a:rPr lang="cs-CZ" smtClean="0"/>
              <a:t>22.01.2023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282457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60E6C-450A-4A73-AC58-C7BD41AD5ED0}" type="datetimeFigureOut">
              <a:rPr lang="cs-CZ" smtClean="0"/>
              <a:t>22.01.2023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184989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F260E6C-450A-4A73-AC58-C7BD41AD5ED0}" type="datetimeFigureOut">
              <a:rPr lang="cs-CZ" smtClean="0"/>
              <a:t>22.01.2023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267120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F260E6C-450A-4A73-AC58-C7BD41AD5ED0}" type="datetimeFigureOut">
              <a:rPr lang="cs-CZ" smtClean="0"/>
              <a:t>22.01.2023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70EBC81-1A48-4DA0-B3BA-C46665A64AB9}" type="slidenum">
              <a:rPr lang="cs-CZ" smtClean="0"/>
              <a:t>‹#›</a:t>
            </a:fld>
            <a:endParaRPr lang="cs-CZ"/>
          </a:p>
        </p:txBody>
      </p:sp>
    </p:spTree>
    <p:extLst>
      <p:ext uri="{BB962C8B-B14F-4D97-AF65-F5344CB8AC3E}">
        <p14:creationId xmlns:p14="http://schemas.microsoft.com/office/powerpoint/2010/main" val="42831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60E6C-450A-4A73-AC58-C7BD41AD5ED0}" type="datetimeFigureOut">
              <a:rPr lang="cs-CZ" smtClean="0"/>
              <a:t>22.01.2023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BC81-1A48-4DA0-B3BA-C46665A64AB9}" type="slidenum">
              <a:rPr lang="cs-CZ" smtClean="0"/>
              <a:t>‹#›</a:t>
            </a:fld>
            <a:endParaRPr lang="cs-CZ"/>
          </a:p>
        </p:txBody>
      </p:sp>
    </p:spTree>
    <p:extLst>
      <p:ext uri="{BB962C8B-B14F-4D97-AF65-F5344CB8AC3E}">
        <p14:creationId xmlns:p14="http://schemas.microsoft.com/office/powerpoint/2010/main" val="1896350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esky-jazyk.cz/ctenarsky-denik/franz-kafka/promena-13.html#axzz7r9LYYkV0" TargetMode="External"/><Relationship Id="rId2" Type="http://schemas.openxmlformats.org/officeDocument/2006/relationships/hyperlink" Target="https://kafkamuseum.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BB474-838A-4ABF-E06F-87CF18153ED2}"/>
              </a:ext>
            </a:extLst>
          </p:cNvPr>
          <p:cNvSpPr>
            <a:spLocks noGrp="1"/>
          </p:cNvSpPr>
          <p:nvPr>
            <p:ph type="ctrTitle"/>
          </p:nvPr>
        </p:nvSpPr>
        <p:spPr>
          <a:xfrm>
            <a:off x="7464614" y="1783959"/>
            <a:ext cx="4087306" cy="2889114"/>
          </a:xfrm>
        </p:spPr>
        <p:txBody>
          <a:bodyPr anchor="b">
            <a:normAutofit/>
          </a:bodyPr>
          <a:lstStyle/>
          <a:p>
            <a:pPr algn="l"/>
            <a:r>
              <a:rPr lang="cs-CZ" sz="5400"/>
              <a:t>Franz Kafka</a:t>
            </a:r>
            <a:br>
              <a:rPr lang="cs-CZ" sz="5400"/>
            </a:br>
            <a:r>
              <a:rPr lang="cs-CZ" sz="5400"/>
              <a:t>1883 – 1924</a:t>
            </a:r>
          </a:p>
        </p:txBody>
      </p:sp>
      <p:sp>
        <p:nvSpPr>
          <p:cNvPr id="3" name="Podnadpis 2">
            <a:extLst>
              <a:ext uri="{FF2B5EF4-FFF2-40B4-BE49-F238E27FC236}">
                <a16:creationId xmlns:a16="http://schemas.microsoft.com/office/drawing/2014/main" id="{A71D6AB0-F499-D8A7-3205-1F3B1F084AF7}"/>
              </a:ext>
            </a:extLst>
          </p:cNvPr>
          <p:cNvSpPr>
            <a:spLocks noGrp="1"/>
          </p:cNvSpPr>
          <p:nvPr>
            <p:ph type="subTitle" idx="1"/>
          </p:nvPr>
        </p:nvSpPr>
        <p:spPr>
          <a:xfrm>
            <a:off x="7464612" y="4750893"/>
            <a:ext cx="4087305" cy="1147863"/>
          </a:xfrm>
        </p:spPr>
        <p:txBody>
          <a:bodyPr anchor="t">
            <a:normAutofit/>
          </a:bodyPr>
          <a:lstStyle/>
          <a:p>
            <a:pPr algn="l"/>
            <a:r>
              <a:rPr lang="cs-CZ" sz="2000"/>
              <a:t>Vojtěch Štantejský 3.A</a:t>
            </a:r>
          </a:p>
        </p:txBody>
      </p:sp>
      <p:pic>
        <p:nvPicPr>
          <p:cNvPr id="5" name="Obrázek 4" descr="Obsah obrázku text, černá, osoba, staré&#10;&#10;Popis byl vytvořen automaticky">
            <a:extLst>
              <a:ext uri="{FF2B5EF4-FFF2-40B4-BE49-F238E27FC236}">
                <a16:creationId xmlns:a16="http://schemas.microsoft.com/office/drawing/2014/main" id="{EEF778F9-86CE-BF2A-E44A-FB4DB9C5A056}"/>
              </a:ext>
            </a:extLst>
          </p:cNvPr>
          <p:cNvPicPr>
            <a:picLocks noChangeAspect="1"/>
          </p:cNvPicPr>
          <p:nvPr/>
        </p:nvPicPr>
        <p:blipFill rotWithShape="1">
          <a:blip r:embed="rId2">
            <a:extLst>
              <a:ext uri="{28A0092B-C50C-407E-A947-70E740481C1C}">
                <a14:useLocalDpi xmlns:a14="http://schemas.microsoft.com/office/drawing/2010/main" val="0"/>
              </a:ext>
            </a:extLst>
          </a:blip>
          <a:srcRect t="3679" r="1" b="316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61666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1CE61D8-5681-2E5C-FB9B-B173166EAB1E}"/>
              </a:ext>
            </a:extLst>
          </p:cNvPr>
          <p:cNvSpPr>
            <a:spLocks noGrp="1"/>
          </p:cNvSpPr>
          <p:nvPr>
            <p:ph type="title"/>
          </p:nvPr>
        </p:nvSpPr>
        <p:spPr>
          <a:xfrm>
            <a:off x="838200" y="365125"/>
            <a:ext cx="4928387" cy="5763963"/>
          </a:xfrm>
        </p:spPr>
        <p:txBody>
          <a:bodyPr>
            <a:normAutofit/>
          </a:bodyPr>
          <a:lstStyle/>
          <a:p>
            <a:r>
              <a:rPr lang="cs-CZ" sz="5200"/>
              <a:t>Zámek</a:t>
            </a:r>
          </a:p>
        </p:txBody>
      </p:sp>
      <p:sp>
        <p:nvSpPr>
          <p:cNvPr id="3" name="Zástupný obsah 2">
            <a:extLst>
              <a:ext uri="{FF2B5EF4-FFF2-40B4-BE49-F238E27FC236}">
                <a16:creationId xmlns:a16="http://schemas.microsoft.com/office/drawing/2014/main" id="{FB8DDD37-BD4B-56BD-777D-F6D219CC07FF}"/>
              </a:ext>
            </a:extLst>
          </p:cNvPr>
          <p:cNvSpPr>
            <a:spLocks noGrp="1"/>
          </p:cNvSpPr>
          <p:nvPr>
            <p:ph sz="half" idx="1"/>
          </p:nvPr>
        </p:nvSpPr>
        <p:spPr>
          <a:xfrm>
            <a:off x="6191252" y="365125"/>
            <a:ext cx="5181600" cy="2806296"/>
          </a:xfrm>
        </p:spPr>
        <p:txBody>
          <a:bodyPr>
            <a:normAutofit/>
          </a:bodyPr>
          <a:lstStyle/>
          <a:p>
            <a:r>
              <a:rPr lang="cs-CZ" sz="2000"/>
              <a:t>Nedokončen a poslední</a:t>
            </a:r>
          </a:p>
          <a:p>
            <a:r>
              <a:rPr lang="cs-CZ" sz="2000"/>
              <a:t>Zeměměřič K. </a:t>
            </a:r>
            <a:r>
              <a:rPr lang="cs-CZ" sz="2000">
                <a:latin typeface="Calibri" panose="020F0502020204030204" pitchFamily="34" charset="0"/>
                <a:cs typeface="Calibri" panose="020F0502020204030204" pitchFamily="34" charset="0"/>
              </a:rPr>
              <a:t>→</a:t>
            </a:r>
            <a:r>
              <a:rPr lang="cs-CZ" sz="2000"/>
              <a:t>do vesnice pod zámkem </a:t>
            </a:r>
            <a:r>
              <a:rPr lang="cs-CZ" sz="2000">
                <a:latin typeface="Calibri" panose="020F0502020204030204" pitchFamily="34" charset="0"/>
                <a:cs typeface="Calibri" panose="020F0502020204030204" pitchFamily="34" charset="0"/>
              </a:rPr>
              <a:t>→</a:t>
            </a:r>
            <a:r>
              <a:rPr lang="cs-CZ" sz="2000"/>
              <a:t> snaží se navázat spojení se zámkem </a:t>
            </a:r>
            <a:r>
              <a:rPr lang="cs-CZ" sz="2000">
                <a:latin typeface="Calibri" panose="020F0502020204030204" pitchFamily="34" charset="0"/>
                <a:cs typeface="Calibri" panose="020F0502020204030204" pitchFamily="34" charset="0"/>
              </a:rPr>
              <a:t>→ nikdy ho nenajde</a:t>
            </a:r>
          </a:p>
          <a:p>
            <a:r>
              <a:rPr lang="cs-CZ" sz="2000">
                <a:latin typeface="Calibri" panose="020F0502020204030204" pitchFamily="34" charset="0"/>
                <a:cs typeface="Calibri" panose="020F0502020204030204" pitchFamily="34" charset="0"/>
              </a:rPr>
              <a:t> Znaky</a:t>
            </a:r>
          </a:p>
          <a:p>
            <a:pPr lvl="1"/>
            <a:r>
              <a:rPr lang="cs-CZ" sz="2000">
                <a:latin typeface="Calibri" panose="020F0502020204030204" pitchFamily="34" charset="0"/>
                <a:cs typeface="Calibri" panose="020F0502020204030204" pitchFamily="34" charset="0"/>
              </a:rPr>
              <a:t>Byrokratická mašinérie</a:t>
            </a:r>
          </a:p>
          <a:p>
            <a:pPr lvl="1"/>
            <a:r>
              <a:rPr lang="cs-CZ" sz="2000">
                <a:latin typeface="Calibri" panose="020F0502020204030204" pitchFamily="34" charset="0"/>
                <a:cs typeface="Calibri" panose="020F0502020204030204" pitchFamily="34" charset="0"/>
              </a:rPr>
              <a:t>zbytečný boj proti systému</a:t>
            </a:r>
            <a:endParaRPr lang="cs-CZ" sz="2000"/>
          </a:p>
        </p:txBody>
      </p:sp>
      <p:sp>
        <p:nvSpPr>
          <p:cNvPr id="4" name="Zástupný obsah 3">
            <a:extLst>
              <a:ext uri="{FF2B5EF4-FFF2-40B4-BE49-F238E27FC236}">
                <a16:creationId xmlns:a16="http://schemas.microsoft.com/office/drawing/2014/main" id="{E5D1ED1B-0EB9-8698-3FB9-474ADB65D480}"/>
              </a:ext>
            </a:extLst>
          </p:cNvPr>
          <p:cNvSpPr>
            <a:spLocks noGrp="1"/>
          </p:cNvSpPr>
          <p:nvPr>
            <p:ph sz="half" idx="2"/>
          </p:nvPr>
        </p:nvSpPr>
        <p:spPr>
          <a:xfrm>
            <a:off x="6191252" y="3322791"/>
            <a:ext cx="5181600" cy="2806296"/>
          </a:xfrm>
        </p:spPr>
        <p:txBody>
          <a:bodyPr>
            <a:normAutofit/>
          </a:bodyPr>
          <a:lstStyle/>
          <a:p>
            <a:pPr marL="0" indent="0">
              <a:buNone/>
            </a:pPr>
            <a:r>
              <a:rPr lang="cs-CZ" sz="1900" b="0" i="1">
                <a:effectLst/>
              </a:rPr>
              <a:t>Ona cosi hledala a cosi hledl, zuřivě, se zkřivenými tvářemi, zarývajíce hlavou jeden druhému do prsou hledali a jejich objeti a vzpínající se těla jim nedávala zapomenout, nýbrž připomínala jim povinnost hledat, jako když psi zoufale ryjí v zemi, tak se oni ryli ve svých tělech, a bezmocně, zklamaně, aby ještě nabrali zbytek štěstí, přejížděly jejich jazyky široce druhovu tvář</a:t>
            </a:r>
            <a:br>
              <a:rPr lang="cs-CZ" sz="1900" b="0" i="0">
                <a:effectLst/>
                <a:latin typeface="Tahoma CE"/>
              </a:rPr>
            </a:br>
            <a:endParaRPr lang="cs-CZ" sz="1900"/>
          </a:p>
        </p:txBody>
      </p:sp>
      <p:pic>
        <p:nvPicPr>
          <p:cNvPr id="1028" name="Picture 4" descr="Nalezený obrázek pro das schloß kafka">
            <a:extLst>
              <a:ext uri="{FF2B5EF4-FFF2-40B4-BE49-F238E27FC236}">
                <a16:creationId xmlns:a16="http://schemas.microsoft.com/office/drawing/2014/main" id="{2B6709CE-2637-52DC-9B37-4D99E622F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393" y="1828748"/>
            <a:ext cx="2195158" cy="298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8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7A8D4-03CF-AAC4-21C2-3E467629E6E9}"/>
              </a:ext>
            </a:extLst>
          </p:cNvPr>
          <p:cNvSpPr>
            <a:spLocks noGrp="1"/>
          </p:cNvSpPr>
          <p:nvPr>
            <p:ph type="title"/>
          </p:nvPr>
        </p:nvSpPr>
        <p:spPr>
          <a:xfrm>
            <a:off x="804672" y="1412489"/>
            <a:ext cx="2871095" cy="2156621"/>
          </a:xfrm>
        </p:spPr>
        <p:txBody>
          <a:bodyPr anchor="t">
            <a:normAutofit/>
          </a:bodyPr>
          <a:lstStyle/>
          <a:p>
            <a:r>
              <a:rPr lang="cs-CZ" sz="3600">
                <a:solidFill>
                  <a:srgbClr val="FFFFFF"/>
                </a:solidFill>
              </a:rPr>
              <a:t>Proměna</a:t>
            </a:r>
          </a:p>
        </p:txBody>
      </p:sp>
      <p:sp>
        <p:nvSpPr>
          <p:cNvPr id="3" name="Zástupný obsah 2">
            <a:extLst>
              <a:ext uri="{FF2B5EF4-FFF2-40B4-BE49-F238E27FC236}">
                <a16:creationId xmlns:a16="http://schemas.microsoft.com/office/drawing/2014/main" id="{AF1AF759-D030-9545-C778-98EDA3FDEA19}"/>
              </a:ext>
            </a:extLst>
          </p:cNvPr>
          <p:cNvSpPr>
            <a:spLocks noGrp="1"/>
          </p:cNvSpPr>
          <p:nvPr>
            <p:ph sz="half" idx="1"/>
          </p:nvPr>
        </p:nvSpPr>
        <p:spPr>
          <a:xfrm>
            <a:off x="4519766" y="1387187"/>
            <a:ext cx="3611511" cy="5288916"/>
          </a:xfrm>
        </p:spPr>
        <p:txBody>
          <a:bodyPr>
            <a:normAutofit fontScale="92500" lnSpcReduction="10000"/>
          </a:bodyPr>
          <a:lstStyle/>
          <a:p>
            <a:r>
              <a:rPr lang="cs-CZ" sz="2200" dirty="0"/>
              <a:t>Řehoř </a:t>
            </a:r>
            <a:r>
              <a:rPr lang="cs-CZ" sz="2200" dirty="0">
                <a:latin typeface="Calibri" panose="020F0502020204030204" pitchFamily="34" charset="0"/>
                <a:cs typeface="Calibri" panose="020F0502020204030204" pitchFamily="34" charset="0"/>
              </a:rPr>
              <a:t>→ brouk</a:t>
            </a:r>
          </a:p>
          <a:p>
            <a:r>
              <a:rPr lang="cs-CZ" sz="2200" dirty="0">
                <a:latin typeface="Calibri" panose="020F0502020204030204" pitchFamily="34" charset="0"/>
                <a:cs typeface="Calibri" panose="020F0502020204030204" pitchFamily="34" charset="0"/>
              </a:rPr>
              <a:t>Rodina se o něj stará → nemají peníze a čas → umírá</a:t>
            </a:r>
          </a:p>
          <a:p>
            <a:r>
              <a:rPr lang="cs-CZ" sz="2200" dirty="0">
                <a:latin typeface="Calibri" panose="020F0502020204030204" pitchFamily="34" charset="0"/>
                <a:cs typeface="Calibri" panose="020F0502020204030204" pitchFamily="34" charset="0"/>
              </a:rPr>
              <a:t>Znaky</a:t>
            </a:r>
          </a:p>
          <a:p>
            <a:pPr lvl="1"/>
            <a:r>
              <a:rPr lang="cs-CZ" sz="2200" dirty="0">
                <a:latin typeface="Calibri" panose="020F0502020204030204" pitchFamily="34" charset="0"/>
                <a:cs typeface="Calibri" panose="020F0502020204030204" pitchFamily="34" charset="0"/>
              </a:rPr>
              <a:t>Myšlenky a pocity</a:t>
            </a:r>
          </a:p>
          <a:p>
            <a:pPr lvl="1"/>
            <a:r>
              <a:rPr lang="cs-CZ" sz="2200" dirty="0">
                <a:latin typeface="Calibri" panose="020F0502020204030204" pitchFamily="34" charset="0"/>
                <a:cs typeface="Calibri" panose="020F0502020204030204" pitchFamily="34" charset="0"/>
              </a:rPr>
              <a:t>Osamělost a bezradnost</a:t>
            </a:r>
          </a:p>
          <a:p>
            <a:pPr lvl="1"/>
            <a:r>
              <a:rPr lang="cs-CZ" sz="2200" dirty="0">
                <a:latin typeface="Calibri" panose="020F0502020204030204" pitchFamily="34" charset="0"/>
                <a:cs typeface="Calibri" panose="020F0502020204030204" pitchFamily="34" charset="0"/>
              </a:rPr>
              <a:t>Povrchní morálka rodiny </a:t>
            </a:r>
          </a:p>
          <a:p>
            <a:pPr lvl="1"/>
            <a:r>
              <a:rPr lang="cs-CZ" sz="2200" dirty="0">
                <a:latin typeface="Calibri" panose="020F0502020204030204" pitchFamily="34" charset="0"/>
                <a:cs typeface="Calibri" panose="020F0502020204030204" pitchFamily="34" charset="0"/>
              </a:rPr>
              <a:t>Izolovanost</a:t>
            </a:r>
          </a:p>
          <a:p>
            <a:pPr lvl="1"/>
            <a:r>
              <a:rPr lang="cs-CZ" sz="2200" dirty="0">
                <a:latin typeface="Calibri" panose="020F0502020204030204" pitchFamily="34" charset="0"/>
                <a:cs typeface="Calibri" panose="020F0502020204030204" pitchFamily="34" charset="0"/>
              </a:rPr>
              <a:t>Náznakovost a absurdita</a:t>
            </a:r>
          </a:p>
          <a:p>
            <a:pPr lvl="1"/>
            <a:r>
              <a:rPr lang="cs-CZ" sz="2200" dirty="0">
                <a:latin typeface="Calibri" panose="020F0502020204030204" pitchFamily="34" charset="0"/>
                <a:cs typeface="Calibri" panose="020F0502020204030204" pitchFamily="34" charset="0"/>
              </a:rPr>
              <a:t>Pesimismus</a:t>
            </a:r>
          </a:p>
          <a:p>
            <a:pPr lvl="1"/>
            <a:r>
              <a:rPr lang="cs-CZ" sz="2200" dirty="0">
                <a:latin typeface="Calibri" panose="020F0502020204030204" pitchFamily="34" charset="0"/>
                <a:cs typeface="Calibri" panose="020F0502020204030204" pitchFamily="34" charset="0"/>
              </a:rPr>
              <a:t>Odcizení</a:t>
            </a:r>
          </a:p>
          <a:p>
            <a:pPr lvl="1"/>
            <a:r>
              <a:rPr lang="cs-CZ" sz="2200" dirty="0">
                <a:latin typeface="Calibri" panose="020F0502020204030204" pitchFamily="34" charset="0"/>
                <a:cs typeface="Calibri" panose="020F0502020204030204" pitchFamily="34" charset="0"/>
              </a:rPr>
              <a:t>Ponižování </a:t>
            </a:r>
          </a:p>
          <a:p>
            <a:pPr lvl="1"/>
            <a:endParaRPr lang="cs-CZ" sz="1600" dirty="0">
              <a:latin typeface="Calibri" panose="020F0502020204030204" pitchFamily="34" charset="0"/>
              <a:cs typeface="Calibri" panose="020F0502020204030204" pitchFamily="34" charset="0"/>
            </a:endParaRPr>
          </a:p>
        </p:txBody>
      </p:sp>
      <p:sp>
        <p:nvSpPr>
          <p:cNvPr id="4" name="Zástupný obsah 3">
            <a:extLst>
              <a:ext uri="{FF2B5EF4-FFF2-40B4-BE49-F238E27FC236}">
                <a16:creationId xmlns:a16="http://schemas.microsoft.com/office/drawing/2014/main" id="{714FBCD2-F86B-AEF0-C6CC-C6BD1C461BCF}"/>
              </a:ext>
            </a:extLst>
          </p:cNvPr>
          <p:cNvSpPr>
            <a:spLocks noGrp="1"/>
          </p:cNvSpPr>
          <p:nvPr>
            <p:ph sz="half" idx="2"/>
          </p:nvPr>
        </p:nvSpPr>
        <p:spPr>
          <a:xfrm>
            <a:off x="8461247" y="655405"/>
            <a:ext cx="3493523" cy="5922376"/>
          </a:xfrm>
        </p:spPr>
        <p:txBody>
          <a:bodyPr>
            <a:normAutofit fontScale="92500" lnSpcReduction="10000"/>
          </a:bodyPr>
          <a:lstStyle/>
          <a:p>
            <a:pPr marL="0" indent="0">
              <a:buNone/>
            </a:pPr>
            <a:r>
              <a:rPr lang="cs-CZ" sz="2000" i="1" dirty="0"/>
              <a:t>Brzy zjistil, že se teď už vůbec nemůže ani hnout. Nedivil se tomu, spíš mu připadalo nepřirozené, že se na těch tenkých nožičkách mohl opravdu až dosud pohybovat. Jinak se cítil poměrně dobře. Bolelo ho sice celé tělo, ale měl pocit, že bolesti budou asi zvolna slábnout a nakonec úplně pominou. Sotva už cítil shnilé jablko v zádech i zanícené místo okolo, úplně pokryté měkkým prachem. Na rodinu vzpomínal s dojetím a láskou. O tom, že musí zmizet, byl přesvědčen pokud možno ještě pevněji než sestra. V tomto stavu prázdného a pokojného rozjímání setrval až do chvíle, kdy na věži odbila třetí hodina ranní. Když všude venku za oknem počalo svítat, byl ještě naživu. Pak mu hlava sama od sebe docela poklesla a z chřípí mu slabě unikl poslední dech.</a:t>
            </a:r>
          </a:p>
        </p:txBody>
      </p:sp>
      <p:pic>
        <p:nvPicPr>
          <p:cNvPr id="3074" name="Picture 2" descr="Zobrazit související podrobnosti o obrázku">
            <a:extLst>
              <a:ext uri="{FF2B5EF4-FFF2-40B4-BE49-F238E27FC236}">
                <a16:creationId xmlns:a16="http://schemas.microsoft.com/office/drawing/2014/main" id="{1D806158-6BC9-C071-DBBA-798BBFF81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52" y="2490798"/>
            <a:ext cx="2765515" cy="383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5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1EA25F-85EC-0987-ABA3-3C676617145C}"/>
              </a:ext>
            </a:extLst>
          </p:cNvPr>
          <p:cNvSpPr>
            <a:spLocks noGrp="1"/>
          </p:cNvSpPr>
          <p:nvPr>
            <p:ph type="title"/>
          </p:nvPr>
        </p:nvSpPr>
        <p:spPr>
          <a:xfrm>
            <a:off x="833002" y="448253"/>
            <a:ext cx="10520702" cy="1325563"/>
          </a:xfrm>
        </p:spPr>
        <p:txBody>
          <a:bodyPr>
            <a:normAutofit/>
          </a:bodyPr>
          <a:lstStyle/>
          <a:p>
            <a:r>
              <a:rPr lang="cs-CZ" dirty="0"/>
              <a:t>Proces</a:t>
            </a:r>
          </a:p>
        </p:txBody>
      </p:sp>
      <p:sp>
        <p:nvSpPr>
          <p:cNvPr id="3" name="Zástupný obsah 2">
            <a:extLst>
              <a:ext uri="{FF2B5EF4-FFF2-40B4-BE49-F238E27FC236}">
                <a16:creationId xmlns:a16="http://schemas.microsoft.com/office/drawing/2014/main" id="{5126349F-2485-EF00-E977-8F903AB13F1B}"/>
              </a:ext>
            </a:extLst>
          </p:cNvPr>
          <p:cNvSpPr>
            <a:spLocks noGrp="1"/>
          </p:cNvSpPr>
          <p:nvPr>
            <p:ph idx="1"/>
          </p:nvPr>
        </p:nvSpPr>
        <p:spPr>
          <a:xfrm>
            <a:off x="838200" y="2191807"/>
            <a:ext cx="4936067" cy="3985155"/>
          </a:xfrm>
        </p:spPr>
        <p:txBody>
          <a:bodyPr>
            <a:normAutofit/>
          </a:bodyPr>
          <a:lstStyle/>
          <a:p>
            <a:r>
              <a:rPr lang="cs-CZ" sz="2000" dirty="0"/>
              <a:t>Josef K. </a:t>
            </a:r>
            <a:r>
              <a:rPr lang="cs-CZ" sz="2000" dirty="0">
                <a:latin typeface="Calibri" panose="020F0502020204030204" pitchFamily="34" charset="0"/>
                <a:cs typeface="Calibri" panose="020F0502020204030204" pitchFamily="34" charset="0"/>
              </a:rPr>
              <a:t>→ předveden k výslechu a zahájeno vyšetřování → snaží se obhájit zjistit důvod svého zatčení a fungování soudu → u soudu se přizná → popraven</a:t>
            </a:r>
          </a:p>
          <a:p>
            <a:r>
              <a:rPr lang="cs-CZ" sz="2000" dirty="0">
                <a:latin typeface="Calibri" panose="020F0502020204030204" pitchFamily="34" charset="0"/>
                <a:cs typeface="Calibri" panose="020F0502020204030204" pitchFamily="34" charset="0"/>
              </a:rPr>
              <a:t>Znaky</a:t>
            </a:r>
          </a:p>
          <a:p>
            <a:pPr lvl="1"/>
            <a:r>
              <a:rPr lang="cs-CZ" sz="2000" dirty="0">
                <a:latin typeface="Calibri" panose="020F0502020204030204" pitchFamily="34" charset="0"/>
                <a:cs typeface="Calibri" panose="020F0502020204030204" pitchFamily="34" charset="0"/>
              </a:rPr>
              <a:t>Nesmyslnost byrokratické mašinérie</a:t>
            </a:r>
          </a:p>
          <a:p>
            <a:pPr lvl="1"/>
            <a:r>
              <a:rPr lang="cs-CZ" sz="2000" dirty="0">
                <a:latin typeface="Calibri" panose="020F0502020204030204" pitchFamily="34" charset="0"/>
                <a:cs typeface="Calibri" panose="020F0502020204030204" pitchFamily="34" charset="0"/>
              </a:rPr>
              <a:t>Neschopnost uspět před soudy</a:t>
            </a:r>
          </a:p>
          <a:p>
            <a:pPr lvl="1"/>
            <a:r>
              <a:rPr lang="cs-CZ" sz="2000" dirty="0">
                <a:latin typeface="Calibri" panose="020F0502020204030204" pitchFamily="34" charset="0"/>
                <a:cs typeface="Calibri" panose="020F0502020204030204" pitchFamily="34" charset="0"/>
              </a:rPr>
              <a:t>Odcizení</a:t>
            </a:r>
          </a:p>
          <a:p>
            <a:pPr lvl="1"/>
            <a:r>
              <a:rPr lang="cs-CZ" sz="2000" dirty="0">
                <a:latin typeface="Calibri" panose="020F0502020204030204" pitchFamily="34" charset="0"/>
                <a:cs typeface="Calibri" panose="020F0502020204030204" pitchFamily="34" charset="0"/>
              </a:rPr>
              <a:t>Absurdita a paradoxy</a:t>
            </a:r>
          </a:p>
        </p:txBody>
      </p:sp>
      <p:pic>
        <p:nvPicPr>
          <p:cNvPr id="1026" name="Picture 2" descr="Nalezený obrázek pro der prozess kafka 1925">
            <a:extLst>
              <a:ext uri="{FF2B5EF4-FFF2-40B4-BE49-F238E27FC236}">
                <a16:creationId xmlns:a16="http://schemas.microsoft.com/office/drawing/2014/main" id="{076BE734-05E0-7029-975C-3DC153293B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30024" y="2191807"/>
            <a:ext cx="2311390" cy="39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8994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91467-E6F4-0C55-65A5-FBBD9F90549E}"/>
              </a:ext>
            </a:extLst>
          </p:cNvPr>
          <p:cNvSpPr>
            <a:spLocks noGrp="1"/>
          </p:cNvSpPr>
          <p:nvPr>
            <p:ph type="title"/>
          </p:nvPr>
        </p:nvSpPr>
        <p:spPr>
          <a:xfrm>
            <a:off x="129942" y="0"/>
            <a:ext cx="10447013" cy="986550"/>
          </a:xfrm>
        </p:spPr>
        <p:txBody>
          <a:bodyPr>
            <a:normAutofit/>
          </a:bodyPr>
          <a:lstStyle/>
          <a:p>
            <a:r>
              <a:rPr lang="cs-CZ" dirty="0">
                <a:solidFill>
                  <a:srgbClr val="FFFFFF"/>
                </a:solidFill>
              </a:rPr>
              <a:t>Proces</a:t>
            </a:r>
          </a:p>
        </p:txBody>
      </p:sp>
      <p:sp>
        <p:nvSpPr>
          <p:cNvPr id="3" name="Zástupný obsah 2">
            <a:extLst>
              <a:ext uri="{FF2B5EF4-FFF2-40B4-BE49-F238E27FC236}">
                <a16:creationId xmlns:a16="http://schemas.microsoft.com/office/drawing/2014/main" id="{4A79B9A8-23D1-2A98-DE70-D9F152939C3E}"/>
              </a:ext>
            </a:extLst>
          </p:cNvPr>
          <p:cNvSpPr>
            <a:spLocks noGrp="1"/>
          </p:cNvSpPr>
          <p:nvPr>
            <p:ph idx="1"/>
          </p:nvPr>
        </p:nvSpPr>
        <p:spPr>
          <a:xfrm>
            <a:off x="129942" y="816077"/>
            <a:ext cx="11902618" cy="5860026"/>
          </a:xfrm>
        </p:spPr>
        <p:txBody>
          <a:bodyPr>
            <a:normAutofit/>
          </a:bodyPr>
          <a:lstStyle/>
          <a:p>
            <a:pPr marL="0" indent="0">
              <a:buNone/>
            </a:pPr>
            <a:r>
              <a:rPr lang="cs-CZ" sz="1800" i="1" dirty="0">
                <a:solidFill>
                  <a:srgbClr val="FFFFFF"/>
                </a:solidFill>
              </a:rPr>
              <a:t>Před zákonem stojí dveřník. K tomu dveřníku přijde muž z venkova a prosí, aby směl vstoupit do zákona. Avšak </a:t>
            </a:r>
            <a:r>
              <a:rPr lang="cs-CZ" sz="1800" i="1" dirty="0" err="1">
                <a:solidFill>
                  <a:srgbClr val="FFFFFF"/>
                </a:solidFill>
              </a:rPr>
              <a:t>veřník</a:t>
            </a:r>
            <a:r>
              <a:rPr lang="cs-CZ" sz="1800" i="1" dirty="0">
                <a:solidFill>
                  <a:srgbClr val="FFFFFF"/>
                </a:solidFill>
              </a:rPr>
              <a:t> praví, že teď ho vpustit nemůže. Muž přemýšlí a pak se zeptá, bude-li tedy smět vstoupit později. „Je to možné,“ praví dveřník, „teď však nikoliv.“ Jelikož brána k zákonu je jako vždy otevřena a dveřník ustoupí stranou, muž se skloní, aby branou pohlédl dovnitř. Když to dveřník zpozoruje, zasměje se a praví: „Jestliže tě to tak láká, zkus tedy vejít přes můj zákaz. Ale pamatuj si: Jsem mocný. A jsem jen ten nejnižší dveřník. V každé další síni však stojí dveřníci, jeden mocnější než druhý. Už pohled na toho třetího nedokážu ani já snést.“ Takových nesnází se muž z venkova nenadál, k zákonu má přece mít přístup každý a stále, myslí si, ale když se teď pozorněji zadívá na dveřníka v kožichu, na jeho velký špičatý nos, na dlouhé, řídké, černé tatarské vousy, rozhodne se, že přece jen raději počká, až mu bude dovoleno vstoupit. Dveřník mu podá stoličku a nechá ho, aby si sedl stranou dveří. Sedí tam dny a roky. Mnohokrát se pokouší, aby byl vpuštěn, a unavuje dveřníka svými prosbami. Dveřník ho občas chvilku vyslýchá, vyptává se  ho na domov a na mnoho jiných věcí, jsou to však neúčastné otázky, jaké kladou velcí páni, a nakonec mu pokaždé řekne, že ho ještě nemůže vpustit. Muž, který se na cestu bohatě zaopatřil, vynaloží vše, byť to bylo sebecennější, aby dveřníka podplatil. Ten sice vše příjme, ale říká přitom: „Přijímám to jen proto, aby sis nemyslel, že jsi něco zanedbal.“ Léta muž dveřníka skoro bez ustání pozoruje. Zapomene na ostatní dveřníky a zdá se mu, že tento první je jedinou překážkou, pro kterou nemůže vstoupit do zákona. Proklíná tu nešťastnou náhodu, v prvních letech hlasitě, později, když zestárne, už si jen pro sebe mumlá. Zdětinští, a jelikož za ta léta, co dveřníka bedlivě pozoruje, poznal i blechy v límci jeho kožichu, prosí i ty blechy, aby mu pomohly a dveřníka přemluvily. Nakonec mu zeslábne zrak a on neví, stmívá-li se kolem něho doopravdy, nebo klamou-li ho jen oči. Zato však teď v té tmě rozeznává jakousi zář, která se neuhasitelně line ze dveří zákona. Nebude již dlouho žít. Před smrtí mu všechny zkušenosti celého toho času v hlavě splývají v jedinou otázku, kterou dveřníkovi doposud nepoložil. Pokyne mu, jelikož už nedokáže napřímit tuhnoucí tělo. Dveřník se k němu musí hluboko sklonit, neboť rozdíl ve velikosti se tuze změnil v mužův neprospěch. „Co chceš teď ještě vědět“ zeptá se dveřník „jsi nenasytný.“ „Všichni přece touží po zákonu,“ praví muž, „jak to, že za všechna ta léta nikdo kromě mne nepožádal, aby byl vpuštěn?“ Dveřník poznává, že s mužem he už konec, a aby ještě pronikl k jeho skomírajícímu sluchu, zahuláká na něho: „Tudy nemohl být nikdo jiný vpuštěn, neboť tento vchod byl určen jen pro tebe. Teď půjdu a zavřu ho.“ </a:t>
            </a:r>
          </a:p>
        </p:txBody>
      </p:sp>
    </p:spTree>
    <p:extLst>
      <p:ext uri="{BB962C8B-B14F-4D97-AF65-F5344CB8AC3E}">
        <p14:creationId xmlns:p14="http://schemas.microsoft.com/office/powerpoint/2010/main" val="11013795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5E62652E-476F-EEC2-D538-8EC6EB1A223D}"/>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2600" dirty="0">
                <a:solidFill>
                  <a:schemeClr val="bg1"/>
                </a:solidFill>
              </a:rPr>
              <a:t>„</a:t>
            </a:r>
            <a:r>
              <a:rPr lang="en-US" sz="2600" i="1" dirty="0" err="1"/>
              <a:t>Oženit</a:t>
            </a:r>
            <a:r>
              <a:rPr lang="en-US" sz="2600" i="1" dirty="0"/>
              <a:t> se, </a:t>
            </a:r>
            <a:r>
              <a:rPr lang="en-US" sz="2600" i="1" dirty="0" err="1"/>
              <a:t>založit</a:t>
            </a:r>
            <a:r>
              <a:rPr lang="en-US" sz="2600" i="1" dirty="0"/>
              <a:t> </a:t>
            </a:r>
            <a:r>
              <a:rPr lang="en-US" sz="2600" i="1" dirty="0" err="1"/>
              <a:t>rodinu</a:t>
            </a:r>
            <a:r>
              <a:rPr lang="en-US" sz="2600" i="1" dirty="0"/>
              <a:t>, </a:t>
            </a:r>
            <a:r>
              <a:rPr lang="en-US" sz="2600" i="1" dirty="0" err="1"/>
              <a:t>přijmout</a:t>
            </a:r>
            <a:r>
              <a:rPr lang="en-US" sz="2600" i="1" dirty="0"/>
              <a:t> </a:t>
            </a:r>
            <a:r>
              <a:rPr lang="en-US" sz="2600" i="1" dirty="0" err="1"/>
              <a:t>všechny</a:t>
            </a:r>
            <a:r>
              <a:rPr lang="en-US" sz="2600" i="1" dirty="0"/>
              <a:t> </a:t>
            </a:r>
            <a:r>
              <a:rPr lang="en-US" sz="2600" i="1" dirty="0" err="1"/>
              <a:t>děti</a:t>
            </a:r>
            <a:r>
              <a:rPr lang="en-US" sz="2600" i="1" dirty="0"/>
              <a:t>, </a:t>
            </a:r>
            <a:r>
              <a:rPr lang="en-US" sz="2600" i="1" dirty="0" err="1"/>
              <a:t>jež</a:t>
            </a:r>
            <a:r>
              <a:rPr lang="en-US" sz="2600" i="1" dirty="0"/>
              <a:t> </a:t>
            </a:r>
            <a:r>
              <a:rPr lang="en-US" sz="2600" i="1" dirty="0" err="1"/>
              <a:t>přijdou</a:t>
            </a:r>
            <a:r>
              <a:rPr lang="en-US" sz="2600" i="1" dirty="0"/>
              <a:t>, </a:t>
            </a:r>
            <a:r>
              <a:rPr lang="en-US" sz="2600" i="1" dirty="0" err="1"/>
              <a:t>zachovat</a:t>
            </a:r>
            <a:r>
              <a:rPr lang="en-US" sz="2600" i="1" dirty="0"/>
              <a:t> je </a:t>
            </a:r>
            <a:r>
              <a:rPr lang="en-US" sz="2600" i="1" dirty="0" err="1"/>
              <a:t>na</a:t>
            </a:r>
            <a:r>
              <a:rPr lang="en-US" sz="2600" i="1" dirty="0"/>
              <a:t> </a:t>
            </a:r>
            <a:r>
              <a:rPr lang="en-US" sz="2600" i="1" dirty="0" err="1"/>
              <a:t>tomto</a:t>
            </a:r>
            <a:r>
              <a:rPr lang="en-US" sz="2600" i="1" dirty="0"/>
              <a:t> </a:t>
            </a:r>
            <a:r>
              <a:rPr lang="en-US" sz="2600" i="1" dirty="0" err="1"/>
              <a:t>nejistém</a:t>
            </a:r>
            <a:r>
              <a:rPr lang="en-US" sz="2600" i="1" dirty="0"/>
              <a:t> </a:t>
            </a:r>
            <a:r>
              <a:rPr lang="en-US" sz="2600" i="1" dirty="0" err="1"/>
              <a:t>světě</a:t>
            </a:r>
            <a:r>
              <a:rPr lang="en-US" sz="2600" i="1" dirty="0"/>
              <a:t> a </a:t>
            </a:r>
            <a:r>
              <a:rPr lang="en-US" sz="2600" i="1" dirty="0" err="1"/>
              <a:t>dokonce</a:t>
            </a:r>
            <a:r>
              <a:rPr lang="en-US" sz="2600" i="1" dirty="0"/>
              <a:t>, </a:t>
            </a:r>
            <a:r>
              <a:rPr lang="en-US" sz="2600" i="1" dirty="0" err="1"/>
              <a:t>bude</a:t>
            </a:r>
            <a:r>
              <a:rPr lang="en-US" sz="2600" i="1" dirty="0"/>
              <a:t>-li to </a:t>
            </a:r>
            <a:r>
              <a:rPr lang="en-US" sz="2600" i="1" dirty="0" err="1"/>
              <a:t>možné</a:t>
            </a:r>
            <a:r>
              <a:rPr lang="en-US" sz="2600" i="1" dirty="0"/>
              <a:t>, je </a:t>
            </a:r>
            <a:r>
              <a:rPr lang="en-US" sz="2600" i="1" dirty="0" err="1"/>
              <a:t>trochu</a:t>
            </a:r>
            <a:r>
              <a:rPr lang="en-US" sz="2600" i="1" dirty="0"/>
              <a:t> </a:t>
            </a:r>
            <a:r>
              <a:rPr lang="en-US" sz="2600" i="1" dirty="0" err="1"/>
              <a:t>vést</a:t>
            </a:r>
            <a:r>
              <a:rPr lang="en-US" sz="2600" i="1" dirty="0"/>
              <a:t>, to je </a:t>
            </a:r>
            <a:r>
              <a:rPr lang="en-US" sz="2600" i="1" dirty="0" err="1"/>
              <a:t>podle</a:t>
            </a:r>
            <a:r>
              <a:rPr lang="en-US" sz="2600" i="1" dirty="0"/>
              <a:t> </a:t>
            </a:r>
            <a:r>
              <a:rPr lang="en-US" sz="2600" i="1" dirty="0" err="1"/>
              <a:t>mého</a:t>
            </a:r>
            <a:r>
              <a:rPr lang="en-US" sz="2600" i="1" dirty="0"/>
              <a:t> </a:t>
            </a:r>
            <a:r>
              <a:rPr lang="en-US" sz="2600" i="1" dirty="0" err="1"/>
              <a:t>přesvědčení</a:t>
            </a:r>
            <a:r>
              <a:rPr lang="en-US" sz="2600" i="1" dirty="0"/>
              <a:t> </a:t>
            </a:r>
            <a:r>
              <a:rPr lang="en-US" sz="2600" i="1" dirty="0" err="1"/>
              <a:t>nejzazší</a:t>
            </a:r>
            <a:r>
              <a:rPr lang="en-US" sz="2600" i="1" dirty="0"/>
              <a:t> meta, </a:t>
            </a:r>
            <a:r>
              <a:rPr lang="en-US" sz="2600" i="1" dirty="0" err="1"/>
              <a:t>již</a:t>
            </a:r>
            <a:r>
              <a:rPr lang="en-US" sz="2600" i="1" dirty="0"/>
              <a:t> </a:t>
            </a:r>
            <a:r>
              <a:rPr lang="en-US" sz="2600" i="1" dirty="0" err="1"/>
              <a:t>může</a:t>
            </a:r>
            <a:r>
              <a:rPr lang="en-US" sz="2600" i="1" dirty="0"/>
              <a:t> </a:t>
            </a:r>
            <a:r>
              <a:rPr lang="en-US" sz="2600" i="1" dirty="0" err="1"/>
              <a:t>člověk</a:t>
            </a:r>
            <a:r>
              <a:rPr lang="en-US" sz="2600" i="1" dirty="0"/>
              <a:t> </a:t>
            </a:r>
            <a:r>
              <a:rPr lang="en-US" sz="2600" i="1" dirty="0" err="1"/>
              <a:t>dosáhnout</a:t>
            </a:r>
            <a:r>
              <a:rPr lang="en-US" sz="2600" i="1" dirty="0"/>
              <a:t>.</a:t>
            </a:r>
            <a:r>
              <a:rPr lang="cs-CZ" sz="2600" i="1" dirty="0"/>
              <a:t>“</a:t>
            </a:r>
            <a:br>
              <a:rPr lang="cs-CZ" sz="2600" i="1" dirty="0"/>
            </a:br>
            <a:r>
              <a:rPr lang="cs-CZ" sz="2600" i="1" dirty="0"/>
              <a:t>		</a:t>
            </a:r>
            <a:r>
              <a:rPr lang="cs-CZ" sz="1800" i="1" dirty="0"/>
              <a:t>Franz Kafka (1883-1924)</a:t>
            </a:r>
            <a:br>
              <a:rPr lang="en-US" sz="2600" dirty="0"/>
            </a:br>
            <a:endParaRPr lang="en-US" sz="2600" dirty="0"/>
          </a:p>
        </p:txBody>
      </p:sp>
      <p:pic>
        <p:nvPicPr>
          <p:cNvPr id="8" name="Obrázek 7" descr="Obsah obrázku text, oblek, muž, vázanka&#10;&#10;Popis byl vytvořen automaticky">
            <a:extLst>
              <a:ext uri="{FF2B5EF4-FFF2-40B4-BE49-F238E27FC236}">
                <a16:creationId xmlns:a16="http://schemas.microsoft.com/office/drawing/2014/main" id="{C252B2DC-BADB-4C43-37C6-1CFAF8A0FFC1}"/>
              </a:ext>
            </a:extLst>
          </p:cNvPr>
          <p:cNvPicPr>
            <a:picLocks noChangeAspect="1"/>
          </p:cNvPicPr>
          <p:nvPr/>
        </p:nvPicPr>
        <p:blipFill rotWithShape="1">
          <a:blip r:embed="rId2">
            <a:extLst>
              <a:ext uri="{28A0092B-C50C-407E-A947-70E740481C1C}">
                <a14:useLocalDpi xmlns:a14="http://schemas.microsoft.com/office/drawing/2010/main" val="0"/>
              </a:ext>
            </a:extLst>
          </a:blip>
          <a:srcRect t="15274" r="2" b="14526"/>
          <a:stretch/>
        </p:blipFill>
        <p:spPr>
          <a:xfrm>
            <a:off x="6095999" y="10"/>
            <a:ext cx="6105655" cy="6857990"/>
          </a:xfrm>
          <a:prstGeom prst="rect">
            <a:avLst/>
          </a:prstGeom>
        </p:spPr>
      </p:pic>
    </p:spTree>
    <p:extLst>
      <p:ext uri="{BB962C8B-B14F-4D97-AF65-F5344CB8AC3E}">
        <p14:creationId xmlns:p14="http://schemas.microsoft.com/office/powerpoint/2010/main" val="426512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0050582-DA1F-F1BE-BB9C-B2D95D76092B}"/>
              </a:ext>
            </a:extLst>
          </p:cNvPr>
          <p:cNvSpPr>
            <a:spLocks noGrp="1"/>
          </p:cNvSpPr>
          <p:nvPr>
            <p:ph type="title"/>
          </p:nvPr>
        </p:nvSpPr>
        <p:spPr/>
        <p:txBody>
          <a:bodyPr/>
          <a:lstStyle/>
          <a:p>
            <a:r>
              <a:rPr lang="cs-CZ" dirty="0"/>
              <a:t>Zdroje</a:t>
            </a:r>
          </a:p>
        </p:txBody>
      </p:sp>
      <p:sp>
        <p:nvSpPr>
          <p:cNvPr id="4" name="Zástupný obsah 3">
            <a:extLst>
              <a:ext uri="{FF2B5EF4-FFF2-40B4-BE49-F238E27FC236}">
                <a16:creationId xmlns:a16="http://schemas.microsoft.com/office/drawing/2014/main" id="{09BFD38D-D051-CCDA-11AB-7A8B0A196E8A}"/>
              </a:ext>
            </a:extLst>
          </p:cNvPr>
          <p:cNvSpPr>
            <a:spLocks noGrp="1"/>
          </p:cNvSpPr>
          <p:nvPr>
            <p:ph idx="1"/>
          </p:nvPr>
        </p:nvSpPr>
        <p:spPr/>
        <p:txBody>
          <a:bodyPr>
            <a:normAutofit/>
          </a:bodyPr>
          <a:lstStyle/>
          <a:p>
            <a:pPr>
              <a:buFont typeface="+mj-lt"/>
              <a:buAutoNum type="arabicPeriod"/>
            </a:pPr>
            <a:r>
              <a:rPr lang="cs-CZ" sz="1600" dirty="0"/>
              <a:t>BROD, Max. </a:t>
            </a:r>
            <a:r>
              <a:rPr lang="cs-CZ" sz="1600" i="1" dirty="0"/>
              <a:t>Franz Kafka. </a:t>
            </a:r>
            <a:r>
              <a:rPr lang="cs-CZ" sz="1600" dirty="0"/>
              <a:t>1. vydání. Praha: Odeon, 1966. ISBN neuvedeno</a:t>
            </a:r>
          </a:p>
          <a:p>
            <a:pPr>
              <a:buFont typeface="+mj-lt"/>
              <a:buAutoNum type="arabicPeriod"/>
            </a:pPr>
            <a:r>
              <a:rPr lang="cs-CZ" sz="1600" b="0" i="0" dirty="0">
                <a:effectLst/>
              </a:rPr>
              <a:t>JIŘIČKOVÁ, Eva, Kateřina ŠTRPKOVÁ, Veronika MAZALOVÁ, et al. </a:t>
            </a:r>
            <a:r>
              <a:rPr lang="cs-CZ" sz="1600" b="0" i="1" dirty="0">
                <a:effectLst/>
              </a:rPr>
              <a:t>Nová literatura 3: pro střední školy</a:t>
            </a:r>
            <a:r>
              <a:rPr lang="cs-CZ" sz="1600" b="0" i="0" dirty="0">
                <a:effectLst/>
              </a:rPr>
              <a:t>. 2. vydání. Praha: Taktik, 2020. ISBN 978-80-7563-299-9</a:t>
            </a:r>
          </a:p>
          <a:p>
            <a:pPr>
              <a:buFont typeface="+mj-lt"/>
              <a:buAutoNum type="arabicPeriod"/>
            </a:pPr>
            <a:r>
              <a:rPr lang="cs-CZ" sz="1600" b="0" i="0" dirty="0">
                <a:effectLst/>
              </a:rPr>
              <a:t>KAFKA, Franz. </a:t>
            </a:r>
            <a:r>
              <a:rPr lang="cs-CZ" sz="1600" b="0" i="1" dirty="0">
                <a:effectLst/>
              </a:rPr>
              <a:t>Deníky 1913-1923</a:t>
            </a:r>
            <a:r>
              <a:rPr lang="cs-CZ" sz="1600" b="0" i="0" dirty="0">
                <a:effectLst/>
              </a:rPr>
              <a:t>. Přeložil Věra KOUBOVÁ. Praha: Nakladatelství Franze Kafky, 1998. ISBN 80-85844-42-7</a:t>
            </a:r>
          </a:p>
          <a:p>
            <a:pPr>
              <a:buFont typeface="+mj-lt"/>
              <a:buAutoNum type="arabicPeriod"/>
            </a:pPr>
            <a:r>
              <a:rPr lang="cs-CZ" sz="1600" b="0" i="0" dirty="0">
                <a:effectLst/>
              </a:rPr>
              <a:t>MALÝ, Radek. </a:t>
            </a:r>
            <a:r>
              <a:rPr lang="cs-CZ" sz="1600" b="0" i="1" dirty="0">
                <a:effectLst/>
              </a:rPr>
              <a:t>Franz Kafka: člověk své i naší doby</a:t>
            </a:r>
            <a:r>
              <a:rPr lang="cs-CZ" sz="1600" b="0" i="0" dirty="0">
                <a:effectLst/>
              </a:rPr>
              <a:t>. Ilustroval Renáta FUČÍKOVÁ. Praha: Práh, 2017. ISBN 978-80--7252-674-1</a:t>
            </a:r>
            <a:endParaRPr lang="cs-CZ" sz="1600" dirty="0"/>
          </a:p>
          <a:p>
            <a:pPr>
              <a:buFont typeface="+mj-lt"/>
              <a:buAutoNum type="arabicPeriod"/>
            </a:pPr>
            <a:r>
              <a:rPr lang="cs-CZ" sz="1600" b="0" i="0" dirty="0">
                <a:effectLst/>
              </a:rPr>
              <a:t>KAFKA, Franz. </a:t>
            </a:r>
            <a:r>
              <a:rPr lang="cs-CZ" sz="1600" b="0" i="1" dirty="0">
                <a:effectLst/>
              </a:rPr>
              <a:t>Deníky 1909-1912</a:t>
            </a:r>
            <a:r>
              <a:rPr lang="cs-CZ" sz="1600" b="0" i="0" dirty="0">
                <a:effectLst/>
              </a:rPr>
              <a:t>. Praha: Nakladatelství Franze Kafky, 1997. ISBN 80-85844-23-0</a:t>
            </a:r>
          </a:p>
          <a:p>
            <a:pPr>
              <a:buFont typeface="+mj-lt"/>
              <a:buAutoNum type="arabicPeriod"/>
            </a:pPr>
            <a:r>
              <a:rPr lang="cs-CZ" sz="1600" dirty="0"/>
              <a:t>Frans Kafka Museum. </a:t>
            </a:r>
            <a:r>
              <a:rPr lang="cs-CZ" sz="1600" i="1" dirty="0"/>
              <a:t>Franz Kafka Museum </a:t>
            </a:r>
            <a:r>
              <a:rPr lang="cs-CZ" sz="1600" dirty="0"/>
              <a:t>[online]. 2020 [cit.2023-02-22]. Dostupné z: </a:t>
            </a:r>
            <a:r>
              <a:rPr lang="cs-CZ" sz="1600" dirty="0">
                <a:solidFill>
                  <a:schemeClr val="accent1"/>
                </a:solidFill>
                <a:hlinkClick r:id="rId2">
                  <a:extLst>
                    <a:ext uri="{A12FA001-AC4F-418D-AE19-62706E023703}">
                      <ahyp:hlinkClr xmlns:ahyp="http://schemas.microsoft.com/office/drawing/2018/hyperlinkcolor" val="tx"/>
                    </a:ext>
                  </a:extLst>
                </a:hlinkClick>
              </a:rPr>
              <a:t>Franz Kafka (kafkamuseum.cz)</a:t>
            </a:r>
            <a:endParaRPr lang="cs-CZ" sz="1600" dirty="0">
              <a:solidFill>
                <a:schemeClr val="accent1"/>
              </a:solidFill>
            </a:endParaRPr>
          </a:p>
          <a:p>
            <a:pPr>
              <a:buFont typeface="+mj-lt"/>
              <a:buAutoNum type="arabicPeriod"/>
            </a:pPr>
            <a:r>
              <a:rPr lang="cs-CZ" sz="1600" dirty="0"/>
              <a:t>ANON. Proměna. </a:t>
            </a:r>
            <a:r>
              <a:rPr lang="cs-CZ" sz="1600" i="1" dirty="0"/>
              <a:t>Český-jazyk.cz </a:t>
            </a:r>
            <a:r>
              <a:rPr lang="cs-CZ" sz="1600" dirty="0"/>
              <a:t>[online]. 2010 [cit. 2023-01-22]. Dostupné z: </a:t>
            </a:r>
            <a:r>
              <a:rPr lang="cs-CZ" sz="1600" dirty="0">
                <a:solidFill>
                  <a:schemeClr val="accent1"/>
                </a:solidFill>
                <a:hlinkClick r:id="rId3">
                  <a:extLst>
                    <a:ext uri="{A12FA001-AC4F-418D-AE19-62706E023703}">
                      <ahyp:hlinkClr xmlns:ahyp="http://schemas.microsoft.com/office/drawing/2018/hyperlinkcolor" val="tx"/>
                    </a:ext>
                  </a:extLst>
                </a:hlinkClick>
              </a:rPr>
              <a:t>Franz Kafka - Proměna (13) | Čtenářský deník | Český-jazyk.cz aneb studentský underground (cesky-jazyk.cz)</a:t>
            </a:r>
            <a:endParaRPr lang="cs-CZ" sz="1600" dirty="0">
              <a:solidFill>
                <a:schemeClr val="accent1"/>
              </a:solidFill>
            </a:endParaRPr>
          </a:p>
          <a:p>
            <a:pPr>
              <a:buFont typeface="+mj-lt"/>
              <a:buAutoNum type="arabicPeriod"/>
            </a:pPr>
            <a:r>
              <a:rPr lang="cs-CZ" sz="1600" b="0" i="0" dirty="0">
                <a:effectLst/>
              </a:rPr>
              <a:t>KAFKA, Franz. </a:t>
            </a:r>
            <a:r>
              <a:rPr lang="cs-CZ" sz="1600" b="0" i="1" dirty="0">
                <a:effectLst/>
              </a:rPr>
              <a:t>Amerika</a:t>
            </a:r>
            <a:r>
              <a:rPr lang="cs-CZ" sz="1600" b="0" i="0" dirty="0">
                <a:effectLst/>
              </a:rPr>
              <a:t>. Praha: Dobrovský, 2015. Omega (Dobrovský). ISBN 978-80-7390-253-7</a:t>
            </a:r>
          </a:p>
          <a:p>
            <a:pPr>
              <a:buFont typeface="+mj-lt"/>
              <a:buAutoNum type="arabicPeriod"/>
            </a:pPr>
            <a:r>
              <a:rPr lang="cs-CZ" sz="1600" dirty="0"/>
              <a:t>Anon. Proces. </a:t>
            </a:r>
            <a:r>
              <a:rPr lang="cs-CZ" sz="1600" i="1" dirty="0"/>
              <a:t>Český-jazy.cz </a:t>
            </a:r>
            <a:r>
              <a:rPr lang="cs-CZ" sz="1600" dirty="0"/>
              <a:t>[online]. 2018 [cit.2023-01-22]</a:t>
            </a:r>
          </a:p>
          <a:p>
            <a:pPr>
              <a:buFont typeface="+mj-lt"/>
              <a:buAutoNum type="arabicPeriod"/>
            </a:pPr>
            <a:r>
              <a:rPr lang="cs-CZ" sz="1600" b="0" i="0" dirty="0">
                <a:effectLst/>
              </a:rPr>
              <a:t>KAFKA, Franz. </a:t>
            </a:r>
            <a:r>
              <a:rPr lang="cs-CZ" sz="1600" b="0" i="1" dirty="0">
                <a:effectLst/>
              </a:rPr>
              <a:t>Zámek</a:t>
            </a:r>
            <a:r>
              <a:rPr lang="cs-CZ" sz="1600" b="0" i="0" dirty="0">
                <a:effectLst/>
              </a:rPr>
              <a:t>. Voznice: Leda, 2021. ISBN 978-80-7335-705-4</a:t>
            </a:r>
            <a:endParaRPr lang="cs-CZ" sz="1600" dirty="0"/>
          </a:p>
          <a:p>
            <a:pPr>
              <a:buFont typeface="+mj-lt"/>
              <a:buAutoNum type="arabicPeriod"/>
            </a:pPr>
            <a:endParaRPr lang="cs-CZ" sz="1100" b="0" i="0" dirty="0">
              <a:solidFill>
                <a:srgbClr val="212529"/>
              </a:solidFill>
              <a:effectLst/>
              <a:latin typeface="Open Sans" panose="020B0606030504020204" pitchFamily="34" charset="0"/>
            </a:endParaRPr>
          </a:p>
          <a:p>
            <a:pPr>
              <a:buFont typeface="+mj-lt"/>
              <a:buAutoNum type="arabicPeriod"/>
            </a:pPr>
            <a:endParaRPr lang="cs-CZ" sz="1600" dirty="0"/>
          </a:p>
        </p:txBody>
      </p:sp>
    </p:spTree>
    <p:extLst>
      <p:ext uri="{BB962C8B-B14F-4D97-AF65-F5344CB8AC3E}">
        <p14:creationId xmlns:p14="http://schemas.microsoft.com/office/powerpoint/2010/main" val="222220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873DBED-8023-43B4-F050-368554C50F77}"/>
              </a:ext>
            </a:extLst>
          </p:cNvPr>
          <p:cNvSpPr>
            <a:spLocks noGrp="1"/>
          </p:cNvSpPr>
          <p:nvPr>
            <p:ph type="title"/>
          </p:nvPr>
        </p:nvSpPr>
        <p:spPr>
          <a:xfrm>
            <a:off x="1137034" y="609597"/>
            <a:ext cx="9392421" cy="1330841"/>
          </a:xfrm>
        </p:spPr>
        <p:txBody>
          <a:bodyPr>
            <a:normAutofit/>
          </a:bodyPr>
          <a:lstStyle/>
          <a:p>
            <a:r>
              <a:rPr lang="cs-CZ"/>
              <a:t>Rodina</a:t>
            </a:r>
          </a:p>
        </p:txBody>
      </p:sp>
      <p:sp>
        <p:nvSpPr>
          <p:cNvPr id="3" name="Zástupný obsah 2">
            <a:extLst>
              <a:ext uri="{FF2B5EF4-FFF2-40B4-BE49-F238E27FC236}">
                <a16:creationId xmlns:a16="http://schemas.microsoft.com/office/drawing/2014/main" id="{9E6AFEB7-6A7C-2383-E6E7-9F457FCC1F80}"/>
              </a:ext>
            </a:extLst>
          </p:cNvPr>
          <p:cNvSpPr>
            <a:spLocks noGrp="1"/>
          </p:cNvSpPr>
          <p:nvPr>
            <p:ph idx="1"/>
          </p:nvPr>
        </p:nvSpPr>
        <p:spPr>
          <a:xfrm>
            <a:off x="1137034" y="2198362"/>
            <a:ext cx="4958966" cy="3917773"/>
          </a:xfrm>
        </p:spPr>
        <p:txBody>
          <a:bodyPr>
            <a:normAutofit/>
          </a:bodyPr>
          <a:lstStyle/>
          <a:p>
            <a:r>
              <a:rPr lang="cs-CZ" sz="1300"/>
              <a:t>Židovská rodina</a:t>
            </a:r>
          </a:p>
          <a:p>
            <a:r>
              <a:rPr lang="cs-CZ" sz="1300"/>
              <a:t>Otec – Hermann Kafka</a:t>
            </a:r>
          </a:p>
          <a:p>
            <a:pPr lvl="1"/>
            <a:r>
              <a:rPr lang="cs-CZ" sz="1300"/>
              <a:t>Obchodník s galenterii</a:t>
            </a:r>
          </a:p>
          <a:p>
            <a:pPr lvl="1"/>
            <a:r>
              <a:rPr lang="cs-CZ" sz="1300"/>
              <a:t>Složitý vztah </a:t>
            </a:r>
            <a:r>
              <a:rPr lang="cs-CZ" sz="1300">
                <a:cs typeface="Calibri" panose="020F0502020204030204" pitchFamily="34" charset="0"/>
              </a:rPr>
              <a:t>→ celý život v jeho stínu </a:t>
            </a:r>
            <a:endParaRPr lang="cs-CZ" sz="1300"/>
          </a:p>
          <a:p>
            <a:r>
              <a:rPr lang="cs-CZ" sz="1300"/>
              <a:t>Matka – Julie Kafková</a:t>
            </a:r>
          </a:p>
          <a:p>
            <a:r>
              <a:rPr lang="cs-CZ" sz="1300"/>
              <a:t>3 sestry</a:t>
            </a:r>
          </a:p>
          <a:p>
            <a:pPr lvl="1"/>
            <a:r>
              <a:rPr lang="cs-CZ" sz="1300"/>
              <a:t>Valli</a:t>
            </a:r>
          </a:p>
          <a:p>
            <a:pPr lvl="1"/>
            <a:r>
              <a:rPr lang="cs-CZ" sz="1300"/>
              <a:t>Elli</a:t>
            </a:r>
          </a:p>
          <a:p>
            <a:pPr lvl="1"/>
            <a:r>
              <a:rPr lang="cs-CZ" sz="1300"/>
              <a:t>Ottla</a:t>
            </a:r>
          </a:p>
          <a:p>
            <a:r>
              <a:rPr lang="cs-CZ" sz="1300"/>
              <a:t>„</a:t>
            </a:r>
            <a:r>
              <a:rPr lang="cs-CZ" sz="1300" i="1"/>
              <a:t>Někdy si představuji rozprostřenou mapu světa a Tebe, jak na ní ležíš napříč. A je mi pak, jako by pro můj život přicházeli v úvahu jen oblasti, které buď nezakrýváš, nebo které nejsou v Tvém dosahu. A těch není mnoho podle představy, kterou mám o Tvé velikosti a nejsou to oblasti zvlášť utěšené a zejména manželství mezi nimi není“</a:t>
            </a:r>
          </a:p>
          <a:p>
            <a:pPr marL="0" indent="0">
              <a:buNone/>
            </a:pPr>
            <a:r>
              <a:rPr lang="cs-CZ" sz="1300"/>
              <a:t>			Dopis otci</a:t>
            </a:r>
          </a:p>
          <a:p>
            <a:endParaRPr lang="cs-CZ" sz="1300"/>
          </a:p>
          <a:p>
            <a:endParaRPr lang="cs-CZ" sz="1300"/>
          </a:p>
        </p:txBody>
      </p:sp>
      <p:pic>
        <p:nvPicPr>
          <p:cNvPr id="5" name="Obrázek 4" descr="Obsah obrázku text, osoba, staré, pózování&#10;&#10;Popis byl vytvořen automaticky">
            <a:extLst>
              <a:ext uri="{FF2B5EF4-FFF2-40B4-BE49-F238E27FC236}">
                <a16:creationId xmlns:a16="http://schemas.microsoft.com/office/drawing/2014/main" id="{39CCED0A-436C-83F1-1BD5-E848ACCFD5A8}"/>
              </a:ext>
            </a:extLst>
          </p:cNvPr>
          <p:cNvPicPr>
            <a:picLocks noChangeAspect="1"/>
          </p:cNvPicPr>
          <p:nvPr/>
        </p:nvPicPr>
        <p:blipFill rotWithShape="1">
          <a:blip r:embed="rId2">
            <a:extLst>
              <a:ext uri="{28A0092B-C50C-407E-A947-70E740481C1C}">
                <a14:useLocalDpi xmlns:a14="http://schemas.microsoft.com/office/drawing/2010/main" val="0"/>
              </a:ext>
            </a:extLst>
          </a:blip>
          <a:srcRect b="13793"/>
          <a:stretch/>
        </p:blipFill>
        <p:spPr>
          <a:xfrm>
            <a:off x="6719367" y="2716103"/>
            <a:ext cx="4788505" cy="2693536"/>
          </a:xfrm>
          <a:prstGeom prst="rect">
            <a:avLst/>
          </a:prstGeom>
        </p:spPr>
      </p:pic>
      <p:sp>
        <p:nvSpPr>
          <p:cNvPr id="9"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7144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40BAF7-DF2F-6FBA-8C5C-514D30C4F31B}"/>
              </a:ext>
            </a:extLst>
          </p:cNvPr>
          <p:cNvSpPr>
            <a:spLocks noGrp="1"/>
          </p:cNvSpPr>
          <p:nvPr>
            <p:ph type="title"/>
          </p:nvPr>
        </p:nvSpPr>
        <p:spPr>
          <a:xfrm>
            <a:off x="838200" y="365125"/>
            <a:ext cx="6254496" cy="1828800"/>
          </a:xfrm>
        </p:spPr>
        <p:txBody>
          <a:bodyPr>
            <a:normAutofit/>
          </a:bodyPr>
          <a:lstStyle/>
          <a:p>
            <a:r>
              <a:rPr lang="cs-CZ" dirty="0"/>
              <a:t>Život</a:t>
            </a:r>
          </a:p>
        </p:txBody>
      </p:sp>
      <p:sp>
        <p:nvSpPr>
          <p:cNvPr id="3" name="Zástupný obsah 2">
            <a:extLst>
              <a:ext uri="{FF2B5EF4-FFF2-40B4-BE49-F238E27FC236}">
                <a16:creationId xmlns:a16="http://schemas.microsoft.com/office/drawing/2014/main" id="{0E8AEABC-383A-300B-55A0-BE35033505F2}"/>
              </a:ext>
            </a:extLst>
          </p:cNvPr>
          <p:cNvSpPr>
            <a:spLocks noGrp="1"/>
          </p:cNvSpPr>
          <p:nvPr>
            <p:ph idx="1"/>
          </p:nvPr>
        </p:nvSpPr>
        <p:spPr>
          <a:xfrm>
            <a:off x="838200" y="2322576"/>
            <a:ext cx="6254496" cy="3858768"/>
          </a:xfrm>
        </p:spPr>
        <p:txBody>
          <a:bodyPr>
            <a:normAutofit/>
          </a:bodyPr>
          <a:lstStyle/>
          <a:p>
            <a:r>
              <a:rPr lang="cs-CZ" sz="2200" dirty="0"/>
              <a:t>Narozen v Praze na Starém městě</a:t>
            </a:r>
          </a:p>
          <a:p>
            <a:r>
              <a:rPr lang="cs-CZ" sz="2200" dirty="0"/>
              <a:t>Německá výchova</a:t>
            </a:r>
          </a:p>
          <a:p>
            <a:r>
              <a:rPr lang="cs-CZ" sz="2200" dirty="0"/>
              <a:t>Studium Práv v Praze </a:t>
            </a:r>
            <a:r>
              <a:rPr lang="cs-CZ" sz="2200" dirty="0">
                <a:latin typeface="Calibri" panose="020F0502020204030204" pitchFamily="34" charset="0"/>
                <a:cs typeface="Calibri" panose="020F0502020204030204" pitchFamily="34" charset="0"/>
              </a:rPr>
              <a:t>→ začíná psát povídky</a:t>
            </a:r>
          </a:p>
          <a:p>
            <a:r>
              <a:rPr lang="cs-CZ" sz="2200" dirty="0">
                <a:latin typeface="Calibri" panose="020F0502020204030204" pitchFamily="34" charset="0"/>
                <a:cs typeface="Calibri" panose="020F0502020204030204" pitchFamily="34" charset="0"/>
              </a:rPr>
              <a:t>Práce v pojišťovně a v Dělnické úrazové pojišťovně → karierní růst</a:t>
            </a:r>
          </a:p>
          <a:p>
            <a:r>
              <a:rPr lang="cs-CZ" sz="2200" dirty="0">
                <a:latin typeface="Calibri" panose="020F0502020204030204" pitchFamily="34" charset="0"/>
                <a:cs typeface="Calibri" panose="020F0502020204030204" pitchFamily="34" charset="0"/>
              </a:rPr>
              <a:t>„</a:t>
            </a:r>
            <a:r>
              <a:rPr lang="cs-CZ" sz="2200" i="1" dirty="0">
                <a:latin typeface="Calibri" panose="020F0502020204030204" pitchFamily="34" charset="0"/>
                <a:cs typeface="Calibri" panose="020F0502020204030204" pitchFamily="34" charset="0"/>
              </a:rPr>
              <a:t>Místo, které v práci zastávám, je pro mne nesnesitelné, protože odporuje mé jediné touze a mému jedinému zaměstnání, jimž je literatura.“			z deníků, 21. srpen 1913</a:t>
            </a:r>
          </a:p>
        </p:txBody>
      </p:sp>
      <p:pic>
        <p:nvPicPr>
          <p:cNvPr id="6" name="Obrázek 5" descr="Obsah obrázku text, zeď, muž, stojící&#10;&#10;Popis byl vytvořen automaticky">
            <a:extLst>
              <a:ext uri="{FF2B5EF4-FFF2-40B4-BE49-F238E27FC236}">
                <a16:creationId xmlns:a16="http://schemas.microsoft.com/office/drawing/2014/main" id="{9CD1C695-B778-028C-2E24-FB59203BB46B}"/>
              </a:ext>
            </a:extLst>
          </p:cNvPr>
          <p:cNvPicPr>
            <a:picLocks noChangeAspect="1"/>
          </p:cNvPicPr>
          <p:nvPr/>
        </p:nvPicPr>
        <p:blipFill rotWithShape="1">
          <a:blip r:embed="rId2">
            <a:extLst>
              <a:ext uri="{28A0092B-C50C-407E-A947-70E740481C1C}">
                <a14:useLocalDpi xmlns:a14="http://schemas.microsoft.com/office/drawing/2010/main" val="0"/>
              </a:ext>
            </a:extLst>
          </a:blip>
          <a:srcRect l="1674" r="1677"/>
          <a:stretch/>
        </p:blipFill>
        <p:spPr>
          <a:xfrm>
            <a:off x="7552266" y="10"/>
            <a:ext cx="4639733" cy="6857990"/>
          </a:xfrm>
          <a:prstGeom prst="rect">
            <a:avLst/>
          </a:prstGeom>
        </p:spPr>
      </p:pic>
    </p:spTree>
    <p:extLst>
      <p:ext uri="{BB962C8B-B14F-4D97-AF65-F5344CB8AC3E}">
        <p14:creationId xmlns:p14="http://schemas.microsoft.com/office/powerpoint/2010/main" val="190838898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AFA775-5E51-5DAD-C484-053A88A44D32}"/>
              </a:ext>
            </a:extLst>
          </p:cNvPr>
          <p:cNvSpPr>
            <a:spLocks noGrp="1"/>
          </p:cNvSpPr>
          <p:nvPr>
            <p:ph type="title"/>
          </p:nvPr>
        </p:nvSpPr>
        <p:spPr>
          <a:xfrm>
            <a:off x="6421700" y="713232"/>
            <a:ext cx="5154168" cy="1197864"/>
          </a:xfrm>
        </p:spPr>
        <p:txBody>
          <a:bodyPr>
            <a:normAutofit/>
          </a:bodyPr>
          <a:lstStyle/>
          <a:p>
            <a:r>
              <a:rPr lang="cs-CZ" dirty="0"/>
              <a:t>Vztah se ženami</a:t>
            </a:r>
          </a:p>
        </p:txBody>
      </p:sp>
      <p:sp>
        <p:nvSpPr>
          <p:cNvPr id="3" name="Zástupný obsah 2">
            <a:extLst>
              <a:ext uri="{FF2B5EF4-FFF2-40B4-BE49-F238E27FC236}">
                <a16:creationId xmlns:a16="http://schemas.microsoft.com/office/drawing/2014/main" id="{6251EE02-6157-B11D-0543-3E854EC4DDFC}"/>
              </a:ext>
            </a:extLst>
          </p:cNvPr>
          <p:cNvSpPr>
            <a:spLocks noGrp="1"/>
          </p:cNvSpPr>
          <p:nvPr>
            <p:ph idx="1"/>
          </p:nvPr>
        </p:nvSpPr>
        <p:spPr>
          <a:xfrm>
            <a:off x="5662004" y="2048256"/>
            <a:ext cx="5913864" cy="4509860"/>
          </a:xfrm>
        </p:spPr>
        <p:txBody>
          <a:bodyPr anchor="t">
            <a:normAutofit fontScale="85000" lnSpcReduction="20000"/>
          </a:bodyPr>
          <a:lstStyle/>
          <a:p>
            <a:r>
              <a:rPr lang="cs-CZ" sz="2200" dirty="0"/>
              <a:t>Velmi složitý vztah</a:t>
            </a:r>
          </a:p>
          <a:p>
            <a:r>
              <a:rPr lang="cs-CZ" sz="2200" dirty="0"/>
              <a:t>Platonický</a:t>
            </a:r>
          </a:p>
          <a:p>
            <a:r>
              <a:rPr lang="cs-CZ" sz="2200" dirty="0"/>
              <a:t>Rušení zásnub</a:t>
            </a:r>
          </a:p>
          <a:p>
            <a:r>
              <a:rPr lang="cs-CZ" sz="2200" dirty="0"/>
              <a:t>Osudové Ženy</a:t>
            </a:r>
          </a:p>
          <a:p>
            <a:pPr lvl="1"/>
            <a:r>
              <a:rPr lang="cs-CZ" sz="2200" dirty="0"/>
              <a:t>Felicie Bauerová</a:t>
            </a:r>
          </a:p>
          <a:p>
            <a:pPr lvl="1"/>
            <a:r>
              <a:rPr lang="cs-CZ" sz="2200" dirty="0"/>
              <a:t>Julie </a:t>
            </a:r>
            <a:r>
              <a:rPr lang="cs-CZ" sz="2200" dirty="0" err="1"/>
              <a:t>Wohryzková</a:t>
            </a:r>
            <a:endParaRPr lang="cs-CZ" sz="2200" dirty="0"/>
          </a:p>
          <a:p>
            <a:pPr lvl="1"/>
            <a:r>
              <a:rPr lang="cs-CZ" sz="2200" dirty="0"/>
              <a:t>Milena Jesenská</a:t>
            </a:r>
          </a:p>
          <a:p>
            <a:pPr lvl="1"/>
            <a:r>
              <a:rPr lang="cs-CZ" sz="2200" dirty="0"/>
              <a:t>Dora Diamantová</a:t>
            </a:r>
          </a:p>
          <a:p>
            <a:pPr marL="0" indent="0">
              <a:buNone/>
            </a:pPr>
            <a:r>
              <a:rPr lang="cs-CZ" sz="2600" dirty="0"/>
              <a:t>„</a:t>
            </a:r>
            <a:r>
              <a:rPr lang="cs-CZ" sz="2600" i="1" dirty="0"/>
              <a:t>Zajisté bych se od románu ani v Tvé přítomnosti neodpoutal, bylo by špatné, kdybych to svedl, protože díky svému psaní se přece udržuji naživu, přidržuji se člunu, na kterém stojíš Ty, </a:t>
            </a:r>
            <a:r>
              <a:rPr lang="cs-CZ" sz="2600" i="1" dirty="0" err="1"/>
              <a:t>Felice</a:t>
            </a:r>
            <a:r>
              <a:rPr lang="cs-CZ" sz="2600" i="1" dirty="0"/>
              <a:t>. Už tak je dost smutné, že se ustavičně nedokážu vyhoupnout na palubu. Avšak pochop, nejmilejší </a:t>
            </a:r>
            <a:r>
              <a:rPr lang="cs-CZ" sz="2600" i="1" dirty="0" err="1"/>
              <a:t>Felice</a:t>
            </a:r>
            <a:r>
              <a:rPr lang="cs-CZ" sz="2600" i="1" dirty="0"/>
              <a:t>, že bych nutně přišel o Tebe i o vše, pokud bych jednou přišel o psaní.“	</a:t>
            </a:r>
            <a:r>
              <a:rPr lang="cs-CZ" sz="1100" i="1" dirty="0"/>
              <a:t>Z dopisu Felici Bauerové</a:t>
            </a:r>
            <a:endParaRPr lang="cs-CZ" sz="2600" dirty="0"/>
          </a:p>
        </p:txBody>
      </p:sp>
      <p:pic>
        <p:nvPicPr>
          <p:cNvPr id="2052" name="Picture 4" descr="Një letër e bukur dashurie nga Franz Kafka për Felice Bauer - Arratisje.al">
            <a:extLst>
              <a:ext uri="{FF2B5EF4-FFF2-40B4-BE49-F238E27FC236}">
                <a16:creationId xmlns:a16="http://schemas.microsoft.com/office/drawing/2014/main" id="{35CA2FB1-1FD2-F781-C7DA-0FCAFA6C1C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7"/>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Milena Jesenská">
            <a:extLst>
              <a:ext uri="{FF2B5EF4-FFF2-40B4-BE49-F238E27FC236}">
                <a16:creationId xmlns:a16="http://schemas.microsoft.com/office/drawing/2014/main" id="{3AA8A489-DBD8-5CE5-2E8F-071DDC54C7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7049610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3F91ABD-436C-9097-4ADA-4786DB791B13}"/>
              </a:ext>
            </a:extLst>
          </p:cNvPr>
          <p:cNvSpPr>
            <a:spLocks noGrp="1"/>
          </p:cNvSpPr>
          <p:nvPr>
            <p:ph type="title"/>
          </p:nvPr>
        </p:nvSpPr>
        <p:spPr>
          <a:xfrm>
            <a:off x="836679" y="723898"/>
            <a:ext cx="6002110" cy="1495425"/>
          </a:xfrm>
        </p:spPr>
        <p:txBody>
          <a:bodyPr>
            <a:normAutofit/>
          </a:bodyPr>
          <a:lstStyle/>
          <a:p>
            <a:r>
              <a:rPr lang="cs-CZ" sz="4000"/>
              <a:t>Osobnost</a:t>
            </a:r>
          </a:p>
        </p:txBody>
      </p:sp>
      <p:sp>
        <p:nvSpPr>
          <p:cNvPr id="3" name="Zástupný obsah 2">
            <a:extLst>
              <a:ext uri="{FF2B5EF4-FFF2-40B4-BE49-F238E27FC236}">
                <a16:creationId xmlns:a16="http://schemas.microsoft.com/office/drawing/2014/main" id="{A12E0DAA-0ACB-4634-7674-95AA2B145121}"/>
              </a:ext>
            </a:extLst>
          </p:cNvPr>
          <p:cNvSpPr>
            <a:spLocks noGrp="1"/>
          </p:cNvSpPr>
          <p:nvPr>
            <p:ph idx="1"/>
          </p:nvPr>
        </p:nvSpPr>
        <p:spPr>
          <a:xfrm>
            <a:off x="836680" y="2405067"/>
            <a:ext cx="6002110" cy="3729034"/>
          </a:xfrm>
        </p:spPr>
        <p:txBody>
          <a:bodyPr>
            <a:normAutofit/>
          </a:bodyPr>
          <a:lstStyle/>
          <a:p>
            <a:r>
              <a:rPr lang="cs-CZ" sz="2000" dirty="0"/>
              <a:t>Osamocenost a odcizení</a:t>
            </a:r>
          </a:p>
          <a:p>
            <a:r>
              <a:rPr lang="cs-CZ" sz="2000" dirty="0"/>
              <a:t>Marnost úsilí</a:t>
            </a:r>
          </a:p>
          <a:p>
            <a:r>
              <a:rPr lang="cs-CZ" sz="2000" dirty="0"/>
              <a:t>Úzkostlivá přesnost – perfekcionismus</a:t>
            </a:r>
          </a:p>
          <a:p>
            <a:r>
              <a:rPr lang="cs-CZ" sz="2000" dirty="0"/>
              <a:t>Negativní nahlížení na vlastní tělo</a:t>
            </a:r>
          </a:p>
          <a:p>
            <a:r>
              <a:rPr lang="cs-CZ" sz="2000" dirty="0"/>
              <a:t>Zdravý životní styl</a:t>
            </a:r>
          </a:p>
          <a:p>
            <a:r>
              <a:rPr lang="cs-CZ" sz="2000" dirty="0"/>
              <a:t>„</a:t>
            </a:r>
            <a:r>
              <a:rPr lang="cs-CZ" sz="2000" i="1" dirty="0"/>
              <a:t>Chodil jsem shrbený, s rameny nakřivo, nevěděl jsem, co s rukama, měl jsem strach ze zrcadel, protože ukazovala mou škaredost, jíž se podle mého soudu nedalo zabránit a která nadto asi nebyla zrcadlena pravdivě…“</a:t>
            </a:r>
            <a:endParaRPr lang="cs-CZ" sz="2000" dirty="0"/>
          </a:p>
        </p:txBody>
      </p:sp>
      <p:pic>
        <p:nvPicPr>
          <p:cNvPr id="5" name="Obrázek 4" descr="Obsah obrázku text, exteriér, osoba, budova&#10;&#10;Popis byl vytvořen automaticky">
            <a:extLst>
              <a:ext uri="{FF2B5EF4-FFF2-40B4-BE49-F238E27FC236}">
                <a16:creationId xmlns:a16="http://schemas.microsoft.com/office/drawing/2014/main" id="{69E7309F-35EA-8E9C-041D-856A01DD9F21}"/>
              </a:ext>
            </a:extLst>
          </p:cNvPr>
          <p:cNvPicPr>
            <a:picLocks noChangeAspect="1"/>
          </p:cNvPicPr>
          <p:nvPr/>
        </p:nvPicPr>
        <p:blipFill rotWithShape="1">
          <a:blip r:embed="rId2">
            <a:extLst>
              <a:ext uri="{28A0092B-C50C-407E-A947-70E740481C1C}">
                <a14:useLocalDpi xmlns:a14="http://schemas.microsoft.com/office/drawing/2010/main" val="0"/>
              </a:ext>
            </a:extLst>
          </a:blip>
          <a:srcRect l="615"/>
          <a:stretch/>
        </p:blipFill>
        <p:spPr>
          <a:xfrm>
            <a:off x="7199440" y="10"/>
            <a:ext cx="4992560" cy="6857990"/>
          </a:xfrm>
          <a:prstGeom prst="rect">
            <a:avLst/>
          </a:prstGeom>
          <a:effectLst/>
        </p:spPr>
      </p:pic>
    </p:spTree>
    <p:extLst>
      <p:ext uri="{BB962C8B-B14F-4D97-AF65-F5344CB8AC3E}">
        <p14:creationId xmlns:p14="http://schemas.microsoft.com/office/powerpoint/2010/main" val="316758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3D076-4466-AEF8-0BE1-B0C0B6854C2F}"/>
              </a:ext>
            </a:extLst>
          </p:cNvPr>
          <p:cNvSpPr>
            <a:spLocks noGrp="1"/>
          </p:cNvSpPr>
          <p:nvPr>
            <p:ph type="title"/>
          </p:nvPr>
        </p:nvSpPr>
        <p:spPr>
          <a:xfrm>
            <a:off x="6421700" y="713232"/>
            <a:ext cx="5154168" cy="1197864"/>
          </a:xfrm>
        </p:spPr>
        <p:txBody>
          <a:bodyPr>
            <a:normAutofit/>
          </a:bodyPr>
          <a:lstStyle/>
          <a:p>
            <a:r>
              <a:rPr lang="cs-CZ" dirty="0"/>
              <a:t>Sklon života</a:t>
            </a:r>
          </a:p>
        </p:txBody>
      </p:sp>
      <p:sp>
        <p:nvSpPr>
          <p:cNvPr id="3" name="Zástupný obsah 2">
            <a:extLst>
              <a:ext uri="{FF2B5EF4-FFF2-40B4-BE49-F238E27FC236}">
                <a16:creationId xmlns:a16="http://schemas.microsoft.com/office/drawing/2014/main" id="{562C2BB1-11CE-7B34-10EC-BC217E86CB8D}"/>
              </a:ext>
            </a:extLst>
          </p:cNvPr>
          <p:cNvSpPr>
            <a:spLocks noGrp="1"/>
          </p:cNvSpPr>
          <p:nvPr>
            <p:ph idx="1"/>
          </p:nvPr>
        </p:nvSpPr>
        <p:spPr>
          <a:xfrm>
            <a:off x="6421700" y="2048256"/>
            <a:ext cx="5154168" cy="4123944"/>
          </a:xfrm>
        </p:spPr>
        <p:txBody>
          <a:bodyPr anchor="t">
            <a:normAutofit/>
          </a:bodyPr>
          <a:lstStyle/>
          <a:p>
            <a:r>
              <a:rPr lang="cs-CZ" sz="2000"/>
              <a:t>1917 – „chrlení“ krve</a:t>
            </a:r>
          </a:p>
          <a:p>
            <a:pPr lvl="1"/>
            <a:r>
              <a:rPr lang="cs-CZ" sz="2000"/>
              <a:t>První projev tuberkulozy</a:t>
            </a:r>
          </a:p>
          <a:p>
            <a:r>
              <a:rPr lang="cs-CZ" sz="2000"/>
              <a:t>Změna způsobu jeho života – léčebny</a:t>
            </a:r>
          </a:p>
          <a:p>
            <a:r>
              <a:rPr lang="cs-CZ" sz="2000"/>
              <a:t>1922 – žádost o předčasné penzionování</a:t>
            </a:r>
          </a:p>
          <a:p>
            <a:r>
              <a:rPr lang="cs-CZ" sz="2000"/>
              <a:t>1923 – s Dorou se stěhují do Berlína</a:t>
            </a:r>
          </a:p>
          <a:p>
            <a:r>
              <a:rPr lang="cs-CZ" sz="2000"/>
              <a:t>1924 – zhoršení stavu</a:t>
            </a:r>
          </a:p>
          <a:p>
            <a:pPr lvl="1"/>
            <a:r>
              <a:rPr lang="cs-CZ" sz="2000"/>
              <a:t>Sanatorium v Kierlingu</a:t>
            </a:r>
          </a:p>
          <a:p>
            <a:pPr lvl="1"/>
            <a:r>
              <a:rPr lang="cs-CZ" sz="2000"/>
              <a:t>3. červen 1924 – umírá na tuberkulózu hrtanu</a:t>
            </a:r>
          </a:p>
          <a:p>
            <a:pPr marL="0" indent="0">
              <a:buNone/>
            </a:pPr>
            <a:r>
              <a:rPr lang="cs-CZ" sz="2000"/>
              <a:t>„</a:t>
            </a:r>
            <a:r>
              <a:rPr lang="cs-CZ" sz="2000" i="1"/>
              <a:t>Neměli bychom to tudíž předběžně odložit, milí rodičové?“</a:t>
            </a:r>
            <a:endParaRPr lang="cs-CZ" sz="2000"/>
          </a:p>
          <a:p>
            <a:endParaRPr lang="cs-CZ" sz="2000"/>
          </a:p>
          <a:p>
            <a:endParaRPr lang="cs-CZ" sz="2000"/>
          </a:p>
          <a:p>
            <a:endParaRPr lang="cs-CZ" sz="2000"/>
          </a:p>
        </p:txBody>
      </p:sp>
      <p:pic>
        <p:nvPicPr>
          <p:cNvPr id="3074" name="Picture 2" descr="MGWCC #296 — Saturday, February 1st, 2014 — “&gt;1, x2, x2” | Matt Gaffney ...">
            <a:extLst>
              <a:ext uri="{FF2B5EF4-FFF2-40B4-BE49-F238E27FC236}">
                <a16:creationId xmlns:a16="http://schemas.microsoft.com/office/drawing/2014/main" id="{9BDF39F5-54F9-AC14-359A-B139CF0E00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3" r="909"/>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396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E88D73-0135-6083-6107-C461D7DDE5DE}"/>
              </a:ext>
            </a:extLst>
          </p:cNvPr>
          <p:cNvSpPr>
            <a:spLocks noGrp="1"/>
          </p:cNvSpPr>
          <p:nvPr>
            <p:ph type="title"/>
          </p:nvPr>
        </p:nvSpPr>
        <p:spPr>
          <a:xfrm>
            <a:off x="648930" y="629266"/>
            <a:ext cx="5121644" cy="1676603"/>
          </a:xfrm>
        </p:spPr>
        <p:txBody>
          <a:bodyPr>
            <a:normAutofit/>
          </a:bodyPr>
          <a:lstStyle/>
          <a:p>
            <a:r>
              <a:rPr lang="cs-CZ" dirty="0"/>
              <a:t>Tvorba</a:t>
            </a:r>
          </a:p>
        </p:txBody>
      </p:sp>
      <p:sp>
        <p:nvSpPr>
          <p:cNvPr id="3" name="Zástupný obsah 2">
            <a:extLst>
              <a:ext uri="{FF2B5EF4-FFF2-40B4-BE49-F238E27FC236}">
                <a16:creationId xmlns:a16="http://schemas.microsoft.com/office/drawing/2014/main" id="{F55E371F-0488-CBF2-FCE0-3C50DCD579F3}"/>
              </a:ext>
            </a:extLst>
          </p:cNvPr>
          <p:cNvSpPr>
            <a:spLocks noGrp="1"/>
          </p:cNvSpPr>
          <p:nvPr>
            <p:ph idx="1"/>
          </p:nvPr>
        </p:nvSpPr>
        <p:spPr>
          <a:xfrm>
            <a:off x="481781" y="1976284"/>
            <a:ext cx="5288792" cy="4247535"/>
          </a:xfrm>
        </p:spPr>
        <p:txBody>
          <a:bodyPr>
            <a:normAutofit fontScale="85000" lnSpcReduction="20000"/>
          </a:bodyPr>
          <a:lstStyle/>
          <a:p>
            <a:r>
              <a:rPr lang="cs-CZ" sz="2000" dirty="0"/>
              <a:t>Existencialismus </a:t>
            </a:r>
          </a:p>
          <a:p>
            <a:r>
              <a:rPr lang="cs-CZ" sz="2000" dirty="0"/>
              <a:t>Nenápadné věci – popsané s nebývalou láskou a přesností</a:t>
            </a:r>
          </a:p>
          <a:p>
            <a:r>
              <a:rPr lang="cs-CZ" sz="2000" dirty="0"/>
              <a:t>Hrdinové – oběti úřednické mašinérie</a:t>
            </a:r>
          </a:p>
          <a:p>
            <a:pPr lvl="1"/>
            <a:r>
              <a:rPr lang="cs-CZ" sz="1600" dirty="0"/>
              <a:t>Průměrní lidé</a:t>
            </a:r>
          </a:p>
          <a:p>
            <a:pPr lvl="1"/>
            <a:r>
              <a:rPr lang="cs-CZ" sz="1600" dirty="0"/>
              <a:t>Anonymní</a:t>
            </a:r>
          </a:p>
          <a:p>
            <a:pPr lvl="1"/>
            <a:r>
              <a:rPr lang="cs-CZ" sz="1600" dirty="0"/>
              <a:t>Snaha pochopit svět</a:t>
            </a:r>
          </a:p>
          <a:p>
            <a:r>
              <a:rPr lang="cs-CZ" sz="2000" dirty="0"/>
              <a:t>Touha postihnout nepostižitelné</a:t>
            </a:r>
          </a:p>
          <a:p>
            <a:r>
              <a:rPr lang="cs-CZ" sz="2000" dirty="0"/>
              <a:t>Nefunguje běžná logika</a:t>
            </a:r>
          </a:p>
          <a:p>
            <a:r>
              <a:rPr lang="cs-CZ" sz="2000" dirty="0"/>
              <a:t>Svět ovládán všemocnou silou</a:t>
            </a:r>
          </a:p>
          <a:p>
            <a:r>
              <a:rPr lang="cs-CZ" sz="2000" dirty="0"/>
              <a:t>Nepojmenovává místa – Praha?</a:t>
            </a:r>
          </a:p>
          <a:p>
            <a:pPr lvl="1"/>
            <a:r>
              <a:rPr lang="cs-CZ" sz="2000" dirty="0" err="1"/>
              <a:t>Fantasktní</a:t>
            </a:r>
            <a:r>
              <a:rPr lang="cs-CZ" sz="2000" dirty="0"/>
              <a:t> kafkovská architektura</a:t>
            </a:r>
          </a:p>
          <a:p>
            <a:pPr lvl="2"/>
            <a:r>
              <a:rPr lang="cs-CZ" dirty="0"/>
              <a:t>Praha </a:t>
            </a:r>
            <a:r>
              <a:rPr lang="cs-CZ" dirty="0">
                <a:latin typeface="Calibri" panose="020F0502020204030204" pitchFamily="34" charset="0"/>
                <a:cs typeface="Calibri" panose="020F0502020204030204" pitchFamily="34" charset="0"/>
              </a:rPr>
              <a:t>→ imaginární topografie</a:t>
            </a:r>
          </a:p>
          <a:p>
            <a:r>
              <a:rPr lang="cs-CZ" sz="2000" dirty="0">
                <a:cs typeface="Calibri" panose="020F0502020204030204" pitchFamily="34" charset="0"/>
              </a:rPr>
              <a:t>Jména hlavních postav – odkazy na jeho jméno</a:t>
            </a:r>
          </a:p>
          <a:p>
            <a:pPr marL="0" indent="0">
              <a:buNone/>
            </a:pPr>
            <a:r>
              <a:rPr lang="cs-CZ" sz="2000" dirty="0"/>
              <a:t> </a:t>
            </a:r>
          </a:p>
        </p:txBody>
      </p:sp>
      <p:pic>
        <p:nvPicPr>
          <p:cNvPr id="1026" name="Picture 2" descr="Nalezený obrázek pro Kafka Drawings">
            <a:extLst>
              <a:ext uri="{FF2B5EF4-FFF2-40B4-BE49-F238E27FC236}">
                <a16:creationId xmlns:a16="http://schemas.microsoft.com/office/drawing/2014/main" id="{0134203E-6847-B365-8795-D450E1373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3" r="-2" b="-2"/>
          <a:stretch/>
        </p:blipFill>
        <p:spPr bwMode="auto">
          <a:xfrm>
            <a:off x="6721233" y="640082"/>
            <a:ext cx="483110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706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FA031D-D82C-AE00-922B-8562ACC6DC67}"/>
              </a:ext>
            </a:extLst>
          </p:cNvPr>
          <p:cNvSpPr>
            <a:spLocks noGrp="1"/>
          </p:cNvSpPr>
          <p:nvPr>
            <p:ph type="title"/>
          </p:nvPr>
        </p:nvSpPr>
        <p:spPr>
          <a:xfrm>
            <a:off x="5069940" y="365124"/>
            <a:ext cx="6172200" cy="1828800"/>
          </a:xfrm>
        </p:spPr>
        <p:txBody>
          <a:bodyPr>
            <a:normAutofit/>
          </a:bodyPr>
          <a:lstStyle/>
          <a:p>
            <a:r>
              <a:rPr lang="cs-CZ"/>
              <a:t>Kafka a Praha</a:t>
            </a:r>
            <a:endParaRPr lang="cs-CZ" dirty="0"/>
          </a:p>
        </p:txBody>
      </p:sp>
      <p:sp>
        <p:nvSpPr>
          <p:cNvPr id="3" name="Zástupný obsah 2">
            <a:extLst>
              <a:ext uri="{FF2B5EF4-FFF2-40B4-BE49-F238E27FC236}">
                <a16:creationId xmlns:a16="http://schemas.microsoft.com/office/drawing/2014/main" id="{07516396-8460-4608-E2E1-574B21B0680B}"/>
              </a:ext>
            </a:extLst>
          </p:cNvPr>
          <p:cNvSpPr>
            <a:spLocks noGrp="1"/>
          </p:cNvSpPr>
          <p:nvPr>
            <p:ph idx="1"/>
          </p:nvPr>
        </p:nvSpPr>
        <p:spPr>
          <a:xfrm>
            <a:off x="5069940" y="2322576"/>
            <a:ext cx="6172200" cy="3858768"/>
          </a:xfrm>
        </p:spPr>
        <p:txBody>
          <a:bodyPr>
            <a:normAutofit/>
          </a:bodyPr>
          <a:lstStyle/>
          <a:p>
            <a:r>
              <a:rPr lang="cs-CZ" sz="2400"/>
              <a:t>Miloval X nenáviděl, domovem X vězením</a:t>
            </a:r>
          </a:p>
          <a:p>
            <a:r>
              <a:rPr lang="cs-CZ" sz="2400"/>
              <a:t>Většina jeho života</a:t>
            </a:r>
          </a:p>
          <a:p>
            <a:r>
              <a:rPr lang="cs-CZ" sz="2400"/>
              <a:t>V románech – tísnivé místo</a:t>
            </a:r>
          </a:p>
          <a:p>
            <a:r>
              <a:rPr lang="cs-CZ" sz="2400"/>
              <a:t>„</a:t>
            </a:r>
            <a:r>
              <a:rPr lang="cs-CZ" sz="2400" i="1"/>
              <a:t>Zde bylo mé gymnazium, tamta budova za ním , to jeuniverzita a o něco víc nalevo můj úřad. V tomhle kruhu je uzavřen celý můj život“ </a:t>
            </a:r>
            <a:endParaRPr lang="cs-CZ" sz="2400"/>
          </a:p>
        </p:txBody>
      </p:sp>
      <p:pic>
        <p:nvPicPr>
          <p:cNvPr id="6" name="Obrázek 5" descr="Obsah obrázku text, staré&#10;&#10;Popis byl vytvořen automaticky">
            <a:extLst>
              <a:ext uri="{FF2B5EF4-FFF2-40B4-BE49-F238E27FC236}">
                <a16:creationId xmlns:a16="http://schemas.microsoft.com/office/drawing/2014/main" id="{E86F7DA7-1484-AE22-452C-AD6257F06D90}"/>
              </a:ext>
            </a:extLst>
          </p:cNvPr>
          <p:cNvPicPr>
            <a:picLocks noChangeAspect="1"/>
          </p:cNvPicPr>
          <p:nvPr/>
        </p:nvPicPr>
        <p:blipFill rotWithShape="1">
          <a:blip r:embed="rId2">
            <a:extLst>
              <a:ext uri="{28A0092B-C50C-407E-A947-70E740481C1C}">
                <a14:useLocalDpi xmlns:a14="http://schemas.microsoft.com/office/drawing/2010/main" val="0"/>
              </a:ext>
            </a:extLst>
          </a:blip>
          <a:srcRect l="10392"/>
          <a:stretch/>
        </p:blipFill>
        <p:spPr>
          <a:xfrm>
            <a:off x="20" y="10"/>
            <a:ext cx="4639713" cy="6857990"/>
          </a:xfrm>
          <a:prstGeom prst="rect">
            <a:avLst/>
          </a:prstGeom>
        </p:spPr>
      </p:pic>
    </p:spTree>
    <p:extLst>
      <p:ext uri="{BB962C8B-B14F-4D97-AF65-F5344CB8AC3E}">
        <p14:creationId xmlns:p14="http://schemas.microsoft.com/office/powerpoint/2010/main" val="16643212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FE4328-3E01-124A-67EC-D22FB8B635D9}"/>
              </a:ext>
            </a:extLst>
          </p:cNvPr>
          <p:cNvSpPr>
            <a:spLocks noGrp="1"/>
          </p:cNvSpPr>
          <p:nvPr>
            <p:ph type="title"/>
          </p:nvPr>
        </p:nvSpPr>
        <p:spPr>
          <a:xfrm>
            <a:off x="804672" y="1412489"/>
            <a:ext cx="2871095" cy="2156621"/>
          </a:xfrm>
        </p:spPr>
        <p:txBody>
          <a:bodyPr anchor="t">
            <a:normAutofit/>
          </a:bodyPr>
          <a:lstStyle/>
          <a:p>
            <a:r>
              <a:rPr lang="cs-CZ" sz="3600">
                <a:solidFill>
                  <a:srgbClr val="FFFFFF"/>
                </a:solidFill>
              </a:rPr>
              <a:t>Amerika</a:t>
            </a:r>
          </a:p>
        </p:txBody>
      </p:sp>
      <p:sp>
        <p:nvSpPr>
          <p:cNvPr id="3" name="Zástupný obsah 2">
            <a:extLst>
              <a:ext uri="{FF2B5EF4-FFF2-40B4-BE49-F238E27FC236}">
                <a16:creationId xmlns:a16="http://schemas.microsoft.com/office/drawing/2014/main" id="{2774E3AE-D39F-F568-E517-FA933325E81B}"/>
              </a:ext>
            </a:extLst>
          </p:cNvPr>
          <p:cNvSpPr>
            <a:spLocks noGrp="1"/>
          </p:cNvSpPr>
          <p:nvPr>
            <p:ph sz="half" idx="1"/>
          </p:nvPr>
        </p:nvSpPr>
        <p:spPr>
          <a:xfrm>
            <a:off x="4019122" y="583221"/>
            <a:ext cx="4053162" cy="5847075"/>
          </a:xfrm>
        </p:spPr>
        <p:txBody>
          <a:bodyPr>
            <a:normAutofit fontScale="92500"/>
          </a:bodyPr>
          <a:lstStyle/>
          <a:p>
            <a:pPr lvl="1"/>
            <a:r>
              <a:rPr lang="cs-CZ" sz="2000" dirty="0"/>
              <a:t>Nedokončen</a:t>
            </a:r>
          </a:p>
          <a:p>
            <a:pPr lvl="1"/>
            <a:r>
              <a:rPr lang="cs-CZ" sz="2000" dirty="0"/>
              <a:t>Mladý Karel </a:t>
            </a:r>
            <a:r>
              <a:rPr lang="cs-CZ" sz="2000" dirty="0">
                <a:latin typeface="Calibri" panose="020F0502020204030204" pitchFamily="34" charset="0"/>
                <a:cs typeface="Calibri" panose="020F0502020204030204" pitchFamily="34" charset="0"/>
              </a:rPr>
              <a:t>→ Amerika</a:t>
            </a:r>
          </a:p>
          <a:p>
            <a:pPr lvl="2"/>
            <a:r>
              <a:rPr lang="cs-CZ" dirty="0">
                <a:latin typeface="Calibri" panose="020F0502020204030204" pitchFamily="34" charset="0"/>
                <a:cs typeface="Calibri" panose="020F0502020204030204" pitchFamily="34" charset="0"/>
              </a:rPr>
              <a:t>Skandál se služebnou</a:t>
            </a:r>
          </a:p>
          <a:p>
            <a:pPr lvl="1"/>
            <a:r>
              <a:rPr lang="cs-CZ" sz="2000" dirty="0">
                <a:latin typeface="Calibri" panose="020F0502020204030204" pitchFamily="34" charset="0"/>
                <a:cs typeface="Calibri" panose="020F0502020204030204" pitchFamily="34" charset="0"/>
              </a:rPr>
              <a:t>Karel – naivní, pracovitý, čestný</a:t>
            </a:r>
          </a:p>
          <a:p>
            <a:pPr lvl="1"/>
            <a:r>
              <a:rPr lang="cs-CZ" sz="2000" dirty="0">
                <a:latin typeface="Calibri" panose="020F0502020204030204" pitchFamily="34" charset="0"/>
                <a:cs typeface="Calibri" panose="020F0502020204030204" pitchFamily="34" charset="0"/>
              </a:rPr>
              <a:t>Ubytován u strýce →hádka → životem na vlastní pěst</a:t>
            </a:r>
          </a:p>
          <a:p>
            <a:pPr lvl="1"/>
            <a:r>
              <a:rPr lang="cs-CZ" sz="2000" dirty="0">
                <a:latin typeface="Calibri" panose="020F0502020204030204" pitchFamily="34" charset="0"/>
                <a:cs typeface="Calibri" panose="020F0502020204030204" pitchFamily="34" charset="0"/>
              </a:rPr>
              <a:t>Znaky</a:t>
            </a:r>
          </a:p>
          <a:p>
            <a:pPr lvl="2"/>
            <a:r>
              <a:rPr lang="cs-CZ" dirty="0">
                <a:latin typeface="Calibri" panose="020F0502020204030204" pitchFamily="34" charset="0"/>
                <a:cs typeface="Calibri" panose="020F0502020204030204" pitchFamily="34" charset="0"/>
              </a:rPr>
              <a:t>Popis osamocení</a:t>
            </a:r>
          </a:p>
          <a:p>
            <a:pPr lvl="2"/>
            <a:r>
              <a:rPr lang="cs-CZ" dirty="0">
                <a:latin typeface="Calibri" panose="020F0502020204030204" pitchFamily="34" charset="0"/>
                <a:cs typeface="Calibri" panose="020F0502020204030204" pitchFamily="34" charset="0"/>
              </a:rPr>
              <a:t>Absurdita a bezohlednost světa</a:t>
            </a:r>
          </a:p>
          <a:p>
            <a:pPr lvl="2"/>
            <a:r>
              <a:rPr lang="cs-CZ" dirty="0">
                <a:latin typeface="Calibri" panose="020F0502020204030204" pitchFamily="34" charset="0"/>
                <a:cs typeface="Calibri" panose="020F0502020204030204" pitchFamily="34" charset="0"/>
              </a:rPr>
              <a:t>Odcizení člověka, blízkost smrti a zkázy</a:t>
            </a:r>
          </a:p>
          <a:p>
            <a:pPr lvl="2"/>
            <a:r>
              <a:rPr lang="cs-CZ" dirty="0">
                <a:latin typeface="Calibri" panose="020F0502020204030204" pitchFamily="34" charset="0"/>
                <a:cs typeface="Calibri" panose="020F0502020204030204" pitchFamily="34" charset="0"/>
              </a:rPr>
              <a:t>Situační humor</a:t>
            </a:r>
          </a:p>
          <a:p>
            <a:pPr lvl="2"/>
            <a:r>
              <a:rPr lang="cs-CZ" dirty="0">
                <a:latin typeface="Calibri" panose="020F0502020204030204" pitchFamily="34" charset="0"/>
                <a:cs typeface="Calibri" panose="020F0502020204030204" pitchFamily="34" charset="0"/>
              </a:rPr>
              <a:t>Svět očima dospívajícího chlapce</a:t>
            </a:r>
          </a:p>
          <a:p>
            <a:pPr lvl="2"/>
            <a:endParaRPr lang="cs-CZ" dirty="0">
              <a:latin typeface="Calibri" panose="020F0502020204030204" pitchFamily="34" charset="0"/>
              <a:cs typeface="Calibri" panose="020F0502020204030204" pitchFamily="34" charset="0"/>
            </a:endParaRPr>
          </a:p>
          <a:p>
            <a:pPr lvl="2"/>
            <a:endParaRPr lang="cs-CZ" dirty="0">
              <a:latin typeface="Calibri" panose="020F0502020204030204" pitchFamily="34" charset="0"/>
              <a:cs typeface="Calibri" panose="020F0502020204030204" pitchFamily="34" charset="0"/>
            </a:endParaRPr>
          </a:p>
          <a:p>
            <a:pPr lvl="1"/>
            <a:endParaRPr lang="cs-CZ" sz="2000" dirty="0">
              <a:latin typeface="Calibri" panose="020F0502020204030204" pitchFamily="34" charset="0"/>
              <a:cs typeface="Calibri" panose="020F0502020204030204" pitchFamily="34" charset="0"/>
            </a:endParaRPr>
          </a:p>
          <a:p>
            <a:pPr lvl="1"/>
            <a:endParaRPr lang="cs-CZ" sz="2000" dirty="0">
              <a:latin typeface="Calibri" panose="020F0502020204030204" pitchFamily="34" charset="0"/>
              <a:cs typeface="Calibri" panose="020F0502020204030204" pitchFamily="34" charset="0"/>
            </a:endParaRPr>
          </a:p>
        </p:txBody>
      </p:sp>
      <p:sp>
        <p:nvSpPr>
          <p:cNvPr id="4" name="Zástupný obsah 3">
            <a:extLst>
              <a:ext uri="{FF2B5EF4-FFF2-40B4-BE49-F238E27FC236}">
                <a16:creationId xmlns:a16="http://schemas.microsoft.com/office/drawing/2014/main" id="{4BC5E4E8-D561-F37B-B451-BDC108AB9E80}"/>
              </a:ext>
            </a:extLst>
          </p:cNvPr>
          <p:cNvSpPr>
            <a:spLocks noGrp="1"/>
          </p:cNvSpPr>
          <p:nvPr>
            <p:ph sz="half" idx="2"/>
          </p:nvPr>
        </p:nvSpPr>
        <p:spPr>
          <a:xfrm>
            <a:off x="8451604" y="511277"/>
            <a:ext cx="3425764" cy="5265056"/>
          </a:xfrm>
        </p:spPr>
        <p:txBody>
          <a:bodyPr>
            <a:normAutofit fontScale="92500"/>
          </a:bodyPr>
          <a:lstStyle/>
          <a:p>
            <a:pPr marL="0" indent="0">
              <a:buNone/>
            </a:pPr>
            <a:r>
              <a:rPr lang="cs-CZ" sz="2000" i="1" dirty="0"/>
              <a:t>„Nechtěl byste se někdy podívat nám, </a:t>
            </a:r>
            <a:r>
              <a:rPr lang="cs-CZ" sz="2000" i="1" dirty="0" err="1"/>
              <a:t>Rossmanne</a:t>
            </a:r>
            <a:r>
              <a:rPr lang="cs-CZ" sz="2000" i="1" dirty="0"/>
              <a:t>, žijeme si teď velice dobře,“ řekl Robinson a pohlédl lákavě na Karla.</a:t>
            </a:r>
          </a:p>
          <a:p>
            <a:pPr marL="0" indent="0">
              <a:buNone/>
            </a:pPr>
            <a:r>
              <a:rPr lang="cs-CZ" sz="2000" i="1" dirty="0"/>
              <a:t>„Zvete mě vy nebo </a:t>
            </a:r>
            <a:r>
              <a:rPr lang="cs-CZ" sz="2000" i="1" dirty="0" err="1"/>
              <a:t>Delamerche</a:t>
            </a:r>
            <a:r>
              <a:rPr lang="cs-CZ" sz="2000" i="1" dirty="0"/>
              <a:t>?“ zeptal se Karel. Já i </a:t>
            </a:r>
            <a:r>
              <a:rPr lang="cs-CZ" sz="2000" i="1" dirty="0" err="1"/>
              <a:t>Delamarche</a:t>
            </a:r>
            <a:r>
              <a:rPr lang="cs-CZ" sz="2000" i="1" dirty="0"/>
              <a:t>. Jsme v tom zajedno,“ řekl Robinson.</a:t>
            </a:r>
          </a:p>
          <a:p>
            <a:pPr marL="0" indent="0">
              <a:buNone/>
            </a:pPr>
            <a:r>
              <a:rPr lang="cs-CZ" sz="2000" i="1" dirty="0"/>
              <a:t>„Tak vám říkám a prosím, vyřiďte to také </a:t>
            </a:r>
            <a:r>
              <a:rPr lang="cs-CZ" sz="2000" i="1" dirty="0" err="1"/>
              <a:t>Delamarchovi</a:t>
            </a:r>
            <a:r>
              <a:rPr lang="cs-CZ" sz="2000" i="1" dirty="0"/>
              <a:t>: Rozešli jsme se navždy, aby v tom bylo už jednou povždy jasno. Vy dva jste ublížili víc než kdokoli jiný. Vzali jste si snad do hlavy, že mi nedáte ani teď pokoj?“</a:t>
            </a:r>
          </a:p>
          <a:p>
            <a:pPr marL="0" indent="0">
              <a:buNone/>
            </a:pPr>
            <a:r>
              <a:rPr lang="cs-CZ" sz="2000" i="1" dirty="0"/>
              <a:t>„Jsme přeci vaši kamarádi“ řekl Robinson a do očí mu vstoupily odporné slzy opilců…</a:t>
            </a:r>
            <a:endParaRPr lang="cs-CZ" sz="2000" dirty="0"/>
          </a:p>
        </p:txBody>
      </p:sp>
      <p:pic>
        <p:nvPicPr>
          <p:cNvPr id="2050" name="Picture 2" descr="Nalezený obrázek pro amerika kafka">
            <a:extLst>
              <a:ext uri="{FF2B5EF4-FFF2-40B4-BE49-F238E27FC236}">
                <a16:creationId xmlns:a16="http://schemas.microsoft.com/office/drawing/2014/main" id="{6BE80E1B-1896-AA10-5971-5904254E6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72" y="2283804"/>
            <a:ext cx="2381250"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26111"/>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1235</TotalTime>
  <Words>1856</Words>
  <Application>Microsoft Office PowerPoint</Application>
  <PresentationFormat>Widescreen</PresentationFormat>
  <Paragraphs>127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Motiv Office</vt:lpstr>
      <vt:lpstr>Franz Kafka 1883 – 1924</vt:lpstr>
      <vt:lpstr>Rodina</vt:lpstr>
      <vt:lpstr>Život</vt:lpstr>
      <vt:lpstr>Vztah se ženami</vt:lpstr>
      <vt:lpstr>Osobnost</vt:lpstr>
      <vt:lpstr>Sklon života</vt:lpstr>
      <vt:lpstr>Tvorba</vt:lpstr>
      <vt:lpstr>Kafka a Praha</vt:lpstr>
      <vt:lpstr>Amerika</vt:lpstr>
      <vt:lpstr>Zámek</vt:lpstr>
      <vt:lpstr>Proměna</vt:lpstr>
      <vt:lpstr>Proces</vt:lpstr>
      <vt:lpstr>Proces</vt:lpstr>
      <vt:lpstr>„Oženit se, založit rodinu, přijmout všechny děti, jež přijdou, zachovat je na tomto nejistém světě a dokonce, bude-li to možné, je trochu vést, to je podle mého přesvědčení nejzazší meta, již může člověk dosáhnout.“   Franz Kafka (1883-1924) </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Franz Kafka 1883 – 1924</dc:title>
  <dc:creator>Vojtěch Štantejský</dc:creator>
  <cp:lastModifiedBy>Vojtěch Štantejský</cp:lastModifiedBy>
  <cp:revision>3</cp:revision>
  <dcterms:created xsi:type="dcterms:W3CDTF">2023-01-16T18:36:35Z</dcterms:created>
  <dcterms:modified xsi:type="dcterms:W3CDTF">2023-01-22T22:24:11Z</dcterms:modified>
</cp:coreProperties>
</file>