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sldIdLst>
    <p:sldId id="256" r:id="rId2"/>
    <p:sldId id="257" r:id="rId3"/>
    <p:sldId id="260" r:id="rId4"/>
    <p:sldId id="259" r:id="rId5"/>
    <p:sldId id="263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8392"/>
    <a:srgbClr val="1245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3429000"/>
            <a:ext cx="4941771" cy="212804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95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cs-CZ" dirty="0"/>
              <a:t>Kliknutím na ikonu přidáte obrázek </a:t>
            </a:r>
            <a:r>
              <a:rPr lang="cs-CZ" dirty="0" err="1"/>
              <a:t>SmartArt</a:t>
            </a:r>
            <a:r>
              <a:rPr lang="cs-CZ" dirty="0"/>
              <a:t>.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899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272533"/>
            <a:ext cx="4296508" cy="953298"/>
          </a:xfrm>
        </p:spPr>
        <p:txBody>
          <a:bodyPr>
            <a:no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6751" y="1507772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2808" y="2584097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9233" y="3660422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63433" y="473674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157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Dva obsah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72757"/>
            <a:ext cx="8421688" cy="1644984"/>
          </a:xfrm>
        </p:spPr>
        <p:txBody>
          <a:bodyPr>
            <a:no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883877"/>
            <a:ext cx="3924300" cy="864157"/>
          </a:xfrm>
        </p:spPr>
        <p:txBody>
          <a:bodyPr anchor="ctr" anchorCtr="0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883877"/>
            <a:ext cx="3943627" cy="864157"/>
          </a:xfrm>
        </p:spPr>
        <p:txBody>
          <a:bodyPr anchor="ctr" anchorCtr="0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326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8250" y="522515"/>
            <a:ext cx="9710646" cy="1377306"/>
          </a:xfrm>
        </p:spPr>
        <p:txBody>
          <a:bodyPr>
            <a:no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3023393"/>
            <a:ext cx="2882475" cy="768371"/>
          </a:xfrm>
        </p:spPr>
        <p:txBody>
          <a:bodyPr anchor="ctr" anchorCtr="0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3023393"/>
            <a:ext cx="2896671" cy="768371"/>
          </a:xfrm>
        </p:spPr>
        <p:txBody>
          <a:bodyPr anchor="ctr" anchorCtr="0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3023393"/>
            <a:ext cx="2882475" cy="768371"/>
          </a:xfrm>
        </p:spPr>
        <p:txBody>
          <a:bodyPr anchor="ctr" anchorCtr="0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7042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954593"/>
            <a:ext cx="5111750" cy="1921958"/>
          </a:xfrm>
        </p:spPr>
        <p:txBody>
          <a:bodyPr anchor="b">
            <a:no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9219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172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351693"/>
            <a:ext cx="4179570" cy="2453652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107620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57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291403"/>
            <a:ext cx="2895600" cy="2054606"/>
          </a:xfrm>
        </p:spPr>
        <p:txBody>
          <a:bodyPr anchor="b">
            <a:no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522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612949"/>
            <a:ext cx="5111750" cy="2263602"/>
          </a:xfrm>
        </p:spPr>
        <p:txBody>
          <a:bodyPr anchor="b">
            <a:no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226360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84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522514"/>
            <a:ext cx="4179570" cy="3341857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31859"/>
            <a:ext cx="4179570" cy="36512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89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r>
              <a:rPr lang="cs-CZ" dirty="0"/>
              <a:t>Kliknutím na ikonu přidáte graf.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972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cs-CZ" dirty="0"/>
              <a:t>Kliknutím na ikonu přidáte tabulku.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010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06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8567" y="892177"/>
            <a:ext cx="9577983" cy="1325563"/>
          </a:xfrm>
        </p:spPr>
        <p:txBody>
          <a:bodyPr>
            <a:no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660747"/>
          </a:xfrm>
        </p:spPr>
        <p:txBody>
          <a:bodyPr anchor="t">
            <a:norm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660747"/>
          </a:xfrm>
        </p:spPr>
        <p:txBody>
          <a:bodyPr anchor="t">
            <a:norm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2pPr marL="0" indent="0" algn="ctr">
              <a:spcBef>
                <a:spcPts val="0"/>
              </a:spcBef>
              <a:buNone/>
              <a:defRPr sz="1400"/>
            </a:lvl2pPr>
          </a:lstStyle>
          <a:p>
            <a:pPr lvl="1"/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660747"/>
          </a:xfrm>
        </p:spPr>
        <p:txBody>
          <a:bodyPr anchor="t">
            <a:norm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660747"/>
          </a:xfrm>
        </p:spPr>
        <p:txBody>
          <a:bodyPr anchor="t">
            <a:norm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534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0168" y="892177"/>
            <a:ext cx="9088438" cy="1135899"/>
          </a:xfrm>
        </p:spPr>
        <p:txBody>
          <a:bodyPr>
            <a:no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570485"/>
            <a:ext cx="1828800" cy="20283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779603"/>
            <a:ext cx="1828800" cy="343061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570485"/>
            <a:ext cx="1828800" cy="20283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779603"/>
            <a:ext cx="1828800" cy="343061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570485"/>
            <a:ext cx="2105135" cy="20283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779603"/>
            <a:ext cx="2299855" cy="343061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570485"/>
            <a:ext cx="1828800" cy="20283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779603"/>
            <a:ext cx="1844126" cy="343061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429321"/>
            <a:ext cx="1828800" cy="20283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38439"/>
            <a:ext cx="1828800" cy="343061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429321"/>
            <a:ext cx="1828800" cy="20283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38439"/>
            <a:ext cx="1828800" cy="343061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429321"/>
            <a:ext cx="1828800" cy="20283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38439"/>
            <a:ext cx="1813474" cy="343061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429321"/>
            <a:ext cx="1828800" cy="20283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38439"/>
            <a:ext cx="1844126" cy="343061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459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3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872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  <p:transition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belprize.org/prizes/peace/1990/gorbachev/facts/" TargetMode="External"/><Relationship Id="rId2" Type="http://schemas.openxmlformats.org/officeDocument/2006/relationships/hyperlink" Target="https://www.nobelprize.org/prizes/peace/1990/gorbachev/acceptance-speech/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D8ACE-B53D-02AD-86B2-03BE7217E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293704"/>
            <a:ext cx="5457908" cy="1263338"/>
          </a:xfrm>
        </p:spPr>
        <p:txBody>
          <a:bodyPr/>
          <a:lstStyle/>
          <a:p>
            <a:r>
              <a:rPr lang="cs-CZ" sz="4000" dirty="0" err="1">
                <a:solidFill>
                  <a:srgbClr val="124559"/>
                </a:solidFill>
              </a:rPr>
              <a:t>Mikhail</a:t>
            </a:r>
            <a:r>
              <a:rPr lang="cs-CZ" sz="4000" dirty="0">
                <a:solidFill>
                  <a:srgbClr val="124559"/>
                </a:solidFill>
              </a:rPr>
              <a:t> </a:t>
            </a:r>
            <a:r>
              <a:rPr lang="cs-CZ" sz="4000" dirty="0" err="1">
                <a:solidFill>
                  <a:srgbClr val="124559"/>
                </a:solidFill>
              </a:rPr>
              <a:t>Gorbachev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749FE53-BFE6-D8AF-0083-5EE5EAE5B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0" y="5358712"/>
            <a:ext cx="4941770" cy="396660"/>
          </a:xfrm>
        </p:spPr>
        <p:txBody>
          <a:bodyPr/>
          <a:lstStyle/>
          <a:p>
            <a:r>
              <a:rPr lang="cs-CZ" dirty="0">
                <a:solidFill>
                  <a:srgbClr val="124559"/>
                </a:solidFill>
              </a:rPr>
              <a:t>Laura Růžičková </a:t>
            </a:r>
          </a:p>
        </p:txBody>
      </p:sp>
    </p:spTree>
    <p:extLst>
      <p:ext uri="{BB962C8B-B14F-4D97-AF65-F5344CB8AC3E}">
        <p14:creationId xmlns:p14="http://schemas.microsoft.com/office/powerpoint/2010/main" val="3687088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C8D88E-82DD-5485-FDCE-9B90A3701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30551" y="427419"/>
            <a:ext cx="347455" cy="208686"/>
          </a:xfrm>
        </p:spPr>
        <p:txBody>
          <a:bodyPr/>
          <a:lstStyle/>
          <a:p>
            <a:endParaRPr lang="cs-CZ" sz="1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7F0536C-7D7E-8265-2566-076A5F246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518" y="1157807"/>
            <a:ext cx="5111750" cy="4149568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598392"/>
                </a:solidFill>
              </a:rPr>
              <a:t>was born on 2nd of  March 1931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rgbClr val="598392"/>
                </a:solidFill>
              </a:rPr>
              <a:t>died</a:t>
            </a:r>
            <a:r>
              <a:rPr lang="cs-CZ" sz="2000" dirty="0">
                <a:solidFill>
                  <a:srgbClr val="598392"/>
                </a:solidFill>
              </a:rPr>
              <a:t> on 30th of August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8392"/>
                </a:solidFill>
              </a:rPr>
              <a:t>Gorbachev grew up under Stalin's regime</a:t>
            </a:r>
            <a:endParaRPr lang="cs-CZ" sz="2000" dirty="0">
              <a:solidFill>
                <a:srgbClr val="59839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8392"/>
                </a:solidFill>
              </a:rPr>
              <a:t>experienced German occupation in World War II. </a:t>
            </a:r>
            <a:r>
              <a:rPr lang="cs-CZ" sz="2000" dirty="0">
                <a:solidFill>
                  <a:srgbClr val="598392"/>
                </a:solidFill>
              </a:rPr>
              <a:t>and a</a:t>
            </a:r>
            <a:r>
              <a:rPr lang="en-US" sz="2000" dirty="0">
                <a:solidFill>
                  <a:srgbClr val="598392"/>
                </a:solidFill>
              </a:rPr>
              <a:t>fter the war, he studied law in Moscow and pursued a career in the Communist Party</a:t>
            </a:r>
            <a:endParaRPr lang="cs-CZ" sz="2000" dirty="0">
              <a:solidFill>
                <a:srgbClr val="59839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598392"/>
                </a:solidFill>
              </a:rPr>
              <a:t>i</a:t>
            </a:r>
            <a:r>
              <a:rPr lang="en-US" sz="2000" dirty="0">
                <a:solidFill>
                  <a:srgbClr val="598392"/>
                </a:solidFill>
              </a:rPr>
              <a:t>n 1985 Gorbachev was elected the new leader of the Soviet Union</a:t>
            </a:r>
            <a:endParaRPr lang="cs-CZ" sz="2000" dirty="0">
              <a:solidFill>
                <a:srgbClr val="59839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598392"/>
                </a:solidFill>
              </a:rPr>
              <a:t>h</a:t>
            </a:r>
            <a:r>
              <a:rPr lang="en-US" sz="2000" dirty="0">
                <a:solidFill>
                  <a:srgbClr val="598392"/>
                </a:solidFill>
              </a:rPr>
              <a:t>e sought to reform communism, and introduced the concepts “glasnost” (openness) and “perestroika” (change)</a:t>
            </a:r>
            <a:endParaRPr lang="cs-CZ" sz="2000" dirty="0">
              <a:solidFill>
                <a:srgbClr val="598392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3E9BA7D-187F-507E-4399-132E0F1B1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452" y="407615"/>
            <a:ext cx="2294819" cy="293711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342A269-CF52-E90C-3CB7-FA431D5C9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100" y="415854"/>
            <a:ext cx="3751382" cy="292887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3612F1A-E4AA-99F8-02D7-F58B54B6CE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" t="1553" b="2943"/>
          <a:stretch/>
        </p:blipFill>
        <p:spPr>
          <a:xfrm>
            <a:off x="9744378" y="3513268"/>
            <a:ext cx="2160104" cy="2941043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AFA599B7-BEE3-1F10-9E8E-C7AC887B31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3" r="12707"/>
          <a:stretch/>
        </p:blipFill>
        <p:spPr>
          <a:xfrm>
            <a:off x="5719452" y="3513268"/>
            <a:ext cx="3839397" cy="294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8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EC0654-52C5-94D2-29ED-18DE2D263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49589" y="1397602"/>
            <a:ext cx="258614" cy="343061"/>
          </a:xfrm>
        </p:spPr>
        <p:txBody>
          <a:bodyPr/>
          <a:lstStyle/>
          <a:p>
            <a:pPr algn="l"/>
            <a:br>
              <a:rPr lang="en-US" dirty="0"/>
            </a:br>
            <a:endParaRPr lang="cs-CZ" dirty="0"/>
          </a:p>
        </p:txBody>
      </p:sp>
      <p:sp>
        <p:nvSpPr>
          <p:cNvPr id="16" name="Volný tvar: obrazec 15">
            <a:extLst>
              <a:ext uri="{FF2B5EF4-FFF2-40B4-BE49-F238E27FC236}">
                <a16:creationId xmlns:a16="http://schemas.microsoft.com/office/drawing/2014/main" id="{0EB765D4-5189-9797-E049-DDCE27A0A4E7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-1120282" y="5950226"/>
            <a:ext cx="295431" cy="308586"/>
          </a:xfrm>
          <a:custGeom>
            <a:avLst/>
            <a:gdLst>
              <a:gd name="connsiteX0" fmla="*/ 5099008 w 9577982"/>
              <a:gd name="connsiteY0" fmla="*/ 394272 h 1055019"/>
              <a:gd name="connsiteX1" fmla="*/ 6944519 w 9577982"/>
              <a:gd name="connsiteY1" fmla="*/ 394272 h 1055019"/>
              <a:gd name="connsiteX2" fmla="*/ 6944519 w 9577982"/>
              <a:gd name="connsiteY2" fmla="*/ 1055019 h 1055019"/>
              <a:gd name="connsiteX3" fmla="*/ 5099008 w 9577982"/>
              <a:gd name="connsiteY3" fmla="*/ 1055019 h 1055019"/>
              <a:gd name="connsiteX4" fmla="*/ 2608344 w 9577982"/>
              <a:gd name="connsiteY4" fmla="*/ 394272 h 1055019"/>
              <a:gd name="connsiteX5" fmla="*/ 4464293 w 9577982"/>
              <a:gd name="connsiteY5" fmla="*/ 394272 h 1055019"/>
              <a:gd name="connsiteX6" fmla="*/ 4464293 w 9577982"/>
              <a:gd name="connsiteY6" fmla="*/ 1055019 h 1055019"/>
              <a:gd name="connsiteX7" fmla="*/ 2608344 w 9577982"/>
              <a:gd name="connsiteY7" fmla="*/ 1055019 h 1055019"/>
              <a:gd name="connsiteX8" fmla="*/ 7518889 w 9577982"/>
              <a:gd name="connsiteY8" fmla="*/ 379590 h 1055019"/>
              <a:gd name="connsiteX9" fmla="*/ 9364399 w 9577982"/>
              <a:gd name="connsiteY9" fmla="*/ 379590 h 1055019"/>
              <a:gd name="connsiteX10" fmla="*/ 9364399 w 9577982"/>
              <a:gd name="connsiteY10" fmla="*/ 1040337 h 1055019"/>
              <a:gd name="connsiteX11" fmla="*/ 7518889 w 9577982"/>
              <a:gd name="connsiteY11" fmla="*/ 1040337 h 1055019"/>
              <a:gd name="connsiteX12" fmla="*/ 258613 w 9577982"/>
              <a:gd name="connsiteY12" fmla="*/ 379590 h 1055019"/>
              <a:gd name="connsiteX13" fmla="*/ 2104124 w 9577982"/>
              <a:gd name="connsiteY13" fmla="*/ 379590 h 1055019"/>
              <a:gd name="connsiteX14" fmla="*/ 2104124 w 9577982"/>
              <a:gd name="connsiteY14" fmla="*/ 1040337 h 1055019"/>
              <a:gd name="connsiteX15" fmla="*/ 258613 w 9577982"/>
              <a:gd name="connsiteY15" fmla="*/ 1040337 h 1055019"/>
              <a:gd name="connsiteX16" fmla="*/ 7260276 w 9577982"/>
              <a:gd name="connsiteY16" fmla="*/ 0 h 1055019"/>
              <a:gd name="connsiteX17" fmla="*/ 9577982 w 9577982"/>
              <a:gd name="connsiteY17" fmla="*/ 0 h 1055019"/>
              <a:gd name="connsiteX18" fmla="*/ 9577982 w 9577982"/>
              <a:gd name="connsiteY18" fmla="*/ 343061 h 1055019"/>
              <a:gd name="connsiteX19" fmla="*/ 7260276 w 9577982"/>
              <a:gd name="connsiteY19" fmla="*/ 343061 h 1055019"/>
              <a:gd name="connsiteX20" fmla="*/ 4840395 w 9577982"/>
              <a:gd name="connsiteY20" fmla="*/ 0 h 1055019"/>
              <a:gd name="connsiteX21" fmla="*/ 7158102 w 9577982"/>
              <a:gd name="connsiteY21" fmla="*/ 0 h 1055019"/>
              <a:gd name="connsiteX22" fmla="*/ 7158102 w 9577982"/>
              <a:gd name="connsiteY22" fmla="*/ 343061 h 1055019"/>
              <a:gd name="connsiteX23" fmla="*/ 4840395 w 9577982"/>
              <a:gd name="connsiteY23" fmla="*/ 343061 h 1055019"/>
              <a:gd name="connsiteX24" fmla="*/ 2349732 w 9577982"/>
              <a:gd name="connsiteY24" fmla="*/ 0 h 1055019"/>
              <a:gd name="connsiteX25" fmla="*/ 4680547 w 9577982"/>
              <a:gd name="connsiteY25" fmla="*/ 0 h 1055019"/>
              <a:gd name="connsiteX26" fmla="*/ 4680547 w 9577982"/>
              <a:gd name="connsiteY26" fmla="*/ 343061 h 1055019"/>
              <a:gd name="connsiteX27" fmla="*/ 2349732 w 9577982"/>
              <a:gd name="connsiteY27" fmla="*/ 343061 h 1055019"/>
              <a:gd name="connsiteX28" fmla="*/ 0 w 9577982"/>
              <a:gd name="connsiteY28" fmla="*/ 0 h 1055019"/>
              <a:gd name="connsiteX29" fmla="*/ 2317707 w 9577982"/>
              <a:gd name="connsiteY29" fmla="*/ 0 h 1055019"/>
              <a:gd name="connsiteX30" fmla="*/ 2317707 w 9577982"/>
              <a:gd name="connsiteY30" fmla="*/ 343061 h 1055019"/>
              <a:gd name="connsiteX31" fmla="*/ 0 w 9577982"/>
              <a:gd name="connsiteY31" fmla="*/ 343061 h 105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577982" h="1055019">
                <a:moveTo>
                  <a:pt x="5099008" y="394272"/>
                </a:moveTo>
                <a:lnTo>
                  <a:pt x="6944519" y="394272"/>
                </a:lnTo>
                <a:lnTo>
                  <a:pt x="6944519" y="1055019"/>
                </a:lnTo>
                <a:lnTo>
                  <a:pt x="5099008" y="1055019"/>
                </a:lnTo>
                <a:close/>
                <a:moveTo>
                  <a:pt x="2608344" y="394272"/>
                </a:moveTo>
                <a:lnTo>
                  <a:pt x="4464293" y="394272"/>
                </a:lnTo>
                <a:lnTo>
                  <a:pt x="4464293" y="1055019"/>
                </a:lnTo>
                <a:lnTo>
                  <a:pt x="2608344" y="1055019"/>
                </a:lnTo>
                <a:close/>
                <a:moveTo>
                  <a:pt x="7518889" y="379590"/>
                </a:moveTo>
                <a:lnTo>
                  <a:pt x="9364399" y="379590"/>
                </a:lnTo>
                <a:lnTo>
                  <a:pt x="9364399" y="1040337"/>
                </a:lnTo>
                <a:lnTo>
                  <a:pt x="7518889" y="1040337"/>
                </a:lnTo>
                <a:close/>
                <a:moveTo>
                  <a:pt x="258613" y="379590"/>
                </a:moveTo>
                <a:lnTo>
                  <a:pt x="2104124" y="379590"/>
                </a:lnTo>
                <a:lnTo>
                  <a:pt x="2104124" y="1040337"/>
                </a:lnTo>
                <a:lnTo>
                  <a:pt x="258613" y="1040337"/>
                </a:lnTo>
                <a:close/>
                <a:moveTo>
                  <a:pt x="7260276" y="0"/>
                </a:moveTo>
                <a:lnTo>
                  <a:pt x="9577982" y="0"/>
                </a:lnTo>
                <a:lnTo>
                  <a:pt x="9577982" y="343061"/>
                </a:lnTo>
                <a:lnTo>
                  <a:pt x="7260276" y="343061"/>
                </a:lnTo>
                <a:close/>
                <a:moveTo>
                  <a:pt x="4840395" y="0"/>
                </a:moveTo>
                <a:lnTo>
                  <a:pt x="7158102" y="0"/>
                </a:lnTo>
                <a:lnTo>
                  <a:pt x="7158102" y="343061"/>
                </a:lnTo>
                <a:lnTo>
                  <a:pt x="4840395" y="343061"/>
                </a:lnTo>
                <a:close/>
                <a:moveTo>
                  <a:pt x="2349732" y="0"/>
                </a:moveTo>
                <a:lnTo>
                  <a:pt x="4680547" y="0"/>
                </a:lnTo>
                <a:lnTo>
                  <a:pt x="4680547" y="343061"/>
                </a:lnTo>
                <a:lnTo>
                  <a:pt x="2349732" y="343061"/>
                </a:lnTo>
                <a:close/>
                <a:moveTo>
                  <a:pt x="0" y="0"/>
                </a:moveTo>
                <a:lnTo>
                  <a:pt x="2317707" y="0"/>
                </a:lnTo>
                <a:lnTo>
                  <a:pt x="2317707" y="343061"/>
                </a:lnTo>
                <a:lnTo>
                  <a:pt x="0" y="34306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 sz="500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048F398-15EE-C19C-24C0-55613374B45E}"/>
              </a:ext>
            </a:extLst>
          </p:cNvPr>
          <p:cNvSpPr txBox="1"/>
          <p:nvPr/>
        </p:nvSpPr>
        <p:spPr>
          <a:xfrm>
            <a:off x="787316" y="581994"/>
            <a:ext cx="9364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8392"/>
                </a:solidFill>
              </a:rPr>
              <a:t>the man who changed the world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8392"/>
                </a:solidFill>
              </a:rPr>
              <a:t>he brought the Cold War to a peaceful end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8392"/>
                </a:solidFill>
              </a:rPr>
              <a:t>he declared that he would not support </a:t>
            </a:r>
            <a:r>
              <a:rPr lang="cs-CZ" sz="2000" dirty="0">
                <a:solidFill>
                  <a:srgbClr val="598392"/>
                </a:solidFill>
              </a:rPr>
              <a:t>c</a:t>
            </a:r>
            <a:r>
              <a:rPr lang="en-US" sz="2000" dirty="0" err="1">
                <a:solidFill>
                  <a:srgbClr val="598392"/>
                </a:solidFill>
              </a:rPr>
              <a:t>ommunist</a:t>
            </a:r>
            <a:r>
              <a:rPr lang="en-US" sz="2000" dirty="0">
                <a:solidFill>
                  <a:srgbClr val="598392"/>
                </a:solidFill>
              </a:rPr>
              <a:t> regimes in other countries if their </a:t>
            </a:r>
            <a:r>
              <a:rPr lang="cs-CZ" sz="2000" dirty="0" err="1">
                <a:solidFill>
                  <a:srgbClr val="598392"/>
                </a:solidFill>
              </a:rPr>
              <a:t>people</a:t>
            </a:r>
            <a:r>
              <a:rPr lang="cs-CZ" sz="2000" dirty="0">
                <a:solidFill>
                  <a:srgbClr val="598392"/>
                </a:solidFill>
              </a:rPr>
              <a:t> </a:t>
            </a:r>
            <a:r>
              <a:rPr lang="en-US" sz="2000" dirty="0">
                <a:solidFill>
                  <a:srgbClr val="598392"/>
                </a:solidFill>
              </a:rPr>
              <a:t>were opposed to</a:t>
            </a:r>
            <a:r>
              <a:rPr lang="cs-CZ" sz="2000" dirty="0">
                <a:solidFill>
                  <a:srgbClr val="598392"/>
                </a:solidFill>
              </a:rPr>
              <a:t> </a:t>
            </a:r>
            <a:r>
              <a:rPr lang="cs-CZ" sz="2000" dirty="0" err="1">
                <a:solidFill>
                  <a:srgbClr val="598392"/>
                </a:solidFill>
              </a:rPr>
              <a:t>communist</a:t>
            </a:r>
            <a:r>
              <a:rPr lang="cs-CZ" sz="2000" dirty="0">
                <a:solidFill>
                  <a:srgbClr val="598392"/>
                </a:solidFill>
              </a:rPr>
              <a:t> </a:t>
            </a:r>
            <a:r>
              <a:rPr lang="cs-CZ" sz="2000" dirty="0" err="1">
                <a:solidFill>
                  <a:srgbClr val="598392"/>
                </a:solidFill>
              </a:rPr>
              <a:t>regime</a:t>
            </a:r>
            <a:endParaRPr lang="en-US" sz="2000" dirty="0">
              <a:solidFill>
                <a:srgbClr val="59839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598392"/>
                </a:solidFill>
              </a:rPr>
              <a:t>l</a:t>
            </a:r>
            <a:r>
              <a:rPr lang="en-US" sz="2000" dirty="0">
                <a:solidFill>
                  <a:srgbClr val="598392"/>
                </a:solidFill>
              </a:rPr>
              <a:t>ed to a chain reactions and that was the fall of communism in Europe 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8DE465F0-8F71-500A-A9A3-E87B80B48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167" y="2589874"/>
            <a:ext cx="2564296" cy="3846444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CD306861-B481-1CF9-BEEE-B6361E737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8" y="2589874"/>
            <a:ext cx="4650510" cy="3836504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218FD929-2176-88F8-9169-5AF7E8209F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793" y="2589874"/>
            <a:ext cx="2999879" cy="386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31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F68BC2-179D-5A72-4B46-665F9C672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4073" y="2963310"/>
            <a:ext cx="696154" cy="465690"/>
          </a:xfrm>
        </p:spPr>
        <p:txBody>
          <a:bodyPr/>
          <a:lstStyle/>
          <a:p>
            <a:endParaRPr lang="cs-CZ" sz="1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E23D605-2F20-542F-E442-6FF0677161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89343" y="4724003"/>
            <a:ext cx="8107017" cy="102744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598392"/>
                </a:solidFill>
              </a:rPr>
              <a:t>he should have gotten his prize on 10th of december 1990 in Oslo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8392"/>
                </a:solidFill>
              </a:rPr>
              <a:t>the medal and diploma were accepted by </a:t>
            </a:r>
            <a:r>
              <a:rPr lang="en-US" sz="2000" dirty="0" err="1">
                <a:solidFill>
                  <a:srgbClr val="598392"/>
                </a:solidFill>
              </a:rPr>
              <a:t>Mr</a:t>
            </a:r>
            <a:r>
              <a:rPr lang="cs-CZ" sz="2000" dirty="0">
                <a:solidFill>
                  <a:srgbClr val="598392"/>
                </a:solidFill>
              </a:rPr>
              <a:t> </a:t>
            </a:r>
            <a:r>
              <a:rPr lang="en-US" sz="2000" dirty="0">
                <a:solidFill>
                  <a:srgbClr val="598392"/>
                </a:solidFill>
              </a:rPr>
              <a:t>Andrej Kovaljov, First Deputy Foreign Minister of the Soviet Union</a:t>
            </a:r>
            <a:endParaRPr lang="cs-CZ" sz="2000" dirty="0">
              <a:solidFill>
                <a:srgbClr val="598392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1938AB0-EA22-8911-A19E-E25D9B1A5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1372"/>
            <a:ext cx="4848902" cy="315321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5633E70-3AAC-B982-34BA-5262CC626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265" y="451372"/>
            <a:ext cx="2753587" cy="315321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26ECE11-0CBE-62D6-FAB0-216697AC6E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216" y="451373"/>
            <a:ext cx="4297714" cy="315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32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96284A-3A01-628D-AD6A-EEB1249266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The end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2BA6DFA-2F00-2419-631A-51C1A90322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7884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6E2E72-FEA6-AD1F-0E8E-B85335527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0618FB-C0B8-1608-7B9E-5929CC4D09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https://www.nobelprize.org/prizes/peace/1990/gorbachev/acceptance-speech/</a:t>
            </a:r>
            <a:endParaRPr lang="cs-CZ" dirty="0"/>
          </a:p>
          <a:p>
            <a:r>
              <a:rPr lang="cs-CZ" dirty="0">
                <a:hlinkClick r:id="rId3"/>
              </a:rPr>
              <a:t>https://www.nobelprize.org/prizes/peace/1990/gorbachev/facts/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40602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presentation_Win32_SL_V2" id="{0E60AB4E-417B-45C1-9301-1C9D3943EB7F}" vid="{199B3929-907A-4692-88BF-6063DC97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Minimalist presentation (1)</Template>
  <TotalTime>1494</TotalTime>
  <Words>211</Words>
  <Application>Microsoft Office PowerPoint</Application>
  <PresentationFormat>Širokoúhlá obrazovka</PresentationFormat>
  <Paragraphs>19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Tenorite</vt:lpstr>
      <vt:lpstr>Custom</vt:lpstr>
      <vt:lpstr>Mikhail Gorbachev </vt:lpstr>
      <vt:lpstr>Prezentace aplikace PowerPoint</vt:lpstr>
      <vt:lpstr> </vt:lpstr>
      <vt:lpstr>Prezentace aplikace PowerPoint</vt:lpstr>
      <vt:lpstr>The end</vt:lpstr>
      <vt:lpstr>Zdroj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Mikhail Gorbachev </dc:title>
  <dc:creator>Laura Růžičková</dc:creator>
  <cp:lastModifiedBy>Laura Růžičková</cp:lastModifiedBy>
  <cp:revision>1</cp:revision>
  <dcterms:created xsi:type="dcterms:W3CDTF">2023-10-30T17:55:17Z</dcterms:created>
  <dcterms:modified xsi:type="dcterms:W3CDTF">2023-10-31T18:49:47Z</dcterms:modified>
</cp:coreProperties>
</file>