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3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AA7F4-BF74-85C7-F530-9F6626835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585975-FB9A-CD72-FAC5-623CAE62C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FF830-303F-842E-B66B-9333950B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14C678-13E3-E04E-2ED2-1B8BB38F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EB0665-0581-D9A6-F5D4-C8B05A1AD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5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51013-532E-E7E6-940F-9CD1CE52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82D901-BC54-7500-0495-21FCAAC29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A5E00A-FDD7-B094-4DA9-53A5DC97C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EA558E-D34A-8BA2-5FB2-18B5EB44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64DB39-9F32-28C9-1C4F-C87545D8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28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2BB5F2-25CA-14FC-D84A-2EB6CCE57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425114-69A9-2077-F727-994E4DE5F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054F49-190A-974A-5B24-8A84A705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53B5A9-84EB-51AF-45D5-88E091DE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7865FF-B7F7-711C-AD4B-361023D00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47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44129-14BD-139B-170C-68F9D48D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1EB5A-8BF3-5B9D-9A55-985C6A82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92753E-87FB-7937-9F88-58995E291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409C39-55AF-FFAB-AF47-377EDEEC5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A19756-A128-0271-E919-8027F571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77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00FC9-A7E1-A0F4-0268-172A07845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8DECDD-C469-DA79-D9A1-9C9145D2F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0B9666-AF77-7237-B833-F829F6BC8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DD83E-D175-13DC-0EDE-9B466D68B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CF774-AEEF-1E79-FDFF-92A53D7C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8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17B4A-2F73-DD98-BDE7-8611FDFB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821B3-3260-6134-1694-95F4E2460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7249A5-7692-8D50-E1C1-1EEA66DAD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30E206-A22F-231C-F55F-4A1AA980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13103E-957C-39E8-0FEC-CFD623F8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AFEE1E-AA2C-63AF-9AD1-597A5796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95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5AFACE-D67B-AD3C-2076-C072FB36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22D18F-47D4-247C-00D7-A741E9427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FE421F-23F1-0C6D-60AD-9F8EC1D39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D335E70-3E3F-E79B-B0CE-3C8971732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3BD0D2-C3B2-DAA8-7C92-B2EF3C7CF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47F0D6-CDED-3B64-4C24-99D8D2EB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2A83AE-99E6-F2DC-C808-AFB066700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FABDDB0-1EFB-15CF-E3B9-1A9FCED1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6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2A309-0CB0-87BF-8BE8-BFC3B402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F92B7F0-C312-9298-AE80-F9AFBC85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A3FA4F-15BF-9B3F-2571-733F657CA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66FB6B-3E2B-ECAA-6CCC-778CFD53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66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95DBD53-454F-5308-5A27-4F187540C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2A08A16-50CE-7098-66BA-0F364CA3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A414EB-2E97-4917-B793-07FD2322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97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20624-00D0-06CA-7C4B-2DCE0885B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76FAA7-F6FB-8B62-8008-F1896B020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E0E9BC-F3B0-210D-3AB4-004E71E34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B58BA6-D403-70C5-68AB-2C131B3E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A00B24-BF60-276A-8201-4CFC54C2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8B9CD0-43AE-B439-9368-AFDA1B5B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30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797AE-ECA6-61F9-7703-8754A3F6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97BF24-2765-2978-B781-5F0001D33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40D05A-90E0-1208-D422-7AC26D462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AF7702-EDE5-9445-97B1-1F691EA0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0A978C-9E74-EE53-6587-F522F48D1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0F78C3-C579-A0ED-A541-00C8AD8A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02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EA439EB-4CFD-E18D-08E9-AC9688884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9ECAAC-B1D6-42A9-5CC4-6FAAB87D8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E07D77-0925-7B69-AE30-E8CED4985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2929C-F7BA-4FFA-BA5A-D53BC7FB260B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A43E17-1AD3-D519-AD31-B5C080BA0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FFE2F4-308E-7BCC-E166-142C6B57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3D23-CB71-492D-84E9-0ECDF683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3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29042@N05/7659403786/" TargetMode="External"/><Relationship Id="rId7" Type="http://schemas.openxmlformats.org/officeDocument/2006/relationships/hyperlink" Target="https://www.mindies.es/review/analizamos-ultraviolence-el-nuevo-disco-de-lana-del-rey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tarahanks.com/2013/12/23/lana-del-rey-paradise/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08" y="-12700"/>
            <a:ext cx="5289386" cy="50008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7142A8-393B-47A8-A092-871662362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688" y="-12700"/>
            <a:ext cx="5289386" cy="500971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A14E168-70E6-4C9F-BB61-FCF0AF368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700" y="-12700"/>
            <a:ext cx="5239448" cy="4902669"/>
          </a:xfrm>
          <a:custGeom>
            <a:avLst/>
            <a:gdLst>
              <a:gd name="connsiteX0" fmla="*/ 1223006 w 5239448"/>
              <a:gd name="connsiteY0" fmla="*/ 0 h 4902669"/>
              <a:gd name="connsiteX1" fmla="*/ 3966508 w 5239448"/>
              <a:gd name="connsiteY1" fmla="*/ 0 h 4902669"/>
              <a:gd name="connsiteX2" fmla="*/ 4073429 w 5239448"/>
              <a:gd name="connsiteY2" fmla="*/ 64957 h 4902669"/>
              <a:gd name="connsiteX3" fmla="*/ 5239448 w 5239448"/>
              <a:gd name="connsiteY3" fmla="*/ 2257977 h 4902669"/>
              <a:gd name="connsiteX4" fmla="*/ 2594756 w 5239448"/>
              <a:gd name="connsiteY4" fmla="*/ 4902669 h 4902669"/>
              <a:gd name="connsiteX5" fmla="*/ 3795 w 5239448"/>
              <a:gd name="connsiteY5" fmla="*/ 2790975 h 4902669"/>
              <a:gd name="connsiteX6" fmla="*/ 0 w 5239448"/>
              <a:gd name="connsiteY6" fmla="*/ 2766110 h 4902669"/>
              <a:gd name="connsiteX7" fmla="*/ 0 w 5239448"/>
              <a:gd name="connsiteY7" fmla="*/ 1745670 h 4902669"/>
              <a:gd name="connsiteX8" fmla="*/ 33326 w 5239448"/>
              <a:gd name="connsiteY8" fmla="*/ 1597027 h 4902669"/>
              <a:gd name="connsiteX9" fmla="*/ 1116084 w 5239448"/>
              <a:gd name="connsiteY9" fmla="*/ 64957 h 4902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9448" h="4902669">
                <a:moveTo>
                  <a:pt x="1223006" y="0"/>
                </a:moveTo>
                <a:lnTo>
                  <a:pt x="3966508" y="0"/>
                </a:lnTo>
                <a:lnTo>
                  <a:pt x="4073429" y="64957"/>
                </a:lnTo>
                <a:cubicBezTo>
                  <a:pt x="4776921" y="540227"/>
                  <a:pt x="5239448" y="1345088"/>
                  <a:pt x="5239448" y="2257977"/>
                </a:cubicBezTo>
                <a:cubicBezTo>
                  <a:pt x="5239448" y="3718600"/>
                  <a:pt x="4055379" y="4902669"/>
                  <a:pt x="2594756" y="4902669"/>
                </a:cubicBezTo>
                <a:cubicBezTo>
                  <a:pt x="1316711" y="4902669"/>
                  <a:pt x="250402" y="3996116"/>
                  <a:pt x="3795" y="2790975"/>
                </a:cubicBezTo>
                <a:lnTo>
                  <a:pt x="0" y="2766110"/>
                </a:lnTo>
                <a:lnTo>
                  <a:pt x="0" y="1745670"/>
                </a:lnTo>
                <a:lnTo>
                  <a:pt x="33326" y="1597027"/>
                </a:lnTo>
                <a:cubicBezTo>
                  <a:pt x="196388" y="963257"/>
                  <a:pt x="588464" y="421409"/>
                  <a:pt x="1116084" y="64957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5618F8-20DC-ACF1-067E-132EA663F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353" y="463736"/>
            <a:ext cx="4326831" cy="2803292"/>
          </a:xfrm>
        </p:spPr>
        <p:txBody>
          <a:bodyPr>
            <a:normAutofit/>
          </a:bodyPr>
          <a:lstStyle/>
          <a:p>
            <a:r>
              <a:rPr lang="cs-CZ" sz="4800">
                <a:solidFill>
                  <a:schemeClr val="bg1"/>
                </a:solidFill>
                <a:latin typeface="Algerian" panose="04020705040A02060702" pitchFamily="82" charset="0"/>
              </a:rPr>
              <a:t>LANA DEL REY</a:t>
            </a:r>
          </a:p>
        </p:txBody>
      </p:sp>
      <p:sp>
        <p:nvSpPr>
          <p:cNvPr id="28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49933" y="1550555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14" name="Obrázek 13" descr="Obsah obrázku Lidská tvář, osoba, ochranné brýle, oblečení&#10;&#10;Popis byl vytvořen automaticky">
            <a:extLst>
              <a:ext uri="{FF2B5EF4-FFF2-40B4-BE49-F238E27FC236}">
                <a16:creationId xmlns:a16="http://schemas.microsoft.com/office/drawing/2014/main" id="{A359FA2D-AE71-56B3-D515-E3E48EB873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4" b="-4"/>
          <a:stretch/>
        </p:blipFill>
        <p:spPr>
          <a:xfrm>
            <a:off x="5666308" y="170244"/>
            <a:ext cx="2885716" cy="2885716"/>
          </a:xfrm>
          <a:custGeom>
            <a:avLst/>
            <a:gdLst/>
            <a:ahLst/>
            <a:cxnLst/>
            <a:rect l="l" t="t" r="r" b="b"/>
            <a:pathLst>
              <a:path w="2885716" h="2885716">
                <a:moveTo>
                  <a:pt x="1442858" y="0"/>
                </a:moveTo>
                <a:cubicBezTo>
                  <a:pt x="2239726" y="0"/>
                  <a:pt x="2885716" y="645990"/>
                  <a:pt x="2885716" y="1442858"/>
                </a:cubicBezTo>
                <a:cubicBezTo>
                  <a:pt x="2885716" y="2239726"/>
                  <a:pt x="2239726" y="2885716"/>
                  <a:pt x="1442858" y="2885716"/>
                </a:cubicBezTo>
                <a:cubicBezTo>
                  <a:pt x="645990" y="2885716"/>
                  <a:pt x="0" y="2239726"/>
                  <a:pt x="0" y="1442858"/>
                </a:cubicBezTo>
                <a:cubicBezTo>
                  <a:pt x="0" y="645990"/>
                  <a:pt x="645990" y="0"/>
                  <a:pt x="1442858" y="0"/>
                </a:cubicBezTo>
                <a:close/>
              </a:path>
            </a:pathLst>
          </a:custGeom>
        </p:spPr>
      </p:pic>
      <p:pic>
        <p:nvPicPr>
          <p:cNvPr id="8" name="Obrázek 7" descr="Obsah obrázku Lidská tvář, text, žena, Dlouhé vlasy&#10;&#10;Popis byl vytvořen automaticky">
            <a:extLst>
              <a:ext uri="{FF2B5EF4-FFF2-40B4-BE49-F238E27FC236}">
                <a16:creationId xmlns:a16="http://schemas.microsoft.com/office/drawing/2014/main" id="{852A34DC-5B5D-F196-E00E-292EDDC76D3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r="-2" b="10793"/>
          <a:stretch/>
        </p:blipFill>
        <p:spPr>
          <a:xfrm>
            <a:off x="8844338" y="10"/>
            <a:ext cx="3347663" cy="2986304"/>
          </a:xfrm>
          <a:custGeom>
            <a:avLst/>
            <a:gdLst/>
            <a:ahLst/>
            <a:cxnLst/>
            <a:rect l="l" t="t" r="r" b="b"/>
            <a:pathLst>
              <a:path w="3347663" h="2986314">
                <a:moveTo>
                  <a:pt x="458203" y="0"/>
                </a:moveTo>
                <a:lnTo>
                  <a:pt x="3126555" y="0"/>
                </a:lnTo>
                <a:lnTo>
                  <a:pt x="3175466" y="53815"/>
                </a:lnTo>
                <a:cubicBezTo>
                  <a:pt x="3239389" y="131273"/>
                  <a:pt x="3296932" y="214191"/>
                  <a:pt x="3347288" y="301766"/>
                </a:cubicBezTo>
                <a:lnTo>
                  <a:pt x="3347663" y="302487"/>
                </a:lnTo>
                <a:lnTo>
                  <a:pt x="3347663" y="2082469"/>
                </a:lnTo>
                <a:lnTo>
                  <a:pt x="3278648" y="2196072"/>
                </a:lnTo>
                <a:cubicBezTo>
                  <a:pt x="2956544" y="2672847"/>
                  <a:pt x="2411068" y="2986314"/>
                  <a:pt x="1792379" y="2986314"/>
                </a:cubicBezTo>
                <a:cubicBezTo>
                  <a:pt x="802475" y="2986314"/>
                  <a:pt x="0" y="2183839"/>
                  <a:pt x="0" y="1193935"/>
                </a:cubicBezTo>
                <a:cubicBezTo>
                  <a:pt x="0" y="760853"/>
                  <a:pt x="153599" y="363644"/>
                  <a:pt x="409292" y="53815"/>
                </a:cubicBezTo>
                <a:close/>
              </a:path>
            </a:pathLst>
          </a:custGeom>
        </p:spPr>
      </p:pic>
      <p:pic>
        <p:nvPicPr>
          <p:cNvPr id="11" name="Obrázek 10" descr="Obsah obrázku text, Lidská tvář, oblečení, plakát&#10;&#10;Popis byl vytvořen automaticky">
            <a:extLst>
              <a:ext uri="{FF2B5EF4-FFF2-40B4-BE49-F238E27FC236}">
                <a16:creationId xmlns:a16="http://schemas.microsoft.com/office/drawing/2014/main" id="{7968473E-68AA-B57B-B97E-80FF08EDE5A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r="2" b="21924"/>
          <a:stretch/>
        </p:blipFill>
        <p:spPr>
          <a:xfrm>
            <a:off x="5940224" y="3122839"/>
            <a:ext cx="4783902" cy="3735161"/>
          </a:xfrm>
          <a:custGeom>
            <a:avLst/>
            <a:gdLst/>
            <a:ahLst/>
            <a:cxnLst/>
            <a:rect l="l" t="t" r="r" b="b"/>
            <a:pathLst>
              <a:path w="4783902" h="3735161">
                <a:moveTo>
                  <a:pt x="2391951" y="0"/>
                </a:moveTo>
                <a:cubicBezTo>
                  <a:pt x="3712988" y="0"/>
                  <a:pt x="4783902" y="1070915"/>
                  <a:pt x="4783902" y="2391951"/>
                </a:cubicBezTo>
                <a:cubicBezTo>
                  <a:pt x="4783902" y="2846058"/>
                  <a:pt x="4657359" y="3270609"/>
                  <a:pt x="4437611" y="3632264"/>
                </a:cubicBezTo>
                <a:lnTo>
                  <a:pt x="4370329" y="3735161"/>
                </a:lnTo>
                <a:lnTo>
                  <a:pt x="413573" y="3735161"/>
                </a:lnTo>
                <a:lnTo>
                  <a:pt x="346291" y="3632264"/>
                </a:lnTo>
                <a:cubicBezTo>
                  <a:pt x="126544" y="3270609"/>
                  <a:pt x="0" y="2846058"/>
                  <a:pt x="0" y="2391951"/>
                </a:cubicBezTo>
                <a:cubicBezTo>
                  <a:pt x="0" y="1070915"/>
                  <a:pt x="1070915" y="0"/>
                  <a:pt x="2391951" y="0"/>
                </a:cubicBezTo>
                <a:close/>
              </a:path>
            </a:pathLst>
          </a:custGeom>
        </p:spPr>
      </p:pic>
      <p:grpSp>
        <p:nvGrpSpPr>
          <p:cNvPr id="30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84508" y="3194155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7" name="Graphic 185">
            <a:extLst>
              <a:ext uri="{FF2B5EF4-FFF2-40B4-BE49-F238E27FC236}">
                <a16:creationId xmlns:a16="http://schemas.microsoft.com/office/drawing/2014/main" id="{9D69F773-8C5C-486C-B033-51C7BB3B3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84508" y="3194155"/>
            <a:ext cx="1054466" cy="469689"/>
            <a:chOff x="9841624" y="4115729"/>
            <a:chExt cx="602169" cy="268223"/>
          </a:xfrm>
          <a:solidFill>
            <a:schemeClr val="tx1">
              <a:alpha val="20000"/>
            </a:schemeClr>
          </a:solidFill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1948534-1A91-4F84-8612-1C2B4C52FB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FAA3112-9317-4953-B51A-BAD23D7DF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E7BE1D1-6120-4115-B796-7DE6B90C6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7B0F1BC-B7BD-4C24-84F9-190E76D9E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59CF39A-C85C-4CDA-82E5-A8835E7CA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4" name="Graphic 185">
            <a:extLst>
              <a:ext uri="{FF2B5EF4-FFF2-40B4-BE49-F238E27FC236}">
                <a16:creationId xmlns:a16="http://schemas.microsoft.com/office/drawing/2014/main" id="{EEC0EF42-FB7F-40F4-9F83-19A3651C7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84508" y="319415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CC34073-7A02-43A0-B4FB-819AC6430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24CA304-6681-4FF9-A857-D79562307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F6FEDF2-6576-4B8E-81AF-84B914A1F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BE5E56F-A9D6-490C-AD4D-5F1B521A5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67E4C189-B44E-4E1C-B1AF-25081DA3D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379" y="567802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F7B0E8E-1D1E-4BA4-A360-D8A1FF31E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379" y="5678021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95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66CB73-E4B1-63A7-7B47-9CD3B2704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Ohlasy kritiků a ceny: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EC7CB2-CE99-78EE-3F3D-17EC9E7D6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Hudba Lany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získala v průběhu let uznání kritiků. Byla nominována na několik cen, včetně cen Grammy, Brit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Awards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a MTV Video Music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Awards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. I když nezískala mnoho významných ocenění, její vliv na současnou hudbu je široce uznáván.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2436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216DDA-69D6-40A2-E8D0-F27F53D7A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Osobní život: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0A6AC9-9EC1-D941-3569-3CED9D824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Lana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je známá tím, že svůj osobní život drží v soukromí. V minulosti měla vztahy s hudebníky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Barrie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-James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O'Neillem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a G-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Eazym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. V posledních letech chodí s policistou Seanem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Larkinem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. Svůj osobní život však raději drží mimo dosah veřejnosti.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462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51DD06-EC9A-1537-DB88-F482EB96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Diskografie a turné: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146BE7-90EE-CD8F-9333-3C69F4CD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Lana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během své kariéry vydala několik úspěšných alb, včetně „Born to Die“ (2012),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Ultraviolence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(2014),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Honeymoon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(2015),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Lust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for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Life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(2017) a "Norman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Fucking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Rockwell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!" (2019). Vydala se také na několik světových turné a uchvátila publikum svými fascinujícími vystoupeními.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4941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D701B2-123B-3195-8AC7-B15A1A9C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Závěr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71C9D-90FF-02E1-E03F-DDB2020F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Závěrem, Lana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je talentovaná zpěvačka a skladatelka, která výrazně ovlivnila hudební průmysl svým jedinečným stylem a podmanivou osobností. Její hudba nadále rezonuje u publika po celém světě a zůstává vlivnou postavou současné popkultury.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2248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1E0599-C0B9-FC15-7FF2-90F3C5513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Video </a:t>
            </a:r>
            <a:r>
              <a:rPr lang="cs-CZ" dirty="0" err="1">
                <a:solidFill>
                  <a:schemeClr val="bg1"/>
                </a:solidFill>
              </a:rPr>
              <a:t>Games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9F832-1666-AC4A-FF10-38F08ACB1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Vydáno v roce 2011 jako její debutový singl, „Video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Games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si rychle získalo pozornost a kritický ohlas. Píseň předvádí strašidelné vokály Lany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a melancholické texty, čímž vytváří její charakteristický styl. Stalo se to virální senzací a vrhlo ji do centra pozornosti.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724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BAE753-1319-B4BC-9DF8-3F244FDC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Summertime Sadness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66ABF-3636-BD2C-E9DB-0065E40E1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Zahrnuté v jejím druhém studiovém albu "Born to Die" (2012) se stalo jednou z nejúspěšnějších písní Lany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. Dosáhlo vysokých pozic v různých hudebních žebříčcích po celém světě a dostalo se mu širokého rozhlasového vysílání. Atmosférická produkce písně a emotivní text zapůsobily na posluchače.</a:t>
            </a:r>
            <a:endParaRPr lang="cs-CZ" sz="26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2605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6D8027-F678-E95B-01E5-FC3C90FE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Young and Beautiful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F692B5-B9BB-5091-C751-6ED207955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Oblíbenost Lany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se objevila v soundtracku k filmu z roku 2013 „Velký Gatsby“,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Young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and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Beautiful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“. Píseň předvádí její éterické vokály a poetické texty, dokonale vystihující podstatu filmových témat. Získal ohlas u kritiků a dosáhl komerčního úspěchu.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5544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011486-4630-893D-BE0B-636EAD8EF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Born to Die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BC432A-C0D2-444D-8F0C-E4B5184A2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Titulní skladba z debutového studiového alba Lany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 (2012), "Born to Die", je dalším významným hitem v její diskografii. Píseň kombinuje prvky popu a alternativního rocku, obsahuje grandiózní produkci a introspektivní texty. Rezonovalo to s publikem po celém světě a pomohlo jí etablovat se jako prominentní umělkyně.</a:t>
            </a:r>
            <a:endParaRPr lang="cs-CZ" sz="26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153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E540B1-CB45-ECC7-765B-445AEBBE6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Základní informace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07BFC-02BC-7C71-15F6-BA9652E44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Lana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, narozená 21. června 1985 jako Elizabeth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Woolridge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 Grant, je americká zpěvačka a skladatelka známá pro svůj jedinečný a podmanivý styl. Na výsluní se dostala v roce 2011 se svým debutovým singlem „Video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Games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“ a od té doby se stala výraznou postavou hudebního průmyslu. Zde jsou některá zajímavá fakta o Laně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6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600" b="0" i="0" dirty="0">
                <a:solidFill>
                  <a:schemeClr val="bg1"/>
                </a:solidFill>
                <a:effectLst/>
                <a:latin typeface="ui-sans-serif"/>
              </a:rPr>
              <a:t>:</a:t>
            </a:r>
            <a:endParaRPr lang="cs-CZ" sz="26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3934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A9D604-5607-9024-C870-8CD628F6A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Raný život a začátky kariéry: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32D5B-C512-9052-92A1-322C4B2D3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Lana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se narodila v New Yorku a vyrostla v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Lake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Placid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v New Yorku. Již v mladém věku se začala zajímat o hudbu a začala vystupovat v různých klubech a místech po celém New Yorku. Zpočátku vystupovala pod svým rodným jménem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Lizzy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Grant a vydala album s názvem „Lana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Ray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AKA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Lizzy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Grant“ v roce 2010. Rozšířené uznání však získala až poté, co se přejmenovala na Lana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917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E0B690-C87A-F0A8-0C04-444F4AF1D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Hudební styl a vlivy: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9AF4C-6B5A-8C84-E27E-6E2377507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Hudba Lany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je často popisována jako filmová a nostalgická s prvky popu, rocku a alternativních žánrů. Její písně často zkoumají témata lásky, zármutku, Ameriky a temné stránky slávy. Inspiruje se různými umělci a žánry, včetně Elvise Presleyho, Franka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Sinatry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, Nirvany a hip-hopové kultury.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132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B4AD8A-216C-72B9-3500-AA64C456B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Průlomový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úspěch</a:t>
            </a:r>
            <a:r>
              <a:rPr lang="en-US" dirty="0">
                <a:solidFill>
                  <a:schemeClr val="bg1"/>
                </a:solidFill>
              </a:rPr>
              <a:t> s „Born to Die“: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76743-76C5-C5DA-9A4C-1282937DE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V roce 2011 vydala Lana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svůj průlomový singl „Video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Games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“, který sklidil uznání kritiků a virální úspěch na internetu. To vedlo k velké nahrávací smlouvě s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Interscope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sz="2400" b="0" i="0" dirty="0" err="1">
                <a:solidFill>
                  <a:schemeClr val="bg1"/>
                </a:solidFill>
                <a:effectLst/>
                <a:latin typeface="ui-sans-serif"/>
              </a:rPr>
              <a:t>Records</a:t>
            </a:r>
            <a:r>
              <a:rPr lang="cs-CZ" sz="2400" b="0" i="0" dirty="0">
                <a:solidFill>
                  <a:schemeClr val="bg1"/>
                </a:solidFill>
                <a:effectLst/>
                <a:latin typeface="ui-sans-serif"/>
              </a:rPr>
              <a:t> a vydání jejího debutového studiového alba „Born to Die“ v roce 2012. Album získalo rozporuplné recenze, ale mělo komerční úspěch a v několika zemích dosáhlo vrcholu žebříčků.</a:t>
            </a:r>
            <a:br>
              <a:rPr lang="cs-CZ" sz="2400" dirty="0">
                <a:solidFill>
                  <a:schemeClr val="bg1"/>
                </a:solidFill>
              </a:rPr>
            </a:br>
            <a:endParaRPr lang="cs-CZ" sz="24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877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46BBFA-D0DF-A7DE-4226-82D68594C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Kontroverze obklopující autentičnost: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DEB84-5CAF-C1C2-907B-1609AC6E7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Vzestup Lany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ke slávě nebyl bez kontroverzí. Někteří kritici ji obvinili z toho, že je neautentická a vytváří umělou osobnost. Objevily se otázky o její minulosti a o tom, zda podstoupila plastickou operaci. Lana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však vždy tvrdila, že její hudba a image jsou skutečným vyjádřením jí samé.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87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25D9BA-A931-5EA7-B2BD-EDB34B98C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Evoluce zvuku a umění: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7994F-B926-70CD-A71A-9C3DC6E96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Během své kariéry Lana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pokračovala ve vývoji svého zvuku a uměleckého stylu. Vydala několik úspěšných alb, včetně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Ultraviolence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(2014),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Honeymoon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(2015) a „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Lust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for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Life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“ (2017). Její hudba se stala více experimentální, obsahuje prvky psychedelie,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trapových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beatů 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dream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popu.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8441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A4F99D-9F61-1730-F843-A5A8B4F4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Vliv na popkulturu: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47477-F7CE-A6DB-5394-204B3F7EE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Jedinečný estetický a melancholický zvuk Lany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měl významný dopad na popkulturu. Inspirovala nespočet umělců a módních trendů, přičemž její smysl pro módu inspirovaný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vintage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a okouzlující image se staly ikonickými. Její hudba byla také uvedena v mnoha filmech, televizních pořadech a reklamách.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797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1D781B-2147-8D71-773F-C43F0556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Aktivismus a filantropie: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0E0005-CF4C-91E9-5AE1-C0E137B94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Lana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Del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Rey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se během své kariéry zapojila do různých filantropických snah. Podporovala organizace jako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American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Civil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Liberties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Union (ACLU) a United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Nations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Children's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ui-sans-serif"/>
              </a:rPr>
              <a:t>Fund</a:t>
            </a:r>
            <a:r>
              <a:rPr lang="cs-CZ" b="0" i="0" dirty="0">
                <a:solidFill>
                  <a:schemeClr val="bg1"/>
                </a:solidFill>
                <a:effectLst/>
                <a:latin typeface="ui-sans-serif"/>
              </a:rPr>
              <a:t> (UNICEF). V roce 2020 darovala 350 000 dolarů na podporu indiánských komunit postižených pandemií COVID-19.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14694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938</Words>
  <Application>Microsoft Office PowerPoint</Application>
  <PresentationFormat>Širokoúhlá obrazovka</PresentationFormat>
  <Paragraphs>33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ui-sans-serif</vt:lpstr>
      <vt:lpstr>Motiv Office</vt:lpstr>
      <vt:lpstr>LANA DEL REY</vt:lpstr>
      <vt:lpstr>Základní informace</vt:lpstr>
      <vt:lpstr>Raný život a začátky kariéry:</vt:lpstr>
      <vt:lpstr>Hudební styl a vlivy:</vt:lpstr>
      <vt:lpstr>Průlomový úspěch s „Born to Die“:</vt:lpstr>
      <vt:lpstr>Kontroverze obklopující autentičnost:</vt:lpstr>
      <vt:lpstr>Evoluce zvuku a umění:</vt:lpstr>
      <vt:lpstr>Vliv na popkulturu:</vt:lpstr>
      <vt:lpstr>Aktivismus a filantropie:</vt:lpstr>
      <vt:lpstr>Ohlasy kritiků a ceny:</vt:lpstr>
      <vt:lpstr>Osobní život:</vt:lpstr>
      <vt:lpstr>Diskografie a turné:</vt:lpstr>
      <vt:lpstr>Závěr</vt:lpstr>
      <vt:lpstr>Video Games</vt:lpstr>
      <vt:lpstr>Summertime Sadness</vt:lpstr>
      <vt:lpstr>Young and Beautiful</vt:lpstr>
      <vt:lpstr>Born to Die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LANA DEL REY</dc:title>
  <dc:creator>Novák Ondřej</dc:creator>
  <cp:lastModifiedBy>Novák Ondřej</cp:lastModifiedBy>
  <cp:revision>4</cp:revision>
  <cp:lastPrinted>2023-10-07T14:17:45Z</cp:lastPrinted>
  <dcterms:created xsi:type="dcterms:W3CDTF">2023-10-07T12:20:07Z</dcterms:created>
  <dcterms:modified xsi:type="dcterms:W3CDTF">2023-11-19T10:18:32Z</dcterms:modified>
</cp:coreProperties>
</file>