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67" r:id="rId3"/>
    <p:sldId id="259" r:id="rId4"/>
    <p:sldId id="260" r:id="rId5"/>
    <p:sldId id="261" r:id="rId6"/>
    <p:sldId id="262" r:id="rId7"/>
    <p:sldId id="266" r:id="rId8"/>
    <p:sldId id="263" r:id="rId9"/>
    <p:sldId id="257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08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98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86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234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443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653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338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14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382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30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5B655A-A99D-F408-6FC5-04DF5DD9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7C256E-F517-F60C-8C56-A2F65E32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F8F9C2-E61F-AC15-79FC-6A65E78B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A1541B-A979-DCEF-3D41-379A0064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6E13F2-FDBF-A08F-9163-14371BBD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96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53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8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04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07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09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83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47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67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A677C2-658E-4C77-A791-8E5DA0742126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B6F4D2-550A-463F-BFB7-C13C416F1D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2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1D483-7B7B-689C-87B0-24AA4EA06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Kanehiro</a:t>
            </a:r>
            <a:r>
              <a:rPr lang="cs-CZ" dirty="0"/>
              <a:t> </a:t>
            </a:r>
            <a:r>
              <a:rPr lang="cs-CZ" dirty="0" err="1"/>
              <a:t>Takaki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737E3A8-F351-3CFA-9AEE-16A63D1124ED}"/>
              </a:ext>
            </a:extLst>
          </p:cNvPr>
          <p:cNvSpPr txBox="1"/>
          <p:nvPr/>
        </p:nvSpPr>
        <p:spPr>
          <a:xfrm>
            <a:off x="5278967" y="3809998"/>
            <a:ext cx="163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Ondřej Novák</a:t>
            </a:r>
          </a:p>
        </p:txBody>
      </p:sp>
    </p:spTree>
    <p:extLst>
      <p:ext uri="{BB962C8B-B14F-4D97-AF65-F5344CB8AC3E}">
        <p14:creationId xmlns:p14="http://schemas.microsoft.com/office/powerpoint/2010/main" val="2888965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FC3977-1715-5A02-BD3B-E879308F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použité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6DA2C2-F299-45D9-9556-A05F64609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cs-CZ" dirty="0" err="1"/>
              <a:t>Cídlová</a:t>
            </a:r>
            <a:r>
              <a:rPr lang="cs-CZ" dirty="0"/>
              <a:t>, H., &amp; </a:t>
            </a:r>
            <a:r>
              <a:rPr lang="cs-CZ" dirty="0" err="1"/>
              <a:t>Gratias</a:t>
            </a:r>
            <a:r>
              <a:rPr lang="cs-CZ" dirty="0"/>
              <a:t>, M. (2011). </a:t>
            </a:r>
            <a:r>
              <a:rPr lang="cs-CZ" dirty="0" err="1"/>
              <a:t>Kanehiro</a:t>
            </a:r>
            <a:r>
              <a:rPr lang="cs-CZ" dirty="0"/>
              <a:t> </a:t>
            </a:r>
            <a:r>
              <a:rPr lang="cs-CZ" dirty="0" err="1"/>
              <a:t>Takaki</a:t>
            </a:r>
            <a:r>
              <a:rPr lang="cs-CZ" dirty="0"/>
              <a:t>. Získáno 1. Prosinec 2022, z Historie chemie: https://www.ped.muni.cz/wchem/sm/hc/hist/osobnosti/takaki.html</a:t>
            </a:r>
          </a:p>
          <a:p>
            <a:pPr fontAlgn="base">
              <a:spcAft>
                <a:spcPts val="0"/>
              </a:spcAft>
            </a:pPr>
            <a:r>
              <a:rPr lang="cs-CZ" dirty="0" err="1"/>
              <a:t>Gratias</a:t>
            </a:r>
            <a:r>
              <a:rPr lang="cs-CZ" dirty="0"/>
              <a:t>, M. (2022). Historie vitamínů. Získáno 1. Prosinec 2022, z Informační systém Masarykovy univerzity: https://is.muni.cz/th/ymvu9/Diplomova_prace_-_Martin_Gratias.pdf#page21</a:t>
            </a:r>
          </a:p>
          <a:p>
            <a:pPr fontAlgn="base">
              <a:spcAft>
                <a:spcPts val="0"/>
              </a:spcAft>
            </a:pPr>
            <a:r>
              <a:rPr lang="cs-CZ" dirty="0" err="1"/>
              <a:t>Suiyama</a:t>
            </a:r>
            <a:r>
              <a:rPr lang="cs-CZ" dirty="0"/>
              <a:t>, Y., &amp; </a:t>
            </a:r>
            <a:r>
              <a:rPr lang="cs-CZ" dirty="0" err="1"/>
              <a:t>Seita</a:t>
            </a:r>
            <a:r>
              <a:rPr lang="cs-CZ" dirty="0"/>
              <a:t>, A. (29. Červenec 2013). </a:t>
            </a:r>
            <a:r>
              <a:rPr lang="cs-CZ" dirty="0" err="1"/>
              <a:t>Kanehiro</a:t>
            </a:r>
            <a:r>
              <a:rPr lang="cs-CZ" dirty="0"/>
              <a:t> </a:t>
            </a:r>
            <a:r>
              <a:rPr lang="cs-CZ" dirty="0" err="1"/>
              <a:t>Takaki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beriberi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Japanese</a:t>
            </a:r>
            <a:r>
              <a:rPr lang="cs-CZ" dirty="0"/>
              <a:t> Navy. Získáno 1. Prosinec 2022, z </a:t>
            </a:r>
            <a:r>
              <a:rPr lang="cs-CZ" dirty="0" err="1"/>
              <a:t>Sage</a:t>
            </a:r>
            <a:r>
              <a:rPr lang="cs-CZ" dirty="0"/>
              <a:t> </a:t>
            </a:r>
            <a:r>
              <a:rPr lang="cs-CZ" dirty="0" err="1"/>
              <a:t>journals</a:t>
            </a:r>
            <a:r>
              <a:rPr lang="cs-CZ" dirty="0"/>
              <a:t>: https://journals.sagepub.com/doi/full/10.1177/0141076813497889#body-ref-bibr3-0141076813497889</a:t>
            </a:r>
          </a:p>
        </p:txBody>
      </p:sp>
    </p:spTree>
    <p:extLst>
      <p:ext uri="{BB962C8B-B14F-4D97-AF65-F5344CB8AC3E}">
        <p14:creationId xmlns:p14="http://schemas.microsoft.com/office/powerpoint/2010/main" val="371797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CE71B-2DA4-EBFA-6DA5-AE3FB111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použitých obrázků a tabulek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CC20C-E4F8-A027-A721-9221A1E6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0"/>
              </a:spcAft>
            </a:pPr>
            <a:r>
              <a:rPr lang="cs-CZ" dirty="0" err="1"/>
              <a:t>Kanehiro</a:t>
            </a:r>
            <a:r>
              <a:rPr lang="cs-CZ" dirty="0"/>
              <a:t> </a:t>
            </a:r>
            <a:r>
              <a:rPr lang="cs-CZ" dirty="0" err="1"/>
              <a:t>Takaki</a:t>
            </a:r>
            <a:r>
              <a:rPr lang="cs-CZ" dirty="0"/>
              <a:t>. (nedatováno). Získáno 11. Prosinec 2022, z https://wikipedia.org/: https://en.wikipedia.org/wiki/Takaki_Kanehiro</a:t>
            </a:r>
          </a:p>
          <a:p>
            <a:pPr fontAlgn="base">
              <a:spcAft>
                <a:spcPts val="0"/>
              </a:spcAft>
            </a:pPr>
            <a:r>
              <a:rPr lang="cs-CZ" dirty="0"/>
              <a:t>Pivoňková, E. (24. Květen 2014). Nemoc </a:t>
            </a:r>
            <a:r>
              <a:rPr lang="cs-CZ" dirty="0" err="1"/>
              <a:t>beriberi</a:t>
            </a:r>
            <a:r>
              <a:rPr lang="cs-CZ" dirty="0"/>
              <a:t> (beri-beri) - příznaky, projevy, symptomy. Získáno 11. Prosinec 2022, z Příznaky - projevy nemocí: https://www.priznaky-projevy.cz/laboratorni-hodnoty/nedostatek-vitaminu/838-nemoc-beriberi-beri-beri-priznaky-projevy-symptomy</a:t>
            </a:r>
          </a:p>
          <a:p>
            <a:pPr fontAlgn="base">
              <a:spcAft>
                <a:spcPts val="0"/>
              </a:spcAft>
            </a:pPr>
            <a:r>
              <a:rPr lang="cs-CZ" dirty="0"/>
              <a:t>Vitamín B1. (nedatováno). Získáno 11. Prosinec 2022, z https://cs.wikipedia.org/: https://cs.wikipedia.org/wiki/Vitam%C3%ADn_B1</a:t>
            </a:r>
          </a:p>
        </p:txBody>
      </p:sp>
    </p:spTree>
    <p:extLst>
      <p:ext uri="{BB962C8B-B14F-4D97-AF65-F5344CB8AC3E}">
        <p14:creationId xmlns:p14="http://schemas.microsoft.com/office/powerpoint/2010/main" val="246878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0ABC-5DDA-177F-F2C6-4BAC2AC8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EEA542-6DC9-BEAA-DEC2-5B33BADDA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8025072" cy="4105275"/>
          </a:xfrm>
        </p:spPr>
        <p:txBody>
          <a:bodyPr/>
          <a:lstStyle/>
          <a:p>
            <a:r>
              <a:rPr lang="cs-CZ" dirty="0"/>
              <a:t>Byl to významný námořní lékař, narozená v roce 1849 a zemřel roku 1920.</a:t>
            </a:r>
          </a:p>
          <a:p>
            <a:r>
              <a:rPr lang="cs-CZ" dirty="0"/>
              <a:t>Studoval ve velké </a:t>
            </a:r>
            <a:r>
              <a:rPr lang="cs-CZ" dirty="0" err="1"/>
              <a:t>británii</a:t>
            </a:r>
            <a:r>
              <a:rPr lang="cs-CZ" dirty="0"/>
              <a:t> na st. </a:t>
            </a:r>
            <a:r>
              <a:rPr lang="cs-CZ" dirty="0" err="1"/>
              <a:t>Thomas‘s</a:t>
            </a:r>
            <a:r>
              <a:rPr lang="cs-CZ" dirty="0"/>
              <a:t> </a:t>
            </a:r>
            <a:r>
              <a:rPr lang="cs-CZ" dirty="0" err="1"/>
              <a:t>hospital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.</a:t>
            </a:r>
          </a:p>
          <a:p>
            <a:r>
              <a:rPr lang="cs-CZ" dirty="0"/>
              <a:t>Při studiu si osvojil epidemiologický přístup, </a:t>
            </a:r>
            <a:r>
              <a:rPr lang="cs-CZ" dirty="0" err="1"/>
              <a:t>coř</a:t>
            </a:r>
            <a:r>
              <a:rPr lang="cs-CZ" dirty="0"/>
              <a:t> znamená odhalování příčin onemocnění, ten pak využíval při své praxi.</a:t>
            </a:r>
          </a:p>
          <a:p>
            <a:r>
              <a:rPr lang="cs-CZ" dirty="0"/>
              <a:t>Zdokumentoval onemocnění beri-beri a zjistil, že může souviset s kvalitou stravy.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CC015AB-18DC-A4C1-76DB-03BF20BB3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846" y="2367093"/>
            <a:ext cx="29718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83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8B0F5-86B3-728E-AAEC-74165007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705DFD-9F7F-FF36-7D30-5EBC0E11F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10364451" cy="3952876"/>
          </a:xfrm>
        </p:spPr>
        <p:txBody>
          <a:bodyPr>
            <a:normAutofit/>
          </a:bodyPr>
          <a:lstStyle/>
          <a:p>
            <a:pPr marR="51029">
              <a:spcAft>
                <a:spcPts val="0"/>
              </a:spcAft>
            </a:pPr>
            <a:r>
              <a:rPr lang="cs-CZ" dirty="0"/>
              <a:t>Prováděl výzkum a zjistil, že v chudších vrstvách je vyšší  míra případů této nemoci. </a:t>
            </a:r>
          </a:p>
          <a:p>
            <a:pPr marR="901357">
              <a:spcAft>
                <a:spcPts val="0"/>
              </a:spcAft>
            </a:pPr>
            <a:r>
              <a:rPr lang="cs-CZ" dirty="0"/>
              <a:t>Vyslovil hypotézu, že beri-beri je způsobena  nedostatečnou stravou na dusíkaté sloučeniny.  Průzkum prováděl v japonském námořnictvu. </a:t>
            </a:r>
          </a:p>
          <a:p>
            <a:pPr marR="486512">
              <a:spcAft>
                <a:spcPts val="0"/>
              </a:spcAft>
            </a:pPr>
            <a:r>
              <a:rPr lang="cs-CZ" dirty="0"/>
              <a:t>V roce 1884 došlo k dramatickému poklesu výskytu  nemoci u námořníků. </a:t>
            </a:r>
          </a:p>
          <a:p>
            <a:pPr marR="219532">
              <a:spcAft>
                <a:spcPts val="0"/>
              </a:spcAft>
            </a:pPr>
            <a:r>
              <a:rPr lang="cs-CZ" dirty="0"/>
              <a:t>Jako prevence byla podávána jídla bohatá na bílkoviny s množstvím vitamínu B1.</a:t>
            </a:r>
          </a:p>
        </p:txBody>
      </p:sp>
    </p:spTree>
    <p:extLst>
      <p:ext uri="{BB962C8B-B14F-4D97-AF65-F5344CB8AC3E}">
        <p14:creationId xmlns:p14="http://schemas.microsoft.com/office/powerpoint/2010/main" val="108241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E27FF-B429-04AF-970B-7D0DAC20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Raný život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A8EBC0-83DD-8F02-2280-E1C99ED55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782739">
              <a:spcAft>
                <a:spcPts val="0"/>
              </a:spcAft>
            </a:pPr>
            <a:r>
              <a:rPr lang="cs-CZ" dirty="0"/>
              <a:t>Jeho otec byl samurajem nižší třídy, v době míru  pracoval jako tesař. </a:t>
            </a:r>
          </a:p>
          <a:p>
            <a:pPr marR="894740">
              <a:spcAft>
                <a:spcPts val="0"/>
              </a:spcAft>
            </a:pPr>
            <a:r>
              <a:rPr lang="cs-CZ" dirty="0"/>
              <a:t>Roku 1866 začal studovat medicínu u </a:t>
            </a:r>
            <a:r>
              <a:rPr lang="cs-CZ" dirty="0" err="1"/>
              <a:t>Ryosaku</a:t>
            </a:r>
            <a:r>
              <a:rPr lang="cs-CZ" dirty="0"/>
              <a:t>  </a:t>
            </a:r>
            <a:r>
              <a:rPr lang="cs-CZ" dirty="0" err="1"/>
              <a:t>Ishigamiho</a:t>
            </a:r>
            <a:r>
              <a:rPr lang="cs-CZ" dirty="0"/>
              <a:t>, který praktikoval západní medicínu. </a:t>
            </a:r>
          </a:p>
          <a:p>
            <a:pPr marR="93434">
              <a:spcAft>
                <a:spcPts val="0"/>
              </a:spcAft>
            </a:pPr>
            <a:r>
              <a:rPr lang="cs-CZ" dirty="0"/>
              <a:t>Západní medicíně se říkalo „nizozemská medicína“ a to  proto, že byla do Japonska dovezena z Nizozemska. </a:t>
            </a:r>
          </a:p>
          <a:p>
            <a:pPr>
              <a:spcAft>
                <a:spcPts val="0"/>
              </a:spcAft>
            </a:pPr>
            <a:r>
              <a:rPr lang="cs-CZ" dirty="0"/>
              <a:t>V občanské válce v </a:t>
            </a:r>
            <a:r>
              <a:rPr lang="cs-CZ" dirty="0" err="1"/>
              <a:t>Boshinu</a:t>
            </a:r>
            <a:r>
              <a:rPr lang="cs-CZ" dirty="0"/>
              <a:t> poznal anglického lékaře.</a:t>
            </a:r>
          </a:p>
        </p:txBody>
      </p:sp>
    </p:spTree>
    <p:extLst>
      <p:ext uri="{BB962C8B-B14F-4D97-AF65-F5344CB8AC3E}">
        <p14:creationId xmlns:p14="http://schemas.microsoft.com/office/powerpoint/2010/main" val="221763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5D23FD-2864-0D83-F277-45321999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Raný život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04506A-71A7-56AD-673A-AF5259D6A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915607">
              <a:spcAft>
                <a:spcPts val="0"/>
              </a:spcAft>
            </a:pPr>
            <a:r>
              <a:rPr lang="cs-CZ" dirty="0"/>
              <a:t>William </a:t>
            </a:r>
            <a:r>
              <a:rPr lang="cs-CZ" dirty="0" err="1"/>
              <a:t>Willis</a:t>
            </a:r>
            <a:r>
              <a:rPr lang="cs-CZ" dirty="0"/>
              <a:t> byl anglický lékař, který operoval  zraněné, což </a:t>
            </a:r>
            <a:r>
              <a:rPr lang="cs-CZ" dirty="0" err="1"/>
              <a:t>Takakiho</a:t>
            </a:r>
            <a:r>
              <a:rPr lang="cs-CZ" dirty="0"/>
              <a:t> velmi zaujalo. </a:t>
            </a:r>
          </a:p>
          <a:p>
            <a:pPr marR="184874">
              <a:spcAft>
                <a:spcPts val="0"/>
              </a:spcAft>
            </a:pPr>
            <a:r>
              <a:rPr lang="cs-CZ" dirty="0"/>
              <a:t>V roce 1872 se stal lékařským důstojníkem japonského námořnictva. </a:t>
            </a:r>
          </a:p>
          <a:p>
            <a:pPr marR="435483">
              <a:spcAft>
                <a:spcPts val="0"/>
              </a:spcAft>
            </a:pPr>
            <a:r>
              <a:rPr lang="cs-CZ" dirty="0"/>
              <a:t>U japonského námořnictva ošetřoval zraněné a  nemocné námořníky, kteří umírali hlavně na nemoc  beri-beri. </a:t>
            </a:r>
          </a:p>
          <a:p>
            <a:pPr>
              <a:spcAft>
                <a:spcPts val="0"/>
              </a:spcAft>
            </a:pPr>
            <a:r>
              <a:rPr lang="cs-CZ" dirty="0"/>
              <a:t>Roku 1875 studoval na lékařské fakultě v Londýně.</a:t>
            </a:r>
          </a:p>
        </p:txBody>
      </p:sp>
    </p:spTree>
    <p:extLst>
      <p:ext uri="{BB962C8B-B14F-4D97-AF65-F5344CB8AC3E}">
        <p14:creationId xmlns:p14="http://schemas.microsoft.com/office/powerpoint/2010/main" val="83440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36738-7835-3714-6364-A74AC8F7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Epidemiologické studie beri-beri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6B0A8C-3FF8-D903-7E81-235AA52A5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cs-CZ" dirty="0"/>
              <a:t>Roku 1880 se vrátil do Japonska. </a:t>
            </a:r>
          </a:p>
          <a:p>
            <a:pPr>
              <a:spcAft>
                <a:spcPts val="0"/>
              </a:spcAft>
            </a:pPr>
            <a:r>
              <a:rPr lang="cs-CZ" dirty="0"/>
              <a:t>Ve Velké Británii se naučil epidemiologické metody pomocí kterých začal zkoumat vztah mezi beri-beri a  životními podmínkami v námořnictvu. </a:t>
            </a:r>
          </a:p>
          <a:p>
            <a:pPr marR="1052462">
              <a:spcAft>
                <a:spcPts val="0"/>
              </a:spcAft>
            </a:pPr>
            <a:r>
              <a:rPr lang="cs-CZ" dirty="0"/>
              <a:t>Začal dokumentovat výskyt onemocnění mezi  důstojníky, poddůstojníky, námořníky a vězni. </a:t>
            </a:r>
          </a:p>
        </p:txBody>
      </p:sp>
    </p:spTree>
    <p:extLst>
      <p:ext uri="{BB962C8B-B14F-4D97-AF65-F5344CB8AC3E}">
        <p14:creationId xmlns:p14="http://schemas.microsoft.com/office/powerpoint/2010/main" val="159204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ABFED-3A7B-3B23-6387-29F1C85E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Epidemiologické studie beri-beri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6A5729-C36B-4C06-850E-F8A1D5555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260071">
              <a:spcAft>
                <a:spcPts val="0"/>
              </a:spcAft>
            </a:pPr>
            <a:r>
              <a:rPr lang="cs-CZ" dirty="0"/>
              <a:t>Zjistil, že nemoc závisí na poměru dusíku k uhlíku ve  stravě. U zdravých dospělých je poměr 1:15, poměr  větší, než 1:28 byl téměř vždy spojován s nemocí beri-beri avšak u námořníků se poměr pohyboval mezi 1:17 a 1:32.</a:t>
            </a:r>
          </a:p>
          <a:p>
            <a:pPr marR="128118">
              <a:spcAft>
                <a:spcPts val="0"/>
              </a:spcAft>
            </a:pPr>
            <a:r>
              <a:rPr lang="cs-CZ" dirty="0"/>
              <a:t>V roce 1884 byl přijat návrh, aby námořnictvo poskytovalo jídla bohatší na bílkoviny k prevenci a léčbě této nemoci.</a:t>
            </a:r>
          </a:p>
        </p:txBody>
      </p:sp>
    </p:spTree>
    <p:extLst>
      <p:ext uri="{BB962C8B-B14F-4D97-AF65-F5344CB8AC3E}">
        <p14:creationId xmlns:p14="http://schemas.microsoft.com/office/powerpoint/2010/main" val="149549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5BECC-F14F-3530-82D2-BDC4EB86F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Likvidace beri-beri v japonském námořnictvu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607A9D-94E4-BF8B-4B01-2DA3ED696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367093"/>
            <a:ext cx="8074753" cy="3906543"/>
          </a:xfrm>
        </p:spPr>
        <p:txBody>
          <a:bodyPr>
            <a:normAutofit/>
          </a:bodyPr>
          <a:lstStyle/>
          <a:p>
            <a:pPr marR="315036">
              <a:spcAft>
                <a:spcPts val="0"/>
              </a:spcAft>
            </a:pPr>
            <a:r>
              <a:rPr lang="cs-CZ" dirty="0"/>
              <a:t>Nová strava snížila nemoc v námořnictvu a ta během  několika let zmizela. </a:t>
            </a:r>
          </a:p>
          <a:p>
            <a:pPr marR="536423">
              <a:spcAft>
                <a:spcPts val="0"/>
              </a:spcAft>
            </a:pPr>
            <a:r>
              <a:rPr lang="cs-CZ" dirty="0"/>
              <a:t>Nedostatek vitamínu B1 zapříčinil nemoc        beri-beri. Do šlechtického stavu byl povýšen v roce 1905. V roce 1915 a 1920 obdržel japonská vyznamenání. </a:t>
            </a:r>
          </a:p>
          <a:p>
            <a:pPr marR="147549">
              <a:spcAft>
                <a:spcPts val="0"/>
              </a:spcAft>
            </a:pPr>
            <a:r>
              <a:rPr lang="cs-CZ" dirty="0"/>
              <a:t>V Londýně měl tři přednášky na téma zachování zdraví  mezi personálem japonského námořnictva a armády.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97E3C7-29B3-8D89-AFE3-BD7278109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12"/>
          <a:stretch/>
        </p:blipFill>
        <p:spPr bwMode="auto">
          <a:xfrm>
            <a:off x="8988528" y="2214694"/>
            <a:ext cx="2889637" cy="40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7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B15D8-3857-DB01-0650-D69BD951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i="0" u="none" strike="noStrike" dirty="0">
                <a:effectLst/>
                <a:latin typeface="Arial" panose="020B0604020202020204" pitchFamily="34" charset="0"/>
              </a:rPr>
              <a:t>Vitamín B</a:t>
            </a:r>
            <a:r>
              <a:rPr lang="cs-CZ" sz="3600" i="0" u="none" strike="noStrike" baseline="-25000" dirty="0">
                <a:effectLst/>
                <a:latin typeface="Arial" panose="020B0604020202020204" pitchFamily="34" charset="0"/>
              </a:rPr>
              <a:t>1</a:t>
            </a:r>
            <a:r>
              <a:rPr lang="cs-CZ" sz="3600" i="0" u="none" strike="noStrike" dirty="0">
                <a:effectLst/>
                <a:latin typeface="Arial" panose="020B0604020202020204" pitchFamily="34" charset="0"/>
              </a:rPr>
              <a:t>-Thiamin</a:t>
            </a:r>
            <a:endParaRPr lang="cs-CZ" sz="7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C80A1-2CAE-73CE-0296-840F07283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5398248" cy="3134269"/>
          </a:xfrm>
        </p:spPr>
        <p:txBody>
          <a:bodyPr>
            <a:normAutofit/>
          </a:bodyPr>
          <a:lstStyle/>
          <a:p>
            <a:pPr marR="709727">
              <a:spcAft>
                <a:spcPts val="0"/>
              </a:spcAft>
            </a:pPr>
            <a:r>
              <a:rPr lang="cs-CZ" dirty="0"/>
              <a:t>Zjištění, že nedostatek vitamínu B1 ve stravě bylo  průlomové. </a:t>
            </a:r>
          </a:p>
          <a:p>
            <a:pPr marR="139573">
              <a:spcAft>
                <a:spcPts val="0"/>
              </a:spcAft>
            </a:pPr>
            <a:r>
              <a:rPr lang="cs-CZ" dirty="0"/>
              <a:t>Zvýšením podílu masa a zeleniny ve stravě znamenalo,  že nemoc beri-beri ustupovala. </a:t>
            </a:r>
          </a:p>
          <a:p>
            <a:pPr>
              <a:spcAft>
                <a:spcPts val="0"/>
              </a:spcAft>
            </a:pPr>
            <a:r>
              <a:rPr lang="cs-CZ" dirty="0"/>
              <a:t>V roce 1885 se v japonském námořnictvu nevyskytla.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D09ADFC-B645-82A2-67F7-86A084444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3" y="2367093"/>
            <a:ext cx="5403912" cy="31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73978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50</TotalTime>
  <Words>714</Words>
  <Application>Microsoft Office PowerPoint</Application>
  <PresentationFormat>Širokoúhlá obrazovka</PresentationFormat>
  <Paragraphs>45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Tw Cen MT</vt:lpstr>
      <vt:lpstr>Kapka</vt:lpstr>
      <vt:lpstr>Kanehiro Takaki</vt:lpstr>
      <vt:lpstr>Úvod</vt:lpstr>
      <vt:lpstr>Úvod</vt:lpstr>
      <vt:lpstr>Raný život</vt:lpstr>
      <vt:lpstr>Raný život</vt:lpstr>
      <vt:lpstr>Epidemiologické studie beri-beri</vt:lpstr>
      <vt:lpstr>Epidemiologické studie beri-beri</vt:lpstr>
      <vt:lpstr>Likvidace beri-beri v japonském námořnictvu</vt:lpstr>
      <vt:lpstr>Vitamín B1-Thiamin</vt:lpstr>
      <vt:lpstr>Seznam použité literatury</vt:lpstr>
      <vt:lpstr>Seznam použitých obrázků a tabulek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Kanehiro Takaki</dc:title>
  <dc:creator>Novák Ondřej</dc:creator>
  <cp:lastModifiedBy>Novák Ondřej</cp:lastModifiedBy>
  <cp:revision>1</cp:revision>
  <dcterms:created xsi:type="dcterms:W3CDTF">2023-11-19T09:14:46Z</dcterms:created>
  <dcterms:modified xsi:type="dcterms:W3CDTF">2023-11-19T10:05:12Z</dcterms:modified>
</cp:coreProperties>
</file>