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61" r:id="rId6"/>
    <p:sldId id="258" r:id="rId7"/>
    <p:sldId id="257" r:id="rId8"/>
    <p:sldId id="272" r:id="rId9"/>
    <p:sldId id="260" r:id="rId10"/>
    <p:sldId id="268" r:id="rId11"/>
    <p:sldId id="262" r:id="rId12"/>
    <p:sldId id="267" r:id="rId13"/>
    <p:sldId id="263" r:id="rId14"/>
    <p:sldId id="269" r:id="rId15"/>
    <p:sldId id="264" r:id="rId16"/>
    <p:sldId id="266" r:id="rId17"/>
    <p:sldId id="270" r:id="rId18"/>
    <p:sldId id="25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53840-7DDD-8C4C-3DE8-50A0F030429A}" v="130" dt="2022-10-17T17:04:40.938"/>
    <p1510:client id="{9B4CEEC8-0DC1-450E-9AFA-8E3B250F02FE}" v="474" vWet="476" dt="2022-10-17T18:05:49.685"/>
    <p1510:client id="{BF018F84-F927-C73C-FE5D-17A57041A56D}" v="701" dt="2022-10-17T18:19:39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3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9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5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2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1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9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8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7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0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59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galaktis.cz/clanek/svetova-kultura-v-mezivalecnem-obdobi/" TargetMode="External"/><Relationship Id="rId13" Type="http://schemas.openxmlformats.org/officeDocument/2006/relationships/hyperlink" Target="https://www.edufix.cz/clanky/maturita/cestina/starec-a-more" TargetMode="External"/><Relationship Id="rId3" Type="http://schemas.openxmlformats.org/officeDocument/2006/relationships/hyperlink" Target="https://cs.ukdonn&#233;es.vn/cs/Gertrude_Steinov%C3%A1" TargetMode="External"/><Relationship Id="rId7" Type="http://schemas.openxmlformats.org/officeDocument/2006/relationships/hyperlink" Target="https://www.stoplusjednicka.cz/valecny-hrdina-ernest-hemingway-na-italske-fronte-2" TargetMode="External"/><Relationship Id="rId12" Type="http://schemas.openxmlformats.org/officeDocument/2006/relationships/hyperlink" Target="https://www.databazeknih.cz/knihy/starec-a-more-238863" TargetMode="External"/><Relationship Id="rId2" Type="http://schemas.openxmlformats.org/officeDocument/2006/relationships/hyperlink" Target="https://cs.cah&#233;rald.vn/cs/Ztracen%C3%A1_genera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oplusjednicka.cz/dobrodruhova-valka-ernest-hemingway-na-italske-fronte-1" TargetMode="External"/><Relationship Id="rId11" Type="http://schemas.openxmlformats.org/officeDocument/2006/relationships/hyperlink" Target="file:///C:\Users\vojta\Downloads\Bakalarska_prace_Koudelova_Sabina_481019_Archive.pdf" TargetMode="External"/><Relationship Id="rId5" Type="http://schemas.openxmlformats.org/officeDocument/2006/relationships/hyperlink" Target="https://zivotopis.spisovatele.cz/ernest-hemingway.php" TargetMode="External"/><Relationship Id="rId15" Type="http://schemas.openxmlformats.org/officeDocument/2006/relationships/hyperlink" Target="https://www.databazeknih.cz/knihy/mit-a-nemit-16782" TargetMode="External"/><Relationship Id="rId10" Type="http://schemas.openxmlformats.org/officeDocument/2006/relationships/hyperlink" Target="https://www.irozhlas.cz/kultura/literatura/ernest-hemingway-komu-zvoni-hrana-roman-vyroci_2010211614_tzr" TargetMode="External"/><Relationship Id="rId4" Type="http://schemas.openxmlformats.org/officeDocument/2006/relationships/hyperlink" Target="https://www.pravopisne.cz/autori/ernest-hemingway/" TargetMode="External"/><Relationship Id="rId9" Type="http://schemas.openxmlformats.org/officeDocument/2006/relationships/hyperlink" Target="https://www.iliteratura.cz/clanek/35475-hemingway-ernest-zelene-pahorky-africke" TargetMode="External"/><Relationship Id="rId14" Type="http://schemas.openxmlformats.org/officeDocument/2006/relationships/hyperlink" Target="https://www.cesky-jazyk.cz/citanka/ernest-hemingway/starec-a-more-2.html#axzz7hmVaq1U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CFC4D-CF52-4EB5-0B49-A61A17F61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750" y="657498"/>
            <a:ext cx="4806184" cy="3644537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5400"/>
              <a:t>Ernest </a:t>
            </a:r>
            <a:r>
              <a:rPr lang="cs-CZ" sz="5400" err="1"/>
              <a:t>Hemingway</a:t>
            </a:r>
            <a:br>
              <a:rPr lang="cs-CZ" sz="5400"/>
            </a:br>
            <a:r>
              <a:rPr lang="cs-CZ" sz="5400"/>
              <a:t>1899–1961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EACB1E-406D-FC06-0F7A-B3137E7F8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750" y="4545874"/>
            <a:ext cx="4806184" cy="1672046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2800"/>
              <a:t>Vojtěch Štantejský</a:t>
            </a:r>
          </a:p>
        </p:txBody>
      </p:sp>
      <p:pic>
        <p:nvPicPr>
          <p:cNvPr id="1026" name="Picture 2" descr="Nalezený obrázek pro ernest hemingway ">
            <a:extLst>
              <a:ext uri="{FF2B5EF4-FFF2-40B4-BE49-F238E27FC236}">
                <a16:creationId xmlns:a16="http://schemas.microsoft.com/office/drawing/2014/main" id="{DA83B8A0-9BEF-4CA4-63F8-69A22D22B9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0391"/>
          <a:stretch/>
        </p:blipFill>
        <p:spPr bwMode="auto">
          <a:xfrm>
            <a:off x="6095999" y="10"/>
            <a:ext cx="610565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25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BBE2428B-567E-12E4-0FD5-07D3CF913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r="-1" b="6190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3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06C828-EA61-CDFB-DC9D-86611570C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cs-CZ" sz="4000"/>
              <a:t>Španělská občanská válka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2161E2-9AA5-37FB-6C49-AEC84D6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1700"/>
              <a:t>Válečný dopisovatel → několik měsíců</a:t>
            </a:r>
          </a:p>
          <a:p>
            <a:r>
              <a:rPr lang="cs-CZ" sz="1700"/>
              <a:t>Nejen pozorovatel → na straně republikánů </a:t>
            </a:r>
          </a:p>
          <a:p>
            <a:r>
              <a:rPr lang="cs-CZ" sz="1700"/>
              <a:t> Pátá kolona (1938)</a:t>
            </a:r>
          </a:p>
          <a:p>
            <a:pPr lvl="1"/>
            <a:r>
              <a:rPr lang="cs-CZ" sz="1700"/>
              <a:t>Divadelní hra</a:t>
            </a:r>
          </a:p>
          <a:p>
            <a:pPr lvl="1"/>
            <a:r>
              <a:rPr lang="cs-CZ" sz="1700"/>
              <a:t>Filip Rawlings</a:t>
            </a:r>
          </a:p>
          <a:p>
            <a:pPr lvl="2"/>
            <a:r>
              <a:rPr lang="cs-CZ" sz="1700"/>
              <a:t>Opilec a člen komunistické strany</a:t>
            </a:r>
          </a:p>
          <a:p>
            <a:pPr lvl="2"/>
            <a:r>
              <a:rPr lang="cs-CZ" sz="1700"/>
              <a:t>Válečný zpravodaj</a:t>
            </a:r>
          </a:p>
          <a:p>
            <a:pPr lvl="2"/>
            <a:r>
              <a:rPr lang="cs-CZ" sz="1700"/>
              <a:t>Sleduje členy fašistické skupiny</a:t>
            </a:r>
            <a:br>
              <a:rPr lang="cs-CZ" sz="1700" b="0" i="1">
                <a:effectLst/>
                <a:latin typeface="Tahoma CE"/>
              </a:rPr>
            </a:br>
            <a:br>
              <a:rPr lang="cs-CZ" sz="1700" b="0" i="0">
                <a:effectLst/>
                <a:latin typeface="Tahoma CE"/>
              </a:rPr>
            </a:br>
            <a:endParaRPr lang="cs-CZ" sz="1700"/>
          </a:p>
          <a:p>
            <a:pPr lvl="1"/>
            <a:endParaRPr lang="cs-CZ" sz="1700"/>
          </a:p>
          <a:p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2947610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E74EC5-FBDD-21C5-FF07-AB4A08F6C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Komu zvoní hrana (1940)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D339078-E5E7-3F29-7E59-BD35C1B68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000"/>
              <a:t>Antifašismus, hrůzy války</a:t>
            </a:r>
          </a:p>
          <a:p>
            <a:r>
              <a:rPr lang="cs-CZ" sz="2000"/>
              <a:t>Nutnost boje o demokracii, stejná lidská práva pro všechny</a:t>
            </a:r>
            <a:endParaRPr lang="cs-CZ" sz="2000">
              <a:cs typeface="Calibri"/>
            </a:endParaRPr>
          </a:p>
          <a:p>
            <a:r>
              <a:rPr lang="cs-CZ" sz="2000"/>
              <a:t>Robert Jordan, na straně republikánů, se snaží zničit strategický most</a:t>
            </a:r>
          </a:p>
          <a:p>
            <a:r>
              <a:rPr lang="cs-CZ" sz="2000" i="1"/>
              <a:t>,, Nikdy se neptej, komu zvoní hrana. Tobě zvoní“ – </a:t>
            </a:r>
            <a:r>
              <a:rPr lang="cs-CZ" sz="2000"/>
              <a:t>John Donne  </a:t>
            </a:r>
          </a:p>
          <a:p>
            <a:endParaRPr lang="cs-CZ" sz="2000"/>
          </a:p>
          <a:p>
            <a:pPr marL="0" indent="0">
              <a:buNone/>
            </a:pPr>
            <a:endParaRPr lang="cs-CZ" sz="2000"/>
          </a:p>
        </p:txBody>
      </p: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6C9733-A5F4-9C97-1A5B-2BA046734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cs-CZ" sz="1600" i="1"/>
              <a:t>,,Viděl jak všichni vpředu na okraji lesa na něho upírají oči, a řekl: “ Arre caballo! Kupředu koni!“ a cítil, jak se hruď  jeho statečného koně na stále příkřejší pláni vzdouvá a</a:t>
            </a:r>
            <a:r>
              <a:rPr lang="cs-CZ" sz="1600" b="0" i="1">
                <a:effectLst/>
              </a:rPr>
              <a:t> jak se sivá šíje napíná, a před sebou viděl sivé uši a natáhl ruku a popleskal koně po vlhké sivé šíji, a ohlédl se k mostu a spatřil jasný záblesk z těžkého, zavalitého, špinavě zbarveného tanku tam na silnici a pak nezaslechl žádný hvizd, ale jenom dunivě zvonivý zvuk se štiplavým pachem, jako když se roztrhne kotel, a sám se octl pod sivákem a sivák kopal nohama do vzduchu a on se pokoušel vyprostit zpod té tíhy.“</a:t>
            </a:r>
          </a:p>
          <a:p>
            <a:endParaRPr lang="cs-CZ" sz="160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DA2FF047-29AA-FC20-C414-E180A77D8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648" y="2962145"/>
            <a:ext cx="2325144" cy="351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3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56CC5-0120-C98F-EEB2-52ECD0147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9940" y="365124"/>
            <a:ext cx="6172200" cy="1828800"/>
          </a:xfrm>
        </p:spPr>
        <p:txBody>
          <a:bodyPr>
            <a:normAutofit/>
          </a:bodyPr>
          <a:lstStyle/>
          <a:p>
            <a:r>
              <a:rPr lang="cs-CZ"/>
              <a:t>Závěr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2B7CA1-CC48-6468-DC68-4B5FC3D9D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940" y="2322576"/>
            <a:ext cx="6172200" cy="3858768"/>
          </a:xfrm>
        </p:spPr>
        <p:txBody>
          <a:bodyPr>
            <a:normAutofit/>
          </a:bodyPr>
          <a:lstStyle/>
          <a:p>
            <a:r>
              <a:rPr lang="cs-CZ" sz="2400"/>
              <a:t>Kuba</a:t>
            </a:r>
          </a:p>
          <a:p>
            <a:r>
              <a:rPr lang="cs-CZ" sz="2400"/>
              <a:t>2 letadlové havárie → trvalé poznamenán</a:t>
            </a:r>
          </a:p>
          <a:p>
            <a:r>
              <a:rPr lang="cs-CZ" sz="2400"/>
              <a:t>Deprese</a:t>
            </a:r>
          </a:p>
          <a:p>
            <a:r>
              <a:rPr lang="cs-CZ" sz="2400"/>
              <a:t>Zdravotní problémy</a:t>
            </a:r>
          </a:p>
          <a:p>
            <a:r>
              <a:rPr lang="cs-CZ" sz="2400"/>
              <a:t>Sebevražda</a:t>
            </a:r>
          </a:p>
        </p:txBody>
      </p:sp>
      <p:pic>
        <p:nvPicPr>
          <p:cNvPr id="10246" name="Picture 6" descr="Nalezený obrázek pro hemingway 1961">
            <a:extLst>
              <a:ext uri="{FF2B5EF4-FFF2-40B4-BE49-F238E27FC236}">
                <a16:creationId xmlns:a16="http://schemas.microsoft.com/office/drawing/2014/main" id="{94B36A15-CD1D-27D1-F35F-6D4DDB7121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2" r="10234"/>
          <a:stretch/>
        </p:blipFill>
        <p:spPr bwMode="auto">
          <a:xfrm>
            <a:off x="20" y="10"/>
            <a:ext cx="463971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866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3C6967-4DB6-4528-6B31-C98CF320D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Stařec a moře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63720A-8EBF-B6E0-798F-8778F9104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cs-CZ" sz="2000"/>
              <a:t>Množství přirovnání a personifikací</a:t>
            </a:r>
          </a:p>
          <a:p>
            <a:r>
              <a:rPr lang="cs-CZ" sz="2000"/>
              <a:t>Existenciální drama o vnitřní síle, lidském chování a myšlení</a:t>
            </a:r>
          </a:p>
          <a:p>
            <a:r>
              <a:rPr lang="cs-CZ" sz="2000"/>
              <a:t>Oslava nezdolnosti, souboj člověka s přírodou a spojení s ní</a:t>
            </a:r>
          </a:p>
          <a:p>
            <a:r>
              <a:rPr lang="cs-CZ" sz="2000"/>
              <a:t>Smysl života – hluboké uspokojení a čestný zápas</a:t>
            </a:r>
          </a:p>
          <a:p>
            <a:r>
              <a:rPr lang="cs-CZ" sz="2000"/>
              <a:t>Marný boj starce s obrovským marlínem a žraloky</a:t>
            </a:r>
          </a:p>
          <a:p>
            <a:endParaRPr lang="cs-CZ" sz="2000"/>
          </a:p>
          <a:p>
            <a:endParaRPr lang="cs-CZ" sz="2000"/>
          </a:p>
          <a:p>
            <a:endParaRPr lang="cs-CZ" sz="2000"/>
          </a:p>
        </p:txBody>
      </p: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08AA556-FF14-A7D0-F302-BFB279521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100" b="0" i="1">
                <a:effectLst/>
              </a:rPr>
              <a:t>"Jen klid a sílu, dědku!" povzbudil se nahlas.</a:t>
            </a:r>
            <a:br>
              <a:rPr lang="cs-CZ" sz="1100" i="1"/>
            </a:br>
            <a:r>
              <a:rPr lang="cs-CZ" sz="1100" b="0" i="1">
                <a:effectLst/>
              </a:rPr>
              <a:t>Při příštím okruhu se rybě vynořil hřbet, ale bylo to trochu příliš daleko od člunu. Při následujícím okruhu byla stále ještě příliš daleko, ale vynořovala se víc z vody, a stařec si byl jist, že když ještě o něco zkrátí šňůru, dostane ji po bok loďky.</a:t>
            </a:r>
            <a:br>
              <a:rPr lang="cs-CZ" sz="1100" i="1"/>
            </a:br>
            <a:r>
              <a:rPr lang="cs-CZ" sz="1100" b="0" i="1">
                <a:effectLst/>
              </a:rPr>
              <a:t>Už dávno předtím si připravil harpunu, její lehké lanko bylo svinuto v kulatém košíku a na konci přivázáno k ouvazníku na přídi.</a:t>
            </a:r>
            <a:br>
              <a:rPr lang="cs-CZ" sz="1100" i="1"/>
            </a:br>
            <a:r>
              <a:rPr lang="cs-CZ" sz="1100" b="0" i="1">
                <a:effectLst/>
              </a:rPr>
              <a:t>Ryba se teď ve svém kroužení blížila, vypadala klidně a krásně a jenom veliká ocasní ploutev se jí pohybovala. Stařec vší silou zatáhl, aby ji dostal blíž. Na kratičký okamžik se ryba naklonila trochu na bok. Pak vyrovnala a pustila se do dalšího okruhu.</a:t>
            </a:r>
            <a:br>
              <a:rPr lang="cs-CZ" sz="1100" i="1"/>
            </a:br>
            <a:r>
              <a:rPr lang="cs-CZ" sz="1100" b="0" i="1">
                <a:effectLst/>
              </a:rPr>
              <a:t>"Pohnul jsem s ní," řekl si stařec nahlas. "Přece jsem s ní pohnul!"</a:t>
            </a:r>
            <a:br>
              <a:rPr lang="cs-CZ" sz="1100" i="1"/>
            </a:br>
            <a:r>
              <a:rPr lang="cs-CZ" sz="1100" b="0" i="1">
                <a:effectLst/>
              </a:rPr>
              <a:t>Pocítil opět nával mdloby, ale visel na obrovské rybě, co měl síly. Pohnul jsem s ní, opakoval si v duchu. Možná, že teď ji převrátím. Táhněte, ruce! Držte, nohy! Hlavo, vydrž! Udělej mi to k vůli! Nikdy jsi mě nezklamala. Tentokrát ji převrátím na bok!</a:t>
            </a:r>
            <a:br>
              <a:rPr lang="cs-CZ" sz="1100" i="1"/>
            </a:br>
            <a:r>
              <a:rPr lang="cs-CZ" sz="1100" b="0" i="1">
                <a:effectLst/>
              </a:rPr>
              <a:t>Když však sebral všechny síly a když se do toho opřel o hodně dřív, než ryba proplula kolem člunu, a táhl, div mu svaly nepraskly, ryba se dala o něco strhnout, ale pak vyrovnala a plula pryč.</a:t>
            </a:r>
            <a:br>
              <a:rPr lang="cs-CZ" sz="1100" i="1"/>
            </a:br>
            <a:r>
              <a:rPr lang="cs-CZ" sz="1100" b="0" i="1">
                <a:effectLst/>
              </a:rPr>
              <a:t>"Rybo," oslovil ji stařec. "Rybo, vždyť stejně umřeš. Musíš přitom zabít i mě?"</a:t>
            </a:r>
            <a:br>
              <a:rPr lang="cs-CZ" sz="1100" b="0" i="1">
                <a:effectLst/>
              </a:rPr>
            </a:br>
            <a:endParaRPr lang="cs-CZ" sz="1100" i="1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42C12DDC-B28E-0F2E-F55B-89B6A6ADF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200" y="2938332"/>
            <a:ext cx="2084148" cy="322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759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98038AE-6738-784B-EAD3-FC80ABA41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1"/>
            <a:ext cx="4605340" cy="2387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cs-CZ" sz="1200">
                <a:solidFill>
                  <a:schemeClr val="accent4">
                    <a:lumMod val="75000"/>
                  </a:schemeClr>
                </a:solidFill>
              </a:rPr>
              <a:t>„</a:t>
            </a:r>
            <a:r>
              <a:rPr lang="cs-CZ" sz="2700" i="1">
                <a:solidFill>
                  <a:schemeClr val="accent4">
                    <a:lumMod val="75000"/>
                  </a:schemeClr>
                </a:solidFill>
              </a:rPr>
              <a:t>Než začnete jednat, naslouchejte. Předtím, než zareagujete, přemýšlejte. Než začnete utrácet, vydělávejte. Předtím, než začnete kritizovat, vyčkejte. Než se začnete modlit, odpusťte. Předtím, než se vzdáte, alespoň to zkuste.¨</a:t>
            </a:r>
            <a:br>
              <a:rPr lang="cs-CZ" sz="2700" i="1">
                <a:solidFill>
                  <a:schemeClr val="accent4">
                    <a:lumMod val="75000"/>
                  </a:schemeClr>
                </a:solidFill>
              </a:rPr>
            </a:br>
            <a:br>
              <a:rPr lang="cs-CZ" sz="2700" i="1">
                <a:solidFill>
                  <a:schemeClr val="accent4">
                    <a:lumMod val="75000"/>
                  </a:schemeClr>
                </a:solidFill>
              </a:rPr>
            </a:br>
            <a:endParaRPr lang="en-US" sz="2700" i="1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91149AB0-39F7-52AD-3452-197A894D1D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04" r="-2" b="-2"/>
          <a:stretch/>
        </p:blipFill>
        <p:spPr bwMode="auto">
          <a:xfrm>
            <a:off x="7115177" y="115193"/>
            <a:ext cx="4950618" cy="662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dpis">
            <a:extLst>
              <a:ext uri="{FF2B5EF4-FFF2-40B4-BE49-F238E27FC236}">
                <a16:creationId xmlns:a16="http://schemas.microsoft.com/office/drawing/2014/main" id="{9797249B-86A3-0B0A-FD2B-A773BF366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99" y="3356213"/>
            <a:ext cx="1966782" cy="507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732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0D205-6245-470C-1D24-85F8BF2B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929D77-7735-0BD5-4175-75E49B565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900">
                <a:hlinkClick r:id="rId2"/>
              </a:rPr>
              <a:t>Ztracená generace : Témata a znaky ztracené generace v dílech, Významná díla a autoři, Reference, Související články Wikipedie, otevřená encyklopedie » cahérald.vn (xn--cahrald-dya.vn)</a:t>
            </a:r>
            <a:endParaRPr lang="cs-CZ" sz="900">
              <a:cs typeface="Calibri"/>
            </a:endParaRPr>
          </a:p>
          <a:p>
            <a:r>
              <a:rPr lang="cs-CZ" sz="900">
                <a:hlinkClick r:id="rId3"/>
              </a:rPr>
              <a:t>Gertrude Steinová : Život, Literární dílo, Gender Studies, Galerie Wikipedie, otevřená encyklopedie » ukdonnées.vn (xn--ukdonnes-g1a.vn)</a:t>
            </a:r>
            <a:endParaRPr lang="cs-CZ" sz="900">
              <a:cs typeface="Calibri"/>
            </a:endParaRPr>
          </a:p>
          <a:p>
            <a:r>
              <a:rPr lang="cs-CZ" sz="900">
                <a:hlinkClick r:id="rId4"/>
              </a:rPr>
              <a:t>▷ Ernest Hemingway - narození, díla, citáty, životopis, ... - Pravopisně.cz (pravopisne.cz)</a:t>
            </a:r>
            <a:endParaRPr lang="cs-CZ" sz="900">
              <a:cs typeface="Calibri"/>
            </a:endParaRPr>
          </a:p>
          <a:p>
            <a:r>
              <a:rPr lang="cs-CZ" sz="900">
                <a:hlinkClick r:id="rId5"/>
              </a:rPr>
              <a:t>Ernest Hemingway - životopis | OSOBNOSTI.cz (spisovatele.cz)</a:t>
            </a:r>
            <a:endParaRPr lang="cs-CZ" sz="900">
              <a:cs typeface="Calibri"/>
            </a:endParaRPr>
          </a:p>
          <a:p>
            <a:r>
              <a:rPr lang="cs-CZ" sz="900">
                <a:hlinkClick r:id="rId6"/>
              </a:rPr>
              <a:t>Spisovatel za volantem ambulance: Ernest Hemingway na italské frontě (1) | 100+1 zahraniční zajímavost (stoplusjednicka.cz)</a:t>
            </a:r>
            <a:endParaRPr lang="cs-CZ" sz="900">
              <a:cs typeface="Calibri"/>
            </a:endParaRPr>
          </a:p>
          <a:p>
            <a:r>
              <a:rPr lang="cs-CZ" sz="900">
                <a:hlinkClick r:id="rId7"/>
              </a:rPr>
              <a:t>Nečekaný válečný hrdina: Ernest Hemingway na italské frontě (2) | 100+1 zahraniční zajímavost (stoplusjednicka.cz)</a:t>
            </a:r>
            <a:endParaRPr lang="cs-CZ" sz="900">
              <a:cs typeface="Calibri"/>
            </a:endParaRPr>
          </a:p>
          <a:p>
            <a:r>
              <a:rPr lang="cs-CZ" sz="900">
                <a:hlinkClick r:id="rId8"/>
              </a:rPr>
              <a:t>Světová kultura v meziválečném období - Galaktis</a:t>
            </a:r>
            <a:endParaRPr lang="cs-CZ" sz="900">
              <a:cs typeface="Calibri"/>
            </a:endParaRPr>
          </a:p>
          <a:p>
            <a:r>
              <a:rPr lang="cs-CZ" sz="900">
                <a:hlinkClick r:id="rId9"/>
              </a:rPr>
              <a:t>„Blahodárný pach Afriky“ v legendárním cestopisu Ernesta Hemingwaye – iLiteratura.cz</a:t>
            </a:r>
            <a:endParaRPr lang="cs-CZ" sz="900">
              <a:cs typeface="Calibri"/>
            </a:endParaRPr>
          </a:p>
          <a:p>
            <a:r>
              <a:rPr lang="cs-CZ" sz="900">
                <a:hlinkClick r:id="rId10"/>
              </a:rPr>
              <a:t>Před 80 lety vyšel slavný Hemingwayův román Komu zvoní hrana. Předlohou mu byly vlastní zážitky | iROZHLAS - spolehlivé zprávy</a:t>
            </a:r>
            <a:endParaRPr lang="cs-CZ" sz="900">
              <a:cs typeface="Calibri"/>
            </a:endParaRPr>
          </a:p>
          <a:p>
            <a:r>
              <a:rPr lang="cs-CZ" sz="900">
                <a:hlinkClick r:id="rId11"/>
              </a:rPr>
              <a:t>Bakalarska_prace_Koudelova_Sabina_481019_Archive.pdf</a:t>
            </a:r>
            <a:endParaRPr lang="cs-CZ" sz="900">
              <a:cs typeface="Calibri"/>
            </a:endParaRPr>
          </a:p>
          <a:p>
            <a:r>
              <a:rPr lang="cs-CZ" sz="900">
                <a:hlinkClick r:id="rId12"/>
              </a:rPr>
              <a:t>Stařec a moře - Ernest Hemingway | Databáze knih (databazeknih.cz)</a:t>
            </a:r>
            <a:endParaRPr lang="cs-CZ" sz="900">
              <a:cs typeface="Calibri"/>
            </a:endParaRPr>
          </a:p>
          <a:p>
            <a:r>
              <a:rPr lang="cs-CZ" sz="900">
                <a:hlinkClick r:id="rId13"/>
              </a:rPr>
              <a:t>Stařec a moře - Rozbor | Edufix.cz</a:t>
            </a:r>
            <a:endParaRPr lang="cs-CZ" sz="900">
              <a:cs typeface="Calibri"/>
            </a:endParaRPr>
          </a:p>
          <a:p>
            <a:r>
              <a:rPr lang="cs-CZ" sz="900">
                <a:hlinkClick r:id="rId14"/>
              </a:rPr>
              <a:t>Ernest Hemingway - Stařec a moře (2) | Čítanka | Český-jazyk.cz aneb studentský underground (cesky-jazyk.cz)</a:t>
            </a:r>
            <a:endParaRPr lang="cs-CZ" sz="900">
              <a:cs typeface="Calibri"/>
            </a:endParaRPr>
          </a:p>
          <a:p>
            <a:r>
              <a:rPr lang="cs-CZ" sz="900">
                <a:hlinkClick r:id="rId15"/>
              </a:rPr>
              <a:t>Mít a nemít - Ernest Hemingway | Databáze knih (databazeknih.cz)</a:t>
            </a:r>
            <a:endParaRPr lang="cs-CZ" sz="900">
              <a:cs typeface="Calibri"/>
            </a:endParaRPr>
          </a:p>
          <a:p>
            <a:r>
              <a:rPr lang="cs-CZ" sz="900">
                <a:cs typeface="Calibri"/>
              </a:rPr>
              <a:t>Papá  </a:t>
            </a:r>
            <a:r>
              <a:rPr lang="cs-CZ" sz="900" err="1">
                <a:cs typeface="Calibri"/>
              </a:rPr>
              <a:t>Hemingway</a:t>
            </a:r>
            <a:r>
              <a:rPr lang="cs-CZ" sz="900">
                <a:cs typeface="Calibri"/>
              </a:rPr>
              <a:t>, A. E. </a:t>
            </a:r>
            <a:r>
              <a:rPr lang="cs-CZ" sz="900" err="1">
                <a:cs typeface="Calibri"/>
              </a:rPr>
              <a:t>Hotchner</a:t>
            </a:r>
            <a:endParaRPr lang="cs-CZ" sz="900">
              <a:cs typeface="Calibri" panose="020F0502020204030204"/>
            </a:endParaRPr>
          </a:p>
          <a:p>
            <a:r>
              <a:rPr lang="cs-CZ" sz="900">
                <a:cs typeface="Calibri" panose="020F0502020204030204"/>
              </a:rPr>
              <a:t>Ernest </a:t>
            </a:r>
            <a:r>
              <a:rPr lang="cs-CZ" sz="900" err="1">
                <a:cs typeface="Calibri" panose="020F0502020204030204"/>
              </a:rPr>
              <a:t>HemingwayŽivotní</a:t>
            </a:r>
            <a:r>
              <a:rPr lang="cs-CZ" sz="900">
                <a:cs typeface="Calibri" panose="020F0502020204030204"/>
              </a:rPr>
              <a:t> příběh velkého spisovatele. Lovce a dobrodruha, Carlos </a:t>
            </a:r>
            <a:r>
              <a:rPr lang="cs-CZ" sz="900" err="1">
                <a:cs typeface="Calibri" panose="020F0502020204030204"/>
              </a:rPr>
              <a:t>Baker</a:t>
            </a:r>
            <a:endParaRPr lang="cs-CZ" sz="900">
              <a:cs typeface="Calibri" panose="020F0502020204030204"/>
            </a:endParaRPr>
          </a:p>
          <a:p>
            <a:r>
              <a:rPr lang="cs-CZ" sz="900">
                <a:cs typeface="Calibri" panose="020F0502020204030204"/>
              </a:rPr>
              <a:t>Nová literatura pro SŠ</a:t>
            </a:r>
          </a:p>
          <a:p>
            <a:endParaRPr lang="cs-CZ" sz="9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5797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F40CD-2296-78D2-1C81-189B1EFF0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865" y="568517"/>
            <a:ext cx="5248221" cy="1067209"/>
          </a:xfrm>
        </p:spPr>
        <p:txBody>
          <a:bodyPr>
            <a:normAutofit/>
          </a:bodyPr>
          <a:lstStyle/>
          <a:p>
            <a:r>
              <a:rPr lang="cs-CZ"/>
              <a:t>Ernest </a:t>
            </a:r>
            <a:r>
              <a:rPr lang="cs-CZ" err="1"/>
              <a:t>Hemingway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4E34F9-E5F0-41CF-932E-081E661C8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820369"/>
            <a:ext cx="5217173" cy="4351338"/>
          </a:xfrm>
        </p:spPr>
        <p:txBody>
          <a:bodyPr>
            <a:normAutofit/>
          </a:bodyPr>
          <a:lstStyle/>
          <a:p>
            <a:r>
              <a:rPr lang="cs-CZ"/>
              <a:t>Spisovatel, novinář</a:t>
            </a:r>
          </a:p>
          <a:p>
            <a:r>
              <a:rPr lang="cs-CZ"/>
              <a:t>Vyhledával nebezpečí a sportoval</a:t>
            </a:r>
          </a:p>
          <a:p>
            <a:r>
              <a:rPr lang="cs-CZ"/>
              <a:t>Ztracená generace</a:t>
            </a:r>
          </a:p>
          <a:p>
            <a:r>
              <a:rPr lang="cs-CZ"/>
              <a:t>Pulitzerova cena (1953) + Nobelova cena (1954)</a:t>
            </a:r>
          </a:p>
          <a:p>
            <a:pPr marL="0" indent="0">
              <a:buNone/>
            </a:pPr>
            <a:r>
              <a:rPr lang="cs-CZ"/>
              <a:t> </a:t>
            </a:r>
          </a:p>
          <a:p>
            <a:endParaRPr lang="cs-CZ"/>
          </a:p>
          <a:p>
            <a:endParaRPr lang="cs-CZ">
              <a:solidFill>
                <a:schemeClr val="bg1"/>
              </a:solidFill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5DF7FB91-F4B4-FD30-2C5E-C75EFB671A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85" r="8202" b="-2"/>
          <a:stretch/>
        </p:blipFill>
        <p:spPr>
          <a:xfrm>
            <a:off x="739959" y="1095407"/>
            <a:ext cx="4754947" cy="4754947"/>
          </a:xfrm>
          <a:custGeom>
            <a:avLst/>
            <a:gdLst/>
            <a:ahLst/>
            <a:cxnLst/>
            <a:rect l="l" t="t" r="r" b="b"/>
            <a:pathLst>
              <a:path w="2388070" h="2388070">
                <a:moveTo>
                  <a:pt x="1194035" y="0"/>
                </a:moveTo>
                <a:cubicBezTo>
                  <a:pt x="1853482" y="0"/>
                  <a:pt x="2388070" y="534588"/>
                  <a:pt x="2388070" y="1194035"/>
                </a:cubicBezTo>
                <a:cubicBezTo>
                  <a:pt x="2388070" y="1853482"/>
                  <a:pt x="1853482" y="2388070"/>
                  <a:pt x="1194035" y="2388070"/>
                </a:cubicBezTo>
                <a:cubicBezTo>
                  <a:pt x="534588" y="2388070"/>
                  <a:pt x="0" y="1853482"/>
                  <a:pt x="0" y="1194035"/>
                </a:cubicBezTo>
                <a:cubicBezTo>
                  <a:pt x="0" y="534588"/>
                  <a:pt x="534588" y="0"/>
                  <a:pt x="1194035" y="0"/>
                </a:cubicBezTo>
                <a:close/>
              </a:path>
            </a:pathLst>
          </a:cu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78063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4A9F2-6C29-938C-0498-CB8A14507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cs-CZ" sz="3800"/>
              <a:t>Ztracená generace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625E5F-8B53-04D7-E8ED-997E85B80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r>
              <a:rPr lang="cs-CZ" sz="2000">
                <a:solidFill>
                  <a:schemeClr val="bg1"/>
                </a:solidFill>
              </a:rPr>
              <a:t>Gertrude Steinová</a:t>
            </a:r>
          </a:p>
          <a:p>
            <a:r>
              <a:rPr lang="cs-CZ" sz="2000"/>
              <a:t>Spisovatelé narozeni kolem 1900</a:t>
            </a:r>
          </a:p>
          <a:p>
            <a:pPr lvl="1"/>
            <a:r>
              <a:rPr lang="cs-CZ" sz="2000"/>
              <a:t>I. Světová válka → fyzicky i psychicky raněni</a:t>
            </a:r>
          </a:p>
          <a:p>
            <a:pPr lvl="1"/>
            <a:r>
              <a:rPr lang="cs-CZ" sz="2000"/>
              <a:t>Díla – pocity z války</a:t>
            </a:r>
          </a:p>
          <a:p>
            <a:r>
              <a:rPr lang="cs-CZ" sz="2000"/>
              <a:t>Ztracení → ve společnosti a v budoucnosti</a:t>
            </a:r>
          </a:p>
          <a:p>
            <a:r>
              <a:rPr lang="cs-CZ" sz="2000"/>
              <a:t>Zklamání a skepse</a:t>
            </a:r>
          </a:p>
          <a:p>
            <a:r>
              <a:rPr lang="cs-CZ" sz="2000"/>
              <a:t>Hl. hrdinové – ztracení jedinci, žádné zakotvení</a:t>
            </a:r>
          </a:p>
          <a:p>
            <a:pPr marL="0" indent="0">
              <a:buNone/>
            </a:pPr>
            <a:endParaRPr lang="cs-CZ" sz="2000">
              <a:solidFill>
                <a:schemeClr val="bg1"/>
              </a:solidFill>
            </a:endParaRPr>
          </a:p>
        </p:txBody>
      </p:sp>
      <p:pic>
        <p:nvPicPr>
          <p:cNvPr id="3074" name="Picture 2" descr="Nalezený obrázek pro gertrude stein ">
            <a:extLst>
              <a:ext uri="{FF2B5EF4-FFF2-40B4-BE49-F238E27FC236}">
                <a16:creationId xmlns:a16="http://schemas.microsoft.com/office/drawing/2014/main" id="{2E1D068E-06BA-C1CE-0D24-456A029B0D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56" r="13786"/>
          <a:stretch/>
        </p:blipFill>
        <p:spPr bwMode="auto">
          <a:xfrm>
            <a:off x="6525453" y="10"/>
            <a:ext cx="566654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40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CC5A51-9EDF-CA7B-F233-8B10A47D8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254496" cy="1828800"/>
          </a:xfrm>
        </p:spPr>
        <p:txBody>
          <a:bodyPr>
            <a:normAutofit/>
          </a:bodyPr>
          <a:lstStyle/>
          <a:p>
            <a:r>
              <a:rPr lang="cs-CZ"/>
              <a:t>Mládí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11F9-9D1D-3BC4-E660-CB633848D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2576"/>
            <a:ext cx="6254496" cy="3858768"/>
          </a:xfrm>
        </p:spPr>
        <p:txBody>
          <a:bodyPr>
            <a:normAutofit/>
          </a:bodyPr>
          <a:lstStyle/>
          <a:p>
            <a:r>
              <a:rPr lang="cs-CZ" sz="1900"/>
              <a:t>Narozen 1899 v </a:t>
            </a:r>
            <a:r>
              <a:rPr lang="cs-CZ" sz="1900" err="1"/>
              <a:t>Oak</a:t>
            </a:r>
            <a:r>
              <a:rPr lang="cs-CZ" sz="1900"/>
              <a:t> Park</a:t>
            </a:r>
          </a:p>
          <a:p>
            <a:r>
              <a:rPr lang="cs-CZ" sz="1900"/>
              <a:t>V mládí oblékán jako dívka</a:t>
            </a:r>
          </a:p>
          <a:p>
            <a:r>
              <a:rPr lang="cs-CZ" sz="1900"/>
              <a:t>Chodil na lov a tábořit</a:t>
            </a:r>
          </a:p>
          <a:p>
            <a:r>
              <a:rPr lang="cs-CZ" sz="1900"/>
              <a:t>Po studiu → Kansas City Star</a:t>
            </a:r>
          </a:p>
          <a:p>
            <a:endParaRPr lang="cs-CZ" sz="1900"/>
          </a:p>
          <a:p>
            <a:endParaRPr lang="cs-CZ" sz="1900"/>
          </a:p>
          <a:p>
            <a:endParaRPr lang="cs-CZ" sz="1900"/>
          </a:p>
          <a:p>
            <a:endParaRPr lang="cs-CZ" sz="1900"/>
          </a:p>
        </p:txBody>
      </p:sp>
      <p:pic>
        <p:nvPicPr>
          <p:cNvPr id="4098" name="Picture 2" descr="Nalezený obrázek pro ernest hemingway young">
            <a:extLst>
              <a:ext uri="{FF2B5EF4-FFF2-40B4-BE49-F238E27FC236}">
                <a16:creationId xmlns:a16="http://schemas.microsoft.com/office/drawing/2014/main" id="{C6432814-8AA1-60EC-0A60-C5E649AD5E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39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066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FDBE26A-1862-3F4E-A7B3-0766419C23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64" b="9359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A76E3E-1A01-653E-819A-5F23DE743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cs-CZ" sz="4000"/>
              <a:t>Dílo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9C4B6B-50EB-5F79-AAA0-77AA19B21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1400"/>
              <a:t>Částečně biografické romány</a:t>
            </a:r>
            <a:endParaRPr lang="cs-CZ" sz="1400">
              <a:cs typeface="Calibri"/>
            </a:endParaRPr>
          </a:p>
          <a:p>
            <a:r>
              <a:rPr lang="cs-CZ" sz="1400"/>
              <a:t>Válečná tématika</a:t>
            </a:r>
            <a:endParaRPr lang="cs-CZ" sz="1400">
              <a:cs typeface="Calibri"/>
            </a:endParaRPr>
          </a:p>
          <a:p>
            <a:r>
              <a:rPr lang="cs-CZ" sz="1400"/>
              <a:t>Krátké, přímočaré věty s důrazem na opravdovost → ve svých románech</a:t>
            </a:r>
            <a:endParaRPr lang="cs-CZ" sz="1400">
              <a:cs typeface="Calibri"/>
            </a:endParaRPr>
          </a:p>
          <a:p>
            <a:pPr lvl="2"/>
            <a:r>
              <a:rPr lang="cs-CZ" sz="1400" i="1"/>
              <a:t>,,Podíval jsem se kukátkem a viděl jsem všechny tři matadory. Romero stál uprostřed Belmonte po jeho levici, Marcial po pravici. Za nimi stáli jejich pomocníci, za těmi zase banderilleros a vzadu ve vratech a na otevřeném prostranství před ohradou jsem zahlédl pikadory.“ – </a:t>
            </a:r>
            <a:r>
              <a:rPr lang="cs-CZ" sz="1400"/>
              <a:t>Fiesta (I slunce vychází)</a:t>
            </a:r>
            <a:endParaRPr lang="cs-CZ" sz="1400">
              <a:cs typeface="Calibri"/>
            </a:endParaRPr>
          </a:p>
          <a:p>
            <a:r>
              <a:rPr lang="cs-CZ" sz="1400"/>
              <a:t>Metoda ledovce</a:t>
            </a:r>
            <a:endParaRPr lang="cs-CZ" sz="1400">
              <a:cs typeface="Calibri"/>
            </a:endParaRPr>
          </a:p>
          <a:p>
            <a:endParaRPr lang="cs-CZ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086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4" name="Rectangle 512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Nalezený obrázek pro ernest hemingway 1918">
            <a:extLst>
              <a:ext uri="{FF2B5EF4-FFF2-40B4-BE49-F238E27FC236}">
                <a16:creationId xmlns:a16="http://schemas.microsoft.com/office/drawing/2014/main" id="{29DFFAE9-447A-114A-6E86-F9E6CB6492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7" r="4418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5" name="Rectangle 512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72844C-622E-3B42-29A3-4328AFDA8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cs-CZ" sz="4000"/>
              <a:t>I. Světová válka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0C6AA1-CDE7-9CED-C585-6C08E48EE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r>
              <a:rPr lang="cs-CZ" sz="2000"/>
              <a:t>Dobrovolník Červeného kříže v Italii</a:t>
            </a:r>
          </a:p>
          <a:p>
            <a:r>
              <a:rPr lang="cs-CZ" sz="2000"/>
              <a:t>Pokus o záchranu vojáka</a:t>
            </a:r>
          </a:p>
          <a:p>
            <a:pPr lvl="1"/>
            <a:r>
              <a:rPr lang="cs-CZ" sz="2000"/>
              <a:t>Zranění → hospitalizace</a:t>
            </a:r>
          </a:p>
          <a:p>
            <a:r>
              <a:rPr lang="cs-CZ" sz="2000"/>
              <a:t>První zraněný Američan v Italii </a:t>
            </a:r>
          </a:p>
          <a:p>
            <a:pPr lvl="1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61999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51C7CB-5E00-B20B-126A-AEA5795F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Sbohem Armádo (1929)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DBC43C-105E-1403-49A2-E4BF190BD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fontScale="92500" lnSpcReduction="20000"/>
          </a:bodyPr>
          <a:lstStyle/>
          <a:p>
            <a:r>
              <a:rPr lang="cs-CZ" sz="2000"/>
              <a:t>Nemocnice na italské frontě</a:t>
            </a:r>
          </a:p>
          <a:p>
            <a:r>
              <a:rPr lang="cs-CZ" sz="2000"/>
              <a:t>Hrůza a nesmyslnost války</a:t>
            </a:r>
          </a:p>
          <a:p>
            <a:pPr lvl="1"/>
            <a:r>
              <a:rPr lang="cs-CZ" sz="2000" i="1"/>
              <a:t>,,Nikdy nevěř tomu, že válka, jakkoliv nutná a ospravedlnitelná, není zločin.“</a:t>
            </a:r>
          </a:p>
          <a:p>
            <a:r>
              <a:rPr lang="cs-CZ" sz="2000"/>
              <a:t>Hrdinství, láska a nespravedlnost</a:t>
            </a:r>
          </a:p>
          <a:p>
            <a:r>
              <a:rPr lang="cs-CZ" sz="2000"/>
              <a:t>Únik z války skrze lásku</a:t>
            </a:r>
          </a:p>
          <a:p>
            <a:r>
              <a:rPr lang="cs-CZ" sz="2000"/>
              <a:t>Vztah vojáka a ošetřovatelky</a:t>
            </a:r>
          </a:p>
          <a:p>
            <a:endParaRPr lang="cs-CZ" sz="2000"/>
          </a:p>
        </p:txBody>
      </p:sp>
      <p:cxnSp>
        <p:nvCxnSpPr>
          <p:cNvPr id="12" name="Straight Connector 14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0D05B3-AC50-B2C0-0F2C-036B4137D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i="1"/>
              <a:t>,,Snědl jsem konec svého kousku sýra a polkl jsem víno. Vším tím ostatním rámusem jsem zaslechl kašlavý zvuk, potom přišlo to </a:t>
            </a:r>
            <a:r>
              <a:rPr lang="cs-CZ" sz="2000" i="1" err="1"/>
              <a:t>ču-ču-ču-ču</a:t>
            </a:r>
            <a:r>
              <a:rPr lang="cs-CZ" sz="2000" i="1"/>
              <a:t>, potom se </a:t>
            </a:r>
            <a:r>
              <a:rPr lang="cs-CZ" sz="2000" i="1" err="1"/>
              <a:t>zablesko</a:t>
            </a:r>
            <a:r>
              <a:rPr lang="cs-CZ" sz="2000" i="1"/>
              <a:t>, jako když se otevřou dvířka tavicí pece, a ozval se řev, který začal bíle a zčernal a sílil jako ženoucí se vichřice. Snažil jsem se nadechnout, ale dech mi vypověděl službu a já měl pocit, že jsem vylétl sám ze sebe a moje tělo letí a letí a pořád letí, tělesné a hmotné, vzduchem. Najednou jsem byl bez sebe, úplně a naprosto a věděl jsem, že je po mně a že to byl všechno strašný omyl, myslet si, že člověk jenom tak prostě umře."</a:t>
            </a:r>
            <a:endParaRPr lang="en-US"/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98AC6EB-4AE9-7B4A-DF07-17ED3A3D8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700" y="3325595"/>
            <a:ext cx="2188792" cy="330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A23DC-9805-C924-27F8-C4CB43B13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254496" cy="1828800"/>
          </a:xfrm>
        </p:spPr>
        <p:txBody>
          <a:bodyPr>
            <a:normAutofit/>
          </a:bodyPr>
          <a:lstStyle/>
          <a:p>
            <a:r>
              <a:rPr lang="cs-CZ"/>
              <a:t>Meziválečné období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D9E307-CD28-9940-95DE-7FEFFF020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2576"/>
            <a:ext cx="6254496" cy="3858768"/>
          </a:xfrm>
        </p:spPr>
        <p:txBody>
          <a:bodyPr>
            <a:normAutofit/>
          </a:bodyPr>
          <a:lstStyle/>
          <a:p>
            <a:r>
              <a:rPr lang="cs-CZ" sz="1500"/>
              <a:t>Po celém světě</a:t>
            </a:r>
          </a:p>
          <a:p>
            <a:pPr lvl="1"/>
            <a:r>
              <a:rPr lang="cs-CZ" sz="1500"/>
              <a:t>Francie – Gertrude Steinová, F. S. </a:t>
            </a:r>
            <a:r>
              <a:rPr lang="cs-CZ" sz="1500" err="1"/>
              <a:t>Fitgerald</a:t>
            </a:r>
            <a:r>
              <a:rPr lang="cs-CZ" sz="1500"/>
              <a:t>, …</a:t>
            </a:r>
          </a:p>
          <a:p>
            <a:pPr lvl="1"/>
            <a:r>
              <a:rPr lang="cs-CZ" sz="1500"/>
              <a:t>Španělsko – korida</a:t>
            </a:r>
          </a:p>
          <a:p>
            <a:pPr lvl="2"/>
            <a:r>
              <a:rPr lang="cs-CZ" sz="1500"/>
              <a:t>Fiesta (I slunce vychází)</a:t>
            </a:r>
          </a:p>
          <a:p>
            <a:pPr lvl="1"/>
            <a:r>
              <a:rPr lang="cs-CZ" sz="1500"/>
              <a:t>USA – Florida, rybolov</a:t>
            </a:r>
          </a:p>
          <a:p>
            <a:pPr lvl="1"/>
            <a:r>
              <a:rPr lang="cs-CZ" sz="1500"/>
              <a:t>Afrika – lov zvěře</a:t>
            </a:r>
          </a:p>
          <a:p>
            <a:pPr lvl="2"/>
            <a:r>
              <a:rPr lang="cs-CZ" sz="1500"/>
              <a:t>Zelené pahorky Africké</a:t>
            </a:r>
          </a:p>
          <a:p>
            <a:pPr lvl="3"/>
            <a:r>
              <a:rPr lang="cs-CZ" sz="1500"/>
              <a:t>Lovecké zážitky + úvahy o životě a </a:t>
            </a:r>
            <a:r>
              <a:rPr lang="cs-CZ" sz="1500" err="1"/>
              <a:t>literatůře</a:t>
            </a:r>
            <a:endParaRPr lang="cs-CZ" sz="1500"/>
          </a:p>
          <a:p>
            <a:pPr lvl="3"/>
            <a:r>
              <a:rPr lang="cs-CZ" sz="1500" i="1"/>
              <a:t>,,Naslinil jsem prst a zvedl ho. Podle toho, z které strany to studilo, se zdálo, že větřík vane dolů do údolí. </a:t>
            </a:r>
            <a:r>
              <a:rPr lang="cs-CZ" sz="1500" i="1" err="1"/>
              <a:t>Mkola</a:t>
            </a:r>
            <a:r>
              <a:rPr lang="cs-CZ" sz="1500" i="1"/>
              <a:t> vzal trochu uschlého listí, zmačkal je a vyhodil do vzduchu. Spadlo o kousek blíž k nám.“ </a:t>
            </a:r>
            <a:endParaRPr lang="cs-CZ" sz="150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C739A23D-757A-2ED3-2BD0-D3BBDCA8A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72" r="20834" b="-2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11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D2DB91-4ED5-655C-BD0A-E69517BB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Mít a nemít (1937)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5581A4-4A5D-D2D5-D0E6-A35C9DEA7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cs-CZ" sz="2000"/>
              <a:t>Hospodářská krize</a:t>
            </a:r>
          </a:p>
          <a:p>
            <a:r>
              <a:rPr lang="cs-CZ" sz="2000"/>
              <a:t>2 části</a:t>
            </a:r>
          </a:p>
          <a:p>
            <a:pPr lvl="1"/>
            <a:r>
              <a:rPr lang="cs-CZ" sz="2000"/>
              <a:t>Harry Morgan</a:t>
            </a:r>
          </a:p>
          <a:p>
            <a:pPr lvl="2"/>
            <a:r>
              <a:rPr lang="cs-CZ"/>
              <a:t>pevný, statečný</a:t>
            </a:r>
          </a:p>
          <a:p>
            <a:pPr lvl="2"/>
            <a:r>
              <a:rPr lang="cs-CZ"/>
              <a:t>Těžký boj o existenci</a:t>
            </a:r>
          </a:p>
          <a:p>
            <a:pPr lvl="2"/>
            <a:r>
              <a:rPr lang="cs-CZ"/>
              <a:t>→ beznadějný boj se životem</a:t>
            </a:r>
          </a:p>
          <a:p>
            <a:pPr lvl="1"/>
            <a:r>
              <a:rPr lang="cs-CZ" sz="2000"/>
              <a:t>Richard </a:t>
            </a:r>
            <a:r>
              <a:rPr lang="cs-CZ" sz="2000" err="1"/>
              <a:t>Gordon</a:t>
            </a:r>
            <a:endParaRPr lang="cs-CZ" sz="2000"/>
          </a:p>
          <a:p>
            <a:pPr lvl="2"/>
            <a:r>
              <a:rPr lang="cs-CZ"/>
              <a:t>Intelektuál</a:t>
            </a:r>
          </a:p>
          <a:p>
            <a:pPr lvl="2"/>
            <a:r>
              <a:rPr lang="cs-CZ"/>
              <a:t>Vzdálený skutečnému životu</a:t>
            </a:r>
          </a:p>
          <a:p>
            <a:r>
              <a:rPr lang="cs-CZ" sz="2000"/>
              <a:t>Konfrontace dvou světů</a:t>
            </a:r>
          </a:p>
          <a:p>
            <a:pPr marL="914400" lvl="2" indent="0">
              <a:buNone/>
            </a:pPr>
            <a:endParaRPr lang="cs-CZ"/>
          </a:p>
        </p:txBody>
      </p: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3057FB-ACFC-6C14-6D3A-E0E12EF5A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cs-CZ" sz="2000" i="1"/>
              <a:t>,,Vzpřímil se. Bylo hezké, jasné odpoledne, příjemné, nebylo chladno a vál jen lehký severní vítr. Skutečně to bylo pěkné odpoledne. Pozoroval, jak s odlivem klesá hladina, na kůlech u okraje kanálu seděli dva pelikáni. Malý rybářský člun, natrh, černošský rybář seděl na zádi u kormidla a držel rukojeť kormidla v ruce.“</a:t>
            </a: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FBEC97F9-3B0D-467D-D7D9-A5A128FE6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636" y="3035148"/>
            <a:ext cx="2078537" cy="330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0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2961801ED5E6449A2A97514AD94E1B4" ma:contentTypeVersion="7" ma:contentTypeDescription="Vytvoří nový dokument" ma:contentTypeScope="" ma:versionID="a393dbbc0bb840b1ee2dde68a8138c70">
  <xsd:schema xmlns:xsd="http://www.w3.org/2001/XMLSchema" xmlns:xs="http://www.w3.org/2001/XMLSchema" xmlns:p="http://schemas.microsoft.com/office/2006/metadata/properties" xmlns:ns3="e4ef680a-3afc-487d-8ac0-76c65a1e9156" xmlns:ns4="a48af88e-9d9e-482c-8f6f-fd6caf4b56e8" targetNamespace="http://schemas.microsoft.com/office/2006/metadata/properties" ma:root="true" ma:fieldsID="d86abba38c0c988bcc65ab82d0ecd814" ns3:_="" ns4:_="">
    <xsd:import namespace="e4ef680a-3afc-487d-8ac0-76c65a1e9156"/>
    <xsd:import namespace="a48af88e-9d9e-482c-8f6f-fd6caf4b56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f680a-3afc-487d-8ac0-76c65a1e91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af88e-9d9e-482c-8f6f-fd6caf4b56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CA124A-6AED-40BA-86D1-9CF5D826E1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A145B2-4414-4155-9B6E-64D182448629}">
  <ds:schemaRefs>
    <ds:schemaRef ds:uri="a48af88e-9d9e-482c-8f6f-fd6caf4b56e8"/>
    <ds:schemaRef ds:uri="e4ef680a-3afc-487d-8ac0-76c65a1e915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2086A8B-1314-4015-AB70-515CC7AECEAF}">
  <ds:schemaRefs>
    <ds:schemaRef ds:uri="a48af88e-9d9e-482c-8f6f-fd6caf4b56e8"/>
    <ds:schemaRef ds:uri="e4ef680a-3afc-487d-8ac0-76c65a1e915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Ernest Hemingway 1899–1961</vt:lpstr>
      <vt:lpstr>Ernest Hemingway</vt:lpstr>
      <vt:lpstr>Ztracená generace </vt:lpstr>
      <vt:lpstr>Mládí</vt:lpstr>
      <vt:lpstr>Dílo</vt:lpstr>
      <vt:lpstr>I. Světová válka </vt:lpstr>
      <vt:lpstr>Sbohem Armádo (1929)</vt:lpstr>
      <vt:lpstr>Meziválečné období </vt:lpstr>
      <vt:lpstr>Mít a nemít (1937)</vt:lpstr>
      <vt:lpstr>Španělská občanská válka</vt:lpstr>
      <vt:lpstr>Komu zvoní hrana (1940)</vt:lpstr>
      <vt:lpstr>Závěr života</vt:lpstr>
      <vt:lpstr>Stařec a moře</vt:lpstr>
      <vt:lpstr>„Než začnete jednat, naslouchejte. Předtím, než zareagujete, přemýšlejte. Než začnete utrácet, vydělávejte. Předtím, než začnete kritizovat, vyčkejte. Než se začnete modlit, odpusťte. Předtím, než se vzdáte, alespoň to zkuste.¨  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Ernest Hemingway 1899–1961</dc:title>
  <dc:creator>Vojtěch Štantejský</dc:creator>
  <cp:revision>2</cp:revision>
  <dcterms:created xsi:type="dcterms:W3CDTF">2022-10-12T16:02:21Z</dcterms:created>
  <dcterms:modified xsi:type="dcterms:W3CDTF">2022-11-05T17:55:20Z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0x010100D2961801ED5E6449A2A97514AD94E1B4</vt:lpwstr>
  </property>
</Properties>
</file>