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Nunito"/>
      <p:regular r:id="rId20"/>
      <p:bold r:id="rId21"/>
      <p:italic r:id="rId22"/>
      <p:boldItalic r:id="rId23"/>
    </p:embeddedFont>
    <p:embeddedFont>
      <p:font typeface="Maven Pro"/>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regular.fntdata"/><Relationship Id="rId22" Type="http://schemas.openxmlformats.org/officeDocument/2006/relationships/font" Target="fonts/Nunito-italic.fntdata"/><Relationship Id="rId21" Type="http://schemas.openxmlformats.org/officeDocument/2006/relationships/font" Target="fonts/Nunito-bold.fntdata"/><Relationship Id="rId24" Type="http://schemas.openxmlformats.org/officeDocument/2006/relationships/font" Target="fonts/MavenPro-regular.fntdata"/><Relationship Id="rId23" Type="http://schemas.openxmlformats.org/officeDocument/2006/relationships/font" Target="fonts/Nuni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MavenPr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afd3a88187_0_2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afd3a88187_0_2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afd3a88187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afd3a88187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afd3a88187_0_3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afd3a88187_0_3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afd3a88187_0_3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afd3a88187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b921e36feb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b921e36feb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afd3a88187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afd3a88187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afd3a88187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afd3a88187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23cb39aca1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3" name="Google Shape;293;g23cb39aca1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3cb39aca1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3cb39aca1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afd3a88187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afd3a88187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afd3a88187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afd3a88187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afd3a88187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afd3a88187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afd3a88187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5" name="Google Shape;325;gafd3a88187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American history</a:t>
            </a:r>
            <a:endParaRPr/>
          </a:p>
        </p:txBody>
      </p:sp>
      <p:sp>
        <p:nvSpPr>
          <p:cNvPr id="278" name="Google Shape;278;p13"/>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2"/>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Expansion and Civil War (1861-1865)</a:t>
            </a:r>
            <a:endParaRPr/>
          </a:p>
        </p:txBody>
      </p:sp>
      <p:sp>
        <p:nvSpPr>
          <p:cNvPr id="334" name="Google Shape;334;p22"/>
          <p:cNvSpPr txBox="1"/>
          <p:nvPr>
            <p:ph idx="1" type="body"/>
          </p:nvPr>
        </p:nvSpPr>
        <p:spPr>
          <a:xfrm>
            <a:off x="1303800" y="2140725"/>
            <a:ext cx="7030500" cy="25416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b="1" lang="en"/>
              <a:t>About 60 years of never ending disputes led to the Civil War between The North and The South.</a:t>
            </a:r>
            <a:r>
              <a:rPr lang="en"/>
              <a:t> It was </a:t>
            </a:r>
            <a:r>
              <a:rPr b="1" lang="en"/>
              <a:t>the worst episode in American history. I</a:t>
            </a:r>
            <a:r>
              <a:rPr lang="en"/>
              <a:t>t started after Abraham Lincoln was elected President in 1860 ( Even before in 1859 </a:t>
            </a:r>
            <a:r>
              <a:rPr b="1" lang="en"/>
              <a:t>John Brown</a:t>
            </a:r>
            <a:r>
              <a:rPr lang="en"/>
              <a:t> had tried to begin a slave rebellion in Virginia, but he </a:t>
            </a:r>
            <a:r>
              <a:rPr b="1" lang="en"/>
              <a:t>was </a:t>
            </a:r>
            <a:r>
              <a:rPr b="1" lang="en"/>
              <a:t>hanged, </a:t>
            </a:r>
            <a:r>
              <a:rPr lang="en"/>
              <a:t>hile many Northerns hailed him as a martyr). Southern states protested against Lincoln begin the president and wanted to leave the union. A</a:t>
            </a:r>
            <a:r>
              <a:rPr b="1" lang="en"/>
              <a:t>braham Lincoln issued the Emancipation Proclamation in 1863, which granted freedom to all slaves. </a:t>
            </a:r>
            <a:r>
              <a:rPr lang="en"/>
              <a:t>During the war the Southern army (Confederates) won some victories, but later , after the battle of Gettysburg and mainly due to Union generals Grant and Sherman, the Union Forces (North) won in April 1865.</a:t>
            </a:r>
            <a:endParaRPr/>
          </a:p>
          <a:p>
            <a:pPr indent="0" lvl="0" marL="0" rtl="0" algn="l">
              <a:spcBef>
                <a:spcPts val="1200"/>
              </a:spcBef>
              <a:spcAft>
                <a:spcPts val="1200"/>
              </a:spcAft>
              <a:buNone/>
            </a:pPr>
            <a:r>
              <a:rPr b="1" lang="en"/>
              <a:t>The war had two main good results</a:t>
            </a:r>
            <a:r>
              <a:rPr lang="en"/>
              <a:t> - it put an </a:t>
            </a:r>
            <a:r>
              <a:rPr b="1" lang="en"/>
              <a:t>end  of slavery</a:t>
            </a:r>
            <a:r>
              <a:rPr lang="en"/>
              <a:t> and decided once for all that </a:t>
            </a:r>
            <a:r>
              <a:rPr b="1" lang="en"/>
              <a:t>America was single and indivisible nation. </a:t>
            </a:r>
            <a:r>
              <a:rPr lang="en"/>
              <a:t>This war however took more American lives than any other (635,000 dead)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23"/>
          <p:cNvSpPr txBox="1"/>
          <p:nvPr>
            <p:ph type="title"/>
          </p:nvPr>
        </p:nvSpPr>
        <p:spPr>
          <a:xfrm>
            <a:off x="1303800" y="618650"/>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end of the 19th century and the 20th century</a:t>
            </a:r>
            <a:endParaRPr/>
          </a:p>
        </p:txBody>
      </p:sp>
      <p:sp>
        <p:nvSpPr>
          <p:cNvPr id="340" name="Google Shape;340;p23"/>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Industrial growth started after the Civil war. </a:t>
            </a:r>
            <a:r>
              <a:rPr lang="en"/>
              <a:t>Major </a:t>
            </a:r>
            <a:r>
              <a:rPr lang="en"/>
              <a:t>business</a:t>
            </a:r>
            <a:r>
              <a:rPr lang="en"/>
              <a:t> was around coal mining¨, petroleum, railways, manufacturing of steel goods. Urbanisations was the major trend, especially in the north. During this period the </a:t>
            </a:r>
            <a:r>
              <a:rPr b="1" lang="en"/>
              <a:t>USA became the </a:t>
            </a:r>
            <a:r>
              <a:rPr b="1" lang="en"/>
              <a:t>world's</a:t>
            </a:r>
            <a:r>
              <a:rPr b="1" lang="en"/>
              <a:t> leading industrial power.</a:t>
            </a:r>
            <a:endParaRPr b="1"/>
          </a:p>
          <a:p>
            <a:pPr indent="0" lvl="0" marL="0" rtl="0" algn="l">
              <a:spcBef>
                <a:spcPts val="1200"/>
              </a:spcBef>
              <a:spcAft>
                <a:spcPts val="0"/>
              </a:spcAft>
              <a:buNone/>
            </a:pPr>
            <a:r>
              <a:rPr lang="en"/>
              <a:t>The first American military mobilization on </a:t>
            </a:r>
            <a:r>
              <a:rPr lang="en"/>
              <a:t>foreign</a:t>
            </a:r>
            <a:r>
              <a:rPr lang="en"/>
              <a:t> soil was not until 1917 when the US </a:t>
            </a:r>
            <a:r>
              <a:rPr b="1" lang="en"/>
              <a:t>entered the World War I</a:t>
            </a:r>
            <a:r>
              <a:rPr lang="en"/>
              <a:t> against Germany and helped France and England. US president </a:t>
            </a:r>
            <a:r>
              <a:rPr lang="en"/>
              <a:t>Woodrow</a:t>
            </a:r>
            <a:r>
              <a:rPr lang="en"/>
              <a:t> Wilson helped negotiate /vyjednat/ a </a:t>
            </a:r>
            <a:r>
              <a:rPr b="1" lang="en"/>
              <a:t>peace treaty in 1918.</a:t>
            </a:r>
            <a:endParaRPr b="1"/>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24"/>
          <p:cNvSpPr txBox="1"/>
          <p:nvPr>
            <p:ph type="title"/>
          </p:nvPr>
        </p:nvSpPr>
        <p:spPr>
          <a:xfrm>
            <a:off x="1253575" y="508150"/>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end of the 19th century and the 20th century</a:t>
            </a:r>
            <a:endParaRPr/>
          </a:p>
          <a:p>
            <a:pPr indent="0" lvl="0" marL="0" rtl="0" algn="l">
              <a:spcBef>
                <a:spcPts val="0"/>
              </a:spcBef>
              <a:spcAft>
                <a:spcPts val="0"/>
              </a:spcAft>
              <a:buNone/>
            </a:pPr>
            <a:r>
              <a:t/>
            </a:r>
            <a:endParaRPr/>
          </a:p>
        </p:txBody>
      </p:sp>
      <p:sp>
        <p:nvSpPr>
          <p:cNvPr id="346" name="Google Shape;346;p24"/>
          <p:cNvSpPr txBox="1"/>
          <p:nvPr>
            <p:ph idx="1" type="body"/>
          </p:nvPr>
        </p:nvSpPr>
        <p:spPr>
          <a:xfrm>
            <a:off x="1253575" y="1939800"/>
            <a:ext cx="7030500" cy="25416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The “</a:t>
            </a:r>
            <a:r>
              <a:rPr b="1" lang="en"/>
              <a:t> Roaring Twenties” /burácející roky/</a:t>
            </a:r>
            <a:r>
              <a:rPr lang="en"/>
              <a:t> brought large </a:t>
            </a:r>
            <a:r>
              <a:rPr b="1" lang="en"/>
              <a:t>economic growth until the Great depression</a:t>
            </a:r>
            <a:r>
              <a:rPr lang="en"/>
              <a:t> started after the stock market crash in </a:t>
            </a:r>
            <a:r>
              <a:rPr b="1" lang="en"/>
              <a:t>1929.</a:t>
            </a:r>
            <a:r>
              <a:rPr lang="en"/>
              <a:t> In the next decade unemployment was high and poverty widespread. The depression lasted </a:t>
            </a:r>
            <a:r>
              <a:rPr lang="en"/>
              <a:t>till</a:t>
            </a:r>
            <a:r>
              <a:rPr lang="en"/>
              <a:t> the beginning of the WW II. </a:t>
            </a:r>
            <a:endParaRPr/>
          </a:p>
          <a:p>
            <a:pPr indent="0" lvl="0" marL="0" rtl="0" algn="l">
              <a:spcBef>
                <a:spcPts val="1200"/>
              </a:spcBef>
              <a:spcAft>
                <a:spcPts val="0"/>
              </a:spcAft>
              <a:buNone/>
            </a:pPr>
            <a:r>
              <a:rPr lang="en"/>
              <a:t>The war was declared declared</a:t>
            </a:r>
            <a:r>
              <a:rPr b="1" lang="en"/>
              <a:t> against Japan in 1941 </a:t>
            </a:r>
            <a:r>
              <a:rPr lang="en"/>
              <a:t>and president</a:t>
            </a:r>
            <a:r>
              <a:rPr lang="en"/>
              <a:t> </a:t>
            </a:r>
            <a:r>
              <a:rPr b="1" lang="en"/>
              <a:t>Harry Truman ordered the atomic bomb dropped on HIroshima and Nagasaki</a:t>
            </a:r>
            <a:endParaRPr b="1" sz="1041"/>
          </a:p>
          <a:p>
            <a:pPr indent="0" lvl="0" marL="0" rtl="0" algn="l">
              <a:spcBef>
                <a:spcPts val="1200"/>
              </a:spcBef>
              <a:spcAft>
                <a:spcPts val="0"/>
              </a:spcAft>
              <a:buNone/>
            </a:pPr>
            <a:r>
              <a:rPr b="1" lang="en"/>
              <a:t>The Cold War period after WWII saw </a:t>
            </a:r>
            <a:r>
              <a:rPr b="1" lang="en"/>
              <a:t>increasing</a:t>
            </a:r>
            <a:r>
              <a:rPr b="1" lang="en"/>
              <a:t> </a:t>
            </a:r>
            <a:r>
              <a:rPr b="1" lang="en"/>
              <a:t>distrust</a:t>
            </a:r>
            <a:r>
              <a:rPr b="1" lang="en"/>
              <a:t> between the US and the Soviet Union. There were several conflicts e.g.Korean War.</a:t>
            </a:r>
            <a:endParaRPr b="1"/>
          </a:p>
          <a:p>
            <a:pPr indent="0" lvl="0" marL="0" rtl="0" algn="l">
              <a:spcBef>
                <a:spcPts val="1200"/>
              </a:spcBef>
              <a:spcAft>
                <a:spcPts val="1200"/>
              </a:spcAft>
              <a:buNone/>
            </a:pPr>
            <a:r>
              <a:rPr b="1" lang="en"/>
              <a:t>The </a:t>
            </a:r>
            <a:r>
              <a:rPr b="1" lang="en"/>
              <a:t>postwar</a:t>
            </a:r>
            <a:r>
              <a:rPr b="1" lang="en"/>
              <a:t> period was a time of economic expansion</a:t>
            </a:r>
            <a:r>
              <a:rPr lang="en"/>
              <a:t>. The US continued as world leader in scientific, medical, and technological </a:t>
            </a:r>
            <a:r>
              <a:rPr lang="en"/>
              <a:t>achievements</a:t>
            </a:r>
            <a:r>
              <a:rPr lang="en"/>
              <a:t>. The Soviet Union was the first to put a man in space, the US had the first man to walk on the Moon (July 20, 1969, astronaut </a:t>
            </a:r>
            <a:r>
              <a:rPr b="1" lang="en"/>
              <a:t>Neil Armstrong).</a:t>
            </a:r>
            <a:r>
              <a:rPr lang="en"/>
              <a:t> The Earth could hear his words. “ </a:t>
            </a:r>
            <a:r>
              <a:rPr lang="en"/>
              <a:t>That's</a:t>
            </a:r>
            <a:r>
              <a:rPr lang="en"/>
              <a:t>  one small step for man, one giant leap for mankind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25"/>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end of the 19th century and the 20th century</a:t>
            </a:r>
            <a:endParaRPr/>
          </a:p>
        </p:txBody>
      </p:sp>
      <p:sp>
        <p:nvSpPr>
          <p:cNvPr id="352" name="Google Shape;352;p25"/>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The 60s saw tremendous social change and unrest. </a:t>
            </a:r>
            <a:r>
              <a:rPr lang="en"/>
              <a:t>American blacks demanded an end to </a:t>
            </a:r>
            <a:r>
              <a:rPr b="1" lang="en"/>
              <a:t>racial </a:t>
            </a:r>
            <a:r>
              <a:rPr lang="en"/>
              <a:t>discrimination through the civil rights movement - civil rights leader </a:t>
            </a:r>
            <a:r>
              <a:rPr b="1" lang="en"/>
              <a:t>Martin Luther King</a:t>
            </a:r>
            <a:r>
              <a:rPr lang="en"/>
              <a:t> was assassined in 1968.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The assasssination of president  </a:t>
            </a:r>
            <a:r>
              <a:rPr b="1" lang="en"/>
              <a:t>John F. Kennedy in 1963 and Robert Kennedy </a:t>
            </a:r>
            <a:r>
              <a:rPr lang="en"/>
              <a:t>in 1968 shocked the world. </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sp>
        <p:nvSpPr>
          <p:cNvPr id="357" name="Google Shape;357;p26"/>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end of the 19th century and the 20th century</a:t>
            </a:r>
            <a:endParaRPr/>
          </a:p>
        </p:txBody>
      </p:sp>
      <p:sp>
        <p:nvSpPr>
          <p:cNvPr id="358" name="Google Shape;358;p2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b="1" lang="en"/>
              <a:t>The Vietnam war brought further internal unrest</a:t>
            </a:r>
            <a:r>
              <a:rPr lang="en"/>
              <a:t>. This continued till the 70s with the political corruption - The Watergate Scandal *and the resulting resignation of president Richard Nixon ( the first president who was forced to resign). US troops were finally withdrawn from Vietnam in 1975.</a:t>
            </a:r>
            <a:endParaRPr/>
          </a:p>
          <a:p>
            <a:pPr indent="0" lvl="0" marL="0" rtl="0" algn="l">
              <a:spcBef>
                <a:spcPts val="1200"/>
              </a:spcBef>
              <a:spcAft>
                <a:spcPts val="0"/>
              </a:spcAft>
              <a:buNone/>
            </a:pPr>
            <a:r>
              <a:rPr lang="en"/>
              <a:t>*https://sk.wikipedia.org/wiki/Af%C3%A9ra_Watergate</a:t>
            </a:r>
            <a:endParaRPr/>
          </a:p>
          <a:p>
            <a:pPr indent="0" lvl="0" marL="0" rtl="0" algn="l">
              <a:spcBef>
                <a:spcPts val="1200"/>
              </a:spcBef>
              <a:spcAft>
                <a:spcPts val="0"/>
              </a:spcAft>
              <a:buNone/>
            </a:pPr>
            <a:r>
              <a:rPr lang="en"/>
              <a:t> </a:t>
            </a:r>
            <a:endParaRPr/>
          </a:p>
          <a:p>
            <a:pPr indent="0" lvl="0" marL="0" rtl="0" algn="l">
              <a:spcBef>
                <a:spcPts val="1200"/>
              </a:spcBef>
              <a:spcAft>
                <a:spcPts val="0"/>
              </a:spcAft>
              <a:buNone/>
            </a:pPr>
            <a:r>
              <a:rPr b="1" lang="en"/>
              <a:t>Economic issues dominated the 80s </a:t>
            </a:r>
            <a:r>
              <a:rPr lang="en"/>
              <a:t>which began with the high unemployment, high inflation and slow economic growth. </a:t>
            </a:r>
            <a:r>
              <a:rPr b="1" lang="en"/>
              <a:t>By the middle of this decade this recession had ended and the US continues to have one of the highest standards of living in the world.</a:t>
            </a:r>
            <a:endParaRPr b="1"/>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1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American History </a:t>
            </a:r>
            <a:endParaRPr/>
          </a:p>
        </p:txBody>
      </p:sp>
      <p:sp>
        <p:nvSpPr>
          <p:cNvPr id="284" name="Google Shape;284;p1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American continent was </a:t>
            </a:r>
            <a:r>
              <a:rPr lang="en"/>
              <a:t>discovered</a:t>
            </a:r>
            <a:r>
              <a:rPr lang="en"/>
              <a:t> first around the year 1000 by Icelandic </a:t>
            </a:r>
            <a:r>
              <a:rPr b="1" lang="en"/>
              <a:t>Vikings </a:t>
            </a:r>
            <a:r>
              <a:rPr lang="en"/>
              <a:t>sailing under Leif Ericson. They failed to establish any permanent settlements. T</a:t>
            </a:r>
            <a:r>
              <a:rPr b="1" lang="en"/>
              <a:t>ill 1400 native indians were the only inhabitants.</a:t>
            </a:r>
            <a:endParaRPr b="1"/>
          </a:p>
          <a:p>
            <a:pPr indent="0" lvl="0" marL="0" rtl="0" algn="l">
              <a:spcBef>
                <a:spcPts val="1200"/>
              </a:spcBef>
              <a:spcAft>
                <a:spcPts val="1200"/>
              </a:spcAft>
              <a:buNone/>
            </a:pPr>
            <a:r>
              <a:rPr lang="en"/>
              <a:t>Five </a:t>
            </a:r>
            <a:r>
              <a:rPr lang="en"/>
              <a:t>hundreds</a:t>
            </a:r>
            <a:r>
              <a:rPr lang="en"/>
              <a:t> years later - </a:t>
            </a:r>
            <a:r>
              <a:rPr b="1" lang="en"/>
              <a:t>1492 </a:t>
            </a:r>
            <a:r>
              <a:rPr lang="en"/>
              <a:t>a great demand for spices , textiles and also a navigation error brought </a:t>
            </a:r>
            <a:r>
              <a:rPr b="1" lang="en"/>
              <a:t>Christopher</a:t>
            </a:r>
            <a:r>
              <a:rPr b="1" lang="en"/>
              <a:t> Columbus</a:t>
            </a:r>
            <a:r>
              <a:rPr lang="en"/>
              <a:t> ( an Italian mariner under Spanish monarch) to the Caribbean sea instead ti Asia. In the early 1500s Spaniards moved north from Mexico into what is now the South East and West United States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1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First colonies</a:t>
            </a:r>
            <a:endParaRPr/>
          </a:p>
        </p:txBody>
      </p:sp>
      <p:sp>
        <p:nvSpPr>
          <p:cNvPr id="290" name="Google Shape;290;p15"/>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 first English colony was </a:t>
            </a:r>
            <a:r>
              <a:rPr lang="en"/>
              <a:t>founded</a:t>
            </a:r>
            <a:r>
              <a:rPr lang="en"/>
              <a:t> in </a:t>
            </a:r>
            <a:r>
              <a:rPr b="1" lang="en"/>
              <a:t>Virginia at Jamestown i</a:t>
            </a:r>
            <a:r>
              <a:rPr lang="en"/>
              <a:t>n 1607.</a:t>
            </a:r>
            <a:endParaRPr b="1"/>
          </a:p>
          <a:p>
            <a:pPr indent="0" lvl="0" marL="0" rtl="0" algn="l">
              <a:spcBef>
                <a:spcPts val="1200"/>
              </a:spcBef>
              <a:spcAft>
                <a:spcPts val="0"/>
              </a:spcAft>
              <a:buNone/>
            </a:pPr>
            <a:r>
              <a:rPr b="1" lang="en"/>
              <a:t> In 1620 </a:t>
            </a:r>
            <a:r>
              <a:rPr lang="en"/>
              <a:t>the ship named</a:t>
            </a:r>
            <a:r>
              <a:rPr b="1" lang="en"/>
              <a:t> </a:t>
            </a:r>
            <a:r>
              <a:rPr b="1" lang="en"/>
              <a:t>Mayflower</a:t>
            </a:r>
            <a:r>
              <a:rPr b="1" lang="en"/>
              <a:t> </a:t>
            </a:r>
            <a:r>
              <a:rPr lang="en"/>
              <a:t>brought </a:t>
            </a:r>
            <a:r>
              <a:rPr b="1" lang="en"/>
              <a:t>102 English men,</a:t>
            </a:r>
            <a:r>
              <a:rPr lang="en"/>
              <a:t> Women and children to </a:t>
            </a:r>
            <a:r>
              <a:rPr lang="en"/>
              <a:t>northeastern</a:t>
            </a:r>
            <a:r>
              <a:rPr lang="en"/>
              <a:t> region (now </a:t>
            </a:r>
            <a:r>
              <a:rPr b="1" lang="en"/>
              <a:t>Massachusetts</a:t>
            </a:r>
            <a:r>
              <a:rPr b="1" lang="en"/>
              <a:t>) </a:t>
            </a:r>
            <a:r>
              <a:rPr lang="en"/>
              <a:t>where they found the colony called </a:t>
            </a:r>
            <a:r>
              <a:rPr b="1" lang="en"/>
              <a:t>Plymouth.</a:t>
            </a:r>
            <a:endParaRPr b="1"/>
          </a:p>
          <a:p>
            <a:pPr indent="0" lvl="0" marL="0" rtl="0" algn="l">
              <a:spcBef>
                <a:spcPts val="1200"/>
              </a:spcBef>
              <a:spcAft>
                <a:spcPts val="1200"/>
              </a:spcAft>
              <a:buNone/>
            </a:pPr>
            <a:r>
              <a:rPr lang="en"/>
              <a:t>They were </a:t>
            </a:r>
            <a:r>
              <a:rPr b="1" lang="en"/>
              <a:t>Puritans</a:t>
            </a:r>
            <a:r>
              <a:rPr lang="en"/>
              <a:t> - members of </a:t>
            </a:r>
            <a:r>
              <a:rPr lang="en"/>
              <a:t>religious</a:t>
            </a:r>
            <a:r>
              <a:rPr lang="en"/>
              <a:t> group which wanted to reform the Church of England. They called themselves the </a:t>
            </a:r>
            <a:r>
              <a:rPr b="1" lang="en"/>
              <a:t>Pilgrim Fathers</a:t>
            </a:r>
            <a:r>
              <a:rPr lang="en"/>
              <a:t> and wanted to build up a colony based on their own religious ideals. The winter was cold and about half of them died. In spring they planted corn and other plants (with help and advice from the Indians with whom they lived in peace). </a:t>
            </a:r>
            <a:r>
              <a:rPr b="1" lang="en"/>
              <a:t>In October 1621 they celebrated good harvest </a:t>
            </a:r>
            <a:r>
              <a:rPr lang="en"/>
              <a:t>and held a feast with much food ( including wild turkey). They called this day their </a:t>
            </a:r>
            <a:r>
              <a:rPr lang="en"/>
              <a:t>day of</a:t>
            </a:r>
            <a:r>
              <a:rPr b="1" lang="en"/>
              <a:t> Thanksgiving.</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1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
        <p:nvSpPr>
          <p:cNvPr id="296" name="Google Shape;296;p16"/>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297" name="Google Shape;297;p16"/>
          <p:cNvPicPr preferRelativeResize="0"/>
          <p:nvPr/>
        </p:nvPicPr>
        <p:blipFill>
          <a:blip r:embed="rId3">
            <a:alphaModFix/>
          </a:blip>
          <a:stretch>
            <a:fillRect/>
          </a:stretch>
        </p:blipFill>
        <p:spPr>
          <a:xfrm>
            <a:off x="2962275" y="328613"/>
            <a:ext cx="3524250" cy="4791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17"/>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
        <p:nvSpPr>
          <p:cNvPr id="303" name="Google Shape;303;p17"/>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304" name="Google Shape;304;p17"/>
          <p:cNvPicPr preferRelativeResize="0"/>
          <p:nvPr/>
        </p:nvPicPr>
        <p:blipFill>
          <a:blip r:embed="rId3">
            <a:alphaModFix/>
          </a:blip>
          <a:stretch>
            <a:fillRect/>
          </a:stretch>
        </p:blipFill>
        <p:spPr>
          <a:xfrm>
            <a:off x="564097" y="152400"/>
            <a:ext cx="8320607" cy="5143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1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First colonies</a:t>
            </a:r>
            <a:endParaRPr/>
          </a:p>
        </p:txBody>
      </p:sp>
      <p:sp>
        <p:nvSpPr>
          <p:cNvPr id="310" name="Google Shape;310;p18"/>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sz="1500">
                <a:latin typeface="Maven Pro"/>
                <a:ea typeface="Maven Pro"/>
                <a:cs typeface="Maven Pro"/>
                <a:sym typeface="Maven Pro"/>
              </a:rPr>
              <a:t>After 1600 British settlements were build up in the North. During the </a:t>
            </a:r>
            <a:r>
              <a:rPr b="1" lang="en" sz="1500">
                <a:latin typeface="Maven Pro"/>
                <a:ea typeface="Maven Pro"/>
                <a:cs typeface="Maven Pro"/>
                <a:sym typeface="Maven Pro"/>
              </a:rPr>
              <a:t>seventeenth</a:t>
            </a:r>
            <a:r>
              <a:rPr b="1" lang="en" sz="1500">
                <a:latin typeface="Maven Pro"/>
                <a:ea typeface="Maven Pro"/>
                <a:cs typeface="Maven Pro"/>
                <a:sym typeface="Maven Pro"/>
              </a:rPr>
              <a:t> century many colonists, mostly British but also French, German, Dutch</a:t>
            </a:r>
            <a:r>
              <a:rPr lang="en" sz="1500">
                <a:latin typeface="Maven Pro"/>
                <a:ea typeface="Maven Pro"/>
                <a:cs typeface="Maven Pro"/>
                <a:sym typeface="Maven Pro"/>
              </a:rPr>
              <a:t> </a:t>
            </a:r>
            <a:r>
              <a:rPr b="1" lang="en" sz="1500">
                <a:latin typeface="Maven Pro"/>
                <a:ea typeface="Maven Pro"/>
                <a:cs typeface="Maven Pro"/>
                <a:sym typeface="Maven Pro"/>
              </a:rPr>
              <a:t>and Irish settled in the country, mainly along the eastern coast. </a:t>
            </a:r>
            <a:r>
              <a:rPr lang="en" sz="1500">
                <a:latin typeface="Maven Pro"/>
                <a:ea typeface="Maven Pro"/>
                <a:cs typeface="Maven Pro"/>
                <a:sym typeface="Maven Pro"/>
              </a:rPr>
              <a:t>These settlers were seeking land, wealth and religious or personal freedom. Tese settlements became the </a:t>
            </a:r>
            <a:r>
              <a:rPr b="1" lang="en" sz="1500">
                <a:latin typeface="Maven Pro"/>
                <a:ea typeface="Maven Pro"/>
                <a:cs typeface="Maven Pro"/>
                <a:sym typeface="Maven Pro"/>
              </a:rPr>
              <a:t>13 colonies under British rule.</a:t>
            </a:r>
            <a:endParaRPr b="1" sz="1500">
              <a:latin typeface="Maven Pro"/>
              <a:ea typeface="Maven Pro"/>
              <a:cs typeface="Maven Pro"/>
              <a:sym typeface="Maven Pro"/>
            </a:endParaRPr>
          </a:p>
          <a:p>
            <a:pPr indent="0" lvl="0" marL="0" rtl="0" algn="l">
              <a:spcBef>
                <a:spcPts val="1200"/>
              </a:spcBef>
              <a:spcAft>
                <a:spcPts val="0"/>
              </a:spcAft>
              <a:buNone/>
            </a:pPr>
            <a:r>
              <a:rPr b="1" lang="en" sz="1500">
                <a:latin typeface="Maven Pro"/>
                <a:ea typeface="Maven Pro"/>
                <a:cs typeface="Maven Pro"/>
                <a:sym typeface="Maven Pro"/>
              </a:rPr>
              <a:t>The French and Indian War of 1754* </a:t>
            </a:r>
            <a:r>
              <a:rPr lang="en" sz="1500">
                <a:latin typeface="Maven Pro"/>
                <a:ea typeface="Maven Pro"/>
                <a:cs typeface="Maven Pro"/>
                <a:sym typeface="Maven Pro"/>
              </a:rPr>
              <a:t>brought to </a:t>
            </a:r>
            <a:r>
              <a:rPr b="1" lang="en" sz="1500">
                <a:latin typeface="Maven Pro"/>
                <a:ea typeface="Maven Pro"/>
                <a:cs typeface="Maven Pro"/>
                <a:sym typeface="Maven Pro"/>
              </a:rPr>
              <a:t>British control </a:t>
            </a:r>
            <a:r>
              <a:rPr lang="en" sz="1500">
                <a:latin typeface="Maven Pro"/>
                <a:ea typeface="Maven Pro"/>
                <a:cs typeface="Maven Pro"/>
                <a:sym typeface="Maven Pro"/>
              </a:rPr>
              <a:t>all </a:t>
            </a:r>
            <a:r>
              <a:rPr lang="en" sz="1500">
                <a:latin typeface="Maven Pro"/>
                <a:ea typeface="Maven Pro"/>
                <a:cs typeface="Maven Pro"/>
                <a:sym typeface="Maven Pro"/>
              </a:rPr>
              <a:t>territory east of the Mississippi except New Orleans which was French and Florida which was Spanish. </a:t>
            </a:r>
            <a:r>
              <a:rPr b="1" lang="en" sz="1500">
                <a:latin typeface="Maven Pro"/>
                <a:ea typeface="Maven Pro"/>
                <a:cs typeface="Maven Pro"/>
                <a:sym typeface="Maven Pro"/>
              </a:rPr>
              <a:t>African slaves were first brought to Virginia in 1619.</a:t>
            </a:r>
            <a:r>
              <a:rPr lang="en" sz="1500">
                <a:latin typeface="Maven Pro"/>
                <a:ea typeface="Maven Pro"/>
                <a:cs typeface="Maven Pro"/>
                <a:sym typeface="Maven Pro"/>
              </a:rPr>
              <a:t> Between 1619 and 1808 about half a million Africans were brought as slaves (importing slaves became a crime only in 1808. </a:t>
            </a:r>
            <a:endParaRPr sz="1500">
              <a:latin typeface="Maven Pro"/>
              <a:ea typeface="Maven Pro"/>
              <a:cs typeface="Maven Pro"/>
              <a:sym typeface="Maven Pro"/>
            </a:endParaRPr>
          </a:p>
          <a:p>
            <a:pPr indent="0" lvl="0" marL="0" rtl="0" algn="l">
              <a:spcBef>
                <a:spcPts val="1200"/>
              </a:spcBef>
              <a:spcAft>
                <a:spcPts val="1200"/>
              </a:spcAft>
              <a:buNone/>
            </a:pPr>
            <a:r>
              <a:rPr lang="en" sz="1500">
                <a:latin typeface="Maven Pro"/>
                <a:ea typeface="Maven Pro"/>
                <a:cs typeface="Maven Pro"/>
                <a:sym typeface="Maven Pro"/>
              </a:rPr>
              <a:t>*https://cs.wikipedia.org/wiki/Francouzsko-indi%C3%A1nsk%C3%A1_v%C3%A1lka</a:t>
            </a:r>
            <a:endParaRPr sz="1500">
              <a:latin typeface="Maven Pro"/>
              <a:ea typeface="Maven Pro"/>
              <a:cs typeface="Maven Pro"/>
              <a:sym typeface="Maven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19"/>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Foundation of the USA, The war of independence (1775-1783)</a:t>
            </a:r>
            <a:endParaRPr/>
          </a:p>
        </p:txBody>
      </p:sp>
      <p:sp>
        <p:nvSpPr>
          <p:cNvPr id="316" name="Google Shape;316;p19"/>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British </a:t>
            </a:r>
            <a:r>
              <a:rPr lang="en"/>
              <a:t>government</a:t>
            </a:r>
            <a:r>
              <a:rPr lang="en"/>
              <a:t> s</a:t>
            </a:r>
            <a:r>
              <a:rPr b="1" lang="en"/>
              <a:t>tarted to charge a new taxes </a:t>
            </a:r>
            <a:r>
              <a:rPr lang="en"/>
              <a:t>on sugar, coffee, textiles etc. to cover the costs of the war against France. </a:t>
            </a:r>
            <a:r>
              <a:rPr b="1" lang="en"/>
              <a:t>Colonial Americans thought that they could be taxed  only by their own colonial assemblies. </a:t>
            </a:r>
            <a:r>
              <a:rPr lang="en"/>
              <a:t>The colonists </a:t>
            </a:r>
            <a:r>
              <a:rPr b="1" lang="en"/>
              <a:t>refused to pay</a:t>
            </a:r>
            <a:r>
              <a:rPr lang="en"/>
              <a:t> taxes and so British soldiers were sent to Boston. In 1773 a group of patriots dressed as Indians , </a:t>
            </a:r>
            <a:r>
              <a:rPr b="1" lang="en"/>
              <a:t>threw a cargo of British tea into the Boston Harbor.</a:t>
            </a:r>
            <a:r>
              <a:rPr lang="en"/>
              <a:t> This event is known as the </a:t>
            </a:r>
            <a:r>
              <a:rPr b="1" lang="en"/>
              <a:t>Boston tea party. </a:t>
            </a:r>
            <a:r>
              <a:rPr lang="en"/>
              <a:t>Americans began boycotting British trade. </a:t>
            </a:r>
            <a:endParaRPr/>
          </a:p>
          <a:p>
            <a:pPr indent="0" lvl="0" marL="0" rtl="0" algn="l">
              <a:spcBef>
                <a:spcPts val="1200"/>
              </a:spcBef>
              <a:spcAft>
                <a:spcPts val="1200"/>
              </a:spcAft>
              <a:buNone/>
            </a:pPr>
            <a:r>
              <a:rPr lang="en"/>
              <a:t>I</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20"/>
          <p:cNvSpPr txBox="1"/>
          <p:nvPr>
            <p:ph type="title"/>
          </p:nvPr>
        </p:nvSpPr>
        <p:spPr>
          <a:xfrm>
            <a:off x="1303800" y="598575"/>
            <a:ext cx="7030500" cy="999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Foundation of the USA, The war of independence (1775-1783)</a:t>
            </a:r>
            <a:endParaRPr/>
          </a:p>
          <a:p>
            <a:pPr indent="0" lvl="0" marL="0" rtl="0" algn="l">
              <a:spcBef>
                <a:spcPts val="0"/>
              </a:spcBef>
              <a:spcAft>
                <a:spcPts val="0"/>
              </a:spcAft>
              <a:buNone/>
            </a:pPr>
            <a:r>
              <a:t/>
            </a:r>
            <a:endParaRPr/>
          </a:p>
        </p:txBody>
      </p:sp>
      <p:sp>
        <p:nvSpPr>
          <p:cNvPr id="322" name="Google Shape;322;p20"/>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a:t>I</a:t>
            </a:r>
            <a:r>
              <a:rPr b="1" lang="en"/>
              <a:t>n 1775 at Lexington the War began.</a:t>
            </a:r>
            <a:r>
              <a:rPr lang="en"/>
              <a:t> Later </a:t>
            </a:r>
            <a:r>
              <a:rPr b="1" lang="en"/>
              <a:t>George Washington ( </a:t>
            </a:r>
            <a:r>
              <a:rPr lang="en"/>
              <a:t>A Virginia planter ) </a:t>
            </a:r>
            <a:r>
              <a:rPr b="1" lang="en"/>
              <a:t>took over the command of continental Army.</a:t>
            </a:r>
            <a:r>
              <a:rPr lang="en"/>
              <a:t> The continental Congress began to work as a </a:t>
            </a:r>
            <a:r>
              <a:rPr b="1" lang="en"/>
              <a:t>national government and on July 4th, 1776 </a:t>
            </a:r>
            <a:r>
              <a:rPr lang="en"/>
              <a:t>they a</a:t>
            </a:r>
            <a:r>
              <a:rPr b="1" lang="en"/>
              <a:t>greed on the Declaration of </a:t>
            </a:r>
            <a:r>
              <a:rPr lang="en"/>
              <a:t>I</a:t>
            </a:r>
            <a:r>
              <a:rPr b="1" lang="en"/>
              <a:t>ndependence </a:t>
            </a:r>
            <a:r>
              <a:rPr lang="en"/>
              <a:t>written mainly by </a:t>
            </a:r>
            <a:r>
              <a:rPr b="1" lang="en"/>
              <a:t>Thomas Jefferson. </a:t>
            </a:r>
            <a:r>
              <a:rPr lang="en"/>
              <a:t>The Declaration defended the American revolution against the British KIng George III and explained “that all men are treated equal” and have natural right to Life, liberty and the pursuit of happiness. The war of Independence lasted till </a:t>
            </a:r>
            <a:r>
              <a:rPr b="1" lang="en"/>
              <a:t>1783</a:t>
            </a:r>
            <a:r>
              <a:rPr lang="en"/>
              <a:t> when </a:t>
            </a:r>
            <a:r>
              <a:rPr b="1" lang="en"/>
              <a:t>Britain signed the peace treaty a</a:t>
            </a:r>
            <a:r>
              <a:rPr lang="en"/>
              <a:t>nd recognized the USA. The new constitution  was adopted in 1787 after a long debate in which </a:t>
            </a:r>
            <a:r>
              <a:rPr b="1" lang="en"/>
              <a:t>G. Washington , Benjamin Franklin and JAmes Madison participated.</a:t>
            </a:r>
            <a:endParaRPr b="1"/>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21"/>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Expansion and Civil War (1861-1865)</a:t>
            </a:r>
            <a:endParaRPr/>
          </a:p>
        </p:txBody>
      </p:sp>
      <p:sp>
        <p:nvSpPr>
          <p:cNvPr id="328" name="Google Shape;328;p21"/>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During</a:t>
            </a:r>
            <a:r>
              <a:rPr lang="en"/>
              <a:t> </a:t>
            </a:r>
            <a:r>
              <a:rPr b="1" lang="en"/>
              <a:t>1776-1898 </a:t>
            </a:r>
            <a:r>
              <a:rPr lang="en"/>
              <a:t>the territory of the original states was e</a:t>
            </a:r>
            <a:r>
              <a:rPr b="1" lang="en"/>
              <a:t>xpanded through purchase of land,</a:t>
            </a:r>
            <a:r>
              <a:rPr lang="en"/>
              <a:t> treaties or war (e.g. in 1</a:t>
            </a:r>
            <a:r>
              <a:rPr b="1" lang="en"/>
              <a:t>803 Jefferson</a:t>
            </a:r>
            <a:r>
              <a:rPr lang="en"/>
              <a:t> made a “</a:t>
            </a:r>
            <a:r>
              <a:rPr lang="en"/>
              <a:t>Louisiana</a:t>
            </a:r>
            <a:r>
              <a:rPr lang="en"/>
              <a:t> Purchase”, which meant that he </a:t>
            </a:r>
            <a:r>
              <a:rPr lang="en"/>
              <a:t>bought</a:t>
            </a:r>
            <a:r>
              <a:rPr lang="en"/>
              <a:t> for about 15 million dollars </a:t>
            </a:r>
            <a:r>
              <a:rPr b="1" lang="en"/>
              <a:t>all </a:t>
            </a:r>
            <a:r>
              <a:rPr b="1" lang="en"/>
              <a:t>central</a:t>
            </a:r>
            <a:r>
              <a:rPr b="1" lang="en"/>
              <a:t> part of the present STates from France, wars with Mexico led to expansion in California, Arizona, Nevada atc. Alaska was bought from Russia in 1867).</a:t>
            </a:r>
            <a:endParaRPr b="1"/>
          </a:p>
          <a:p>
            <a:pPr indent="0" lvl="0" marL="0" rtl="0" algn="l">
              <a:spcBef>
                <a:spcPts val="1200"/>
              </a:spcBef>
              <a:spcAft>
                <a:spcPts val="1200"/>
              </a:spcAft>
              <a:buNone/>
            </a:pPr>
            <a:r>
              <a:rPr lang="en"/>
              <a:t>In this era of expansion </a:t>
            </a:r>
            <a:r>
              <a:rPr b="1" lang="en"/>
              <a:t>social reforms became important</a:t>
            </a:r>
            <a:r>
              <a:rPr lang="en"/>
              <a:t>, </a:t>
            </a:r>
            <a:r>
              <a:rPr lang="en"/>
              <a:t>especially</a:t>
            </a:r>
            <a:r>
              <a:rPr lang="en"/>
              <a:t> </a:t>
            </a:r>
            <a:r>
              <a:rPr b="1" lang="en"/>
              <a:t>the abolition of slavery. </a:t>
            </a:r>
            <a:r>
              <a:rPr lang="en"/>
              <a:t>There was a note on Slavery being inhumane in the </a:t>
            </a:r>
            <a:r>
              <a:rPr lang="en"/>
              <a:t>Declaration</a:t>
            </a:r>
            <a:r>
              <a:rPr lang="en"/>
              <a:t> Independence (Thomas Jefferson, himself a </a:t>
            </a:r>
            <a:r>
              <a:rPr lang="en"/>
              <a:t>slave owner</a:t>
            </a:r>
            <a:r>
              <a:rPr lang="en"/>
              <a:t>, wrote it in 1776), but it was removed from it by souther delegates. Many northern states abolished slavery by early 1880 but souther economy was based on large plantation where slaves were used to grow cotton, rice, </a:t>
            </a:r>
            <a:r>
              <a:rPr lang="en"/>
              <a:t>tobacco</a:t>
            </a:r>
            <a:r>
              <a:rPr lang="en"/>
              <a:t> and sugar.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