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6" r:id="rId6"/>
    <p:sldId id="258" r:id="rId7"/>
    <p:sldId id="268" r:id="rId8"/>
    <p:sldId id="260" r:id="rId9"/>
    <p:sldId id="263" r:id="rId10"/>
    <p:sldId id="264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939E-C8D3-0922-DC37-8F406CABA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F77D0C-1174-6D04-ECA7-189974C99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37207A-4393-DC52-F83A-9F7AD67EC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1101D3-6E58-C082-A42C-AA212117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E0212-7C27-A2E7-2B75-E7596DB41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91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CC0E0-AFF5-0E47-175B-046BBF54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A5D677-E379-4B2C-2077-39424F61A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D3342E-42DE-6503-38E1-8CEF7669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687BE-11D3-4422-2853-AB879E08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32757D-B5F8-C7AB-20CB-2D555F475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2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AA0782-472D-9C8F-60AE-E0735848C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D3096B-1ED4-E770-ECEC-F845E3B08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09D8A5-4514-6754-B1D3-1C1CA2FB3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EB268E-53A7-F367-37BC-D07FAE078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1B7C6D-ACB9-0035-9E3B-AA15E912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106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AB333-90E0-5FCE-E8F7-7E15CCE3A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7CB4CC-2653-B0B6-804F-17C687E9E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0AEFF6-04C5-7341-D017-A2787D5F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C9984E-A907-415D-A279-E30914D4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858B21-07FF-9CED-C60B-ED87D981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84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CBB27-813C-8F71-C3F2-32D332C9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601E86-8704-C1C1-9FEA-27D0D3895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506A4E-8859-AD04-683C-577060C5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C0806D-BA19-7134-FB09-39F2106D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F0369B-EFBF-7F2C-EB27-D7BE4ABE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04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AF0F8-89CF-D372-DF2B-26A1481F4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9277A2-BEEE-F340-D983-CAF50BA93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3F5E0F-763C-F79A-5B6C-82477905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85BF47-BCF5-F089-FD8F-03B2247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EABD2F-26FB-E879-5028-E91F95BF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1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2BAB5-102D-0D10-17EB-FFCC996A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0AE12-9BD9-CD4D-8BA3-492CBB464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BE6CA9-C576-5472-24A1-37D61BEC5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0D7F1B-D234-F857-21C4-6320E2248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C1EC8F-CD18-CD47-DCA6-F9CC7A333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1C2C39-0F93-19C1-5F6A-D59F3DA8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90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989DA-6A92-4E9A-0EB1-DD6394D57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D38D9E-48D7-B7E4-DA54-328E2CBA6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08A7E6-CC54-05A4-F00A-2DDFB73D2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1F13575-3776-0CD1-7E59-0D7F3B52D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46C3BC6-0E14-C903-BDA9-F95274C84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F26681-F671-A3B5-3D11-DABE9BF8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9FDA8B1-0A7A-C59B-E759-E15C7BA23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07E2D8F-F811-0F2E-10D2-308A9427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24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BF8BC-743F-8F57-7F89-701AEA19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A1C77B-4B2D-29E6-1ED9-F642F9624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B568A2-1800-54B4-0F69-A7C7BBAF5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340C69-AA37-0639-DF30-7A41C418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62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896574-D786-B6D3-F37A-4209A7C1D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CC35D6-EB55-3BA7-A55B-8DEE4495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8B4C22-0CB7-D1C5-B697-D210DB71F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50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5E2ED-6A14-23B2-A2E6-C253E2856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D06F9F-64F8-132C-7C74-CB6E28946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7FDDB7-FE90-9A73-0100-CD6417FAE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9C25CD-90DF-AF7A-6399-128DD3820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782E28-E646-0541-E3FC-A12BB4D92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52A35A-6EED-9C22-A041-6C405A2D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F53FD-BB44-1D34-2060-BCEC1A5B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AE9D8D-9C28-1660-B769-7EF7C794E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834B51-632C-553B-D596-9DB603644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17470-957B-F46B-0130-355A2A2E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A40338-61B2-4190-FB10-0B2A01569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64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502D1-D323-E9C7-2CC1-500C87447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E640B5-19ED-D0D1-9E87-FFA046A2BC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242831-DE5F-720F-986B-F3881075D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E23806-8492-35DE-54AA-5249AA9D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DE3E4E-875D-A458-4612-03D20485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6CA32D-FC87-F256-18BE-6DEF50BC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94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F3EA9-0DE4-4679-72BD-738939F0F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58FED4-A372-ADD4-7A69-951ED2147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D54E2F-0543-85E9-B78D-BC042B06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B48331-DA87-5BF6-33A2-EE70BDA2F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0E6758-DBFC-8927-E2B4-5249A33D8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4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846194B-6D13-19B7-F2AD-04C98B31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1C58C5-958F-6F9D-B825-504FC9587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CBA595-FBBE-DA79-43E7-F418DB19D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6E6207-E3EA-4A6B-7166-7E142DFA4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0094EC-9D8E-571C-BD69-4FFE7C2A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2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65F17-81BE-0279-7BB9-2DDF871A0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C2C691-5117-03DE-4673-7D3B6B500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B5F7E-0465-4CC4-561D-F200B8864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6A323E-6679-DAF3-6DA1-502F8998F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0282BE-1840-6888-24D6-4CC3D31F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4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F282E-A4EC-C5F2-AD8F-471E8FAF6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EEAC39-FC1F-C316-7316-17C21A62D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E480B5-EA5D-3FAB-692E-11AEDDE8F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9393E5-63D6-4613-3B3D-9E970D8CE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F6A572-FFEC-214D-F039-73016F65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9C4466-41F5-7C02-99BD-B1F5D6B9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42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A031B-2EC3-612B-69BC-3B42A0C0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23D391-F014-2B90-5FD0-802ACD4E8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6C1750-6835-13AB-F164-91DECE33E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D9CBCD-1E46-25B8-126F-CCDB6D8D8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313F041-3207-E28D-A38E-5E5066461D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B1CEA09-578C-8A55-742B-DF2622F6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3FC0B18-2B3F-6D26-0C37-9321E5911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90D840-034D-DE62-EE0E-8A5C52FA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BE6D0-6E12-5F19-9089-D7682866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93D55D-CBF9-40B8-58E0-CD0BDDA8C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A02618-4F46-3AFB-413E-E05363B0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861511-C511-4D66-F039-704F7B860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79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00B550-132B-B7B0-3676-54C214984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34CE220-8E1F-B206-7877-3E5E2D81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7588B1-3DA5-45F1-E95D-689AF7C91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09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E8634-9DA6-EC77-2DA1-5C505B8C8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C5D2AE-8000-81BB-70CB-88C66B051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1C63CB-A967-7A21-A9C6-772392E24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01B4BF-7C73-DEF7-85A0-3C512037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FF19BB-946F-997D-9CB5-AAA5B065A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5B23C9-9E19-C2B8-BE96-58977D86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3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7FB8C-36A0-4AC8-58A4-B24CA9EB2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577E26-4D64-37C0-AF0A-8B1D056E83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EEDC2F-400B-700C-A353-5B431962F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76A543-4560-6B10-0DC3-B80C7D5E4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9159CB-8C3B-D292-40E4-61E99954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2CC109-68D8-C415-5EA6-041C2141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30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FADD82-C207-1422-E877-4F226FEFC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1EA737-889A-3ADC-1B5E-B0581044B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298EEA-921C-F27C-BE1A-8286F5724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93CBC-1E5F-4EB7-82A6-B2982B45B2B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B1C66B-B638-0397-03C4-762CEFCE7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C04D4A-8B7D-4645-3B6A-10E135EFA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27D8-C4F1-4720-B3E0-A30B1B8DC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42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47B94A3-D100-8966-42AC-50F5B1EFA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24FE57-A8B6-7C16-9E44-2609E849B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1BFCBF-756E-5A5E-A26C-058A31D98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3C3C-7C2C-4968-A8DD-4176F36B74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03A4B4-589E-A090-CA80-897CA1D7FD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4EAF9A-6A75-9CB6-25F9-06D0CFE59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DCDAF-7D0A-4B2B-A61B-D4C3D682A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9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14FD8-51D1-3A21-C94D-712D44FE7D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Mistr a Markétka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6CDCB6-1430-BF74-E71B-82A8159A27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Michail Bulgakov</a:t>
            </a:r>
            <a:endParaRPr lang="en-GB" dirty="0"/>
          </a:p>
        </p:txBody>
      </p:sp>
      <p:pic>
        <p:nvPicPr>
          <p:cNvPr id="1028" name="Picture 4" descr="Книга &quot;Мастер и Маргарита&quot;, Булгаков Михаил Афанасьевич - купить книгу ISBN  978-5-04-122461-5 по выгодной цене в интернет-магазине OZON">
            <a:extLst>
              <a:ext uri="{FF2B5EF4-FFF2-40B4-BE49-F238E27FC236}">
                <a16:creationId xmlns:a16="http://schemas.microsoft.com/office/drawing/2014/main" id="{92F300A5-6F57-60DA-ED52-EA4F218BF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93" y="3130133"/>
            <a:ext cx="2282014" cy="329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str a Markétka - Michail Bulgakov (2020, pevná) od 393 Kč - Zbozi.cz">
            <a:extLst>
              <a:ext uri="{FF2B5EF4-FFF2-40B4-BE49-F238E27FC236}">
                <a16:creationId xmlns:a16="http://schemas.microsoft.com/office/drawing/2014/main" id="{8E14C200-0BC3-4D7F-9613-1CADEA294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163" y="2813219"/>
            <a:ext cx="2533651" cy="361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46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10F7D-4CB4-ACF6-5511-470221FA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361" y="2688447"/>
            <a:ext cx="5525278" cy="1325563"/>
          </a:xfrm>
        </p:spPr>
        <p:txBody>
          <a:bodyPr/>
          <a:lstStyle/>
          <a:p>
            <a:r>
              <a:rPr lang="cs-CZ" dirty="0"/>
              <a:t>Děkujeme za pozornost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44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44209-8DDD-EBCE-3A9F-0ECBA0BD3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děje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7CFEAE-6F76-6ADA-AC53-A2D94DBA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225"/>
            <a:ext cx="10515600" cy="460561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dějové linie-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Moskva v roce 1930, Jeruzalém v 30. roce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Začátek-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rozhovor redaktora Berlioze a básníka Ivana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Bezdomného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(ne)existenci Ježíše Krista. Připojí se k nim zvláštní cizinec jménem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Woland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(později se dozvídáme, že ztvárňuje ďábla), snaží se je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přesvěčit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existenci Ježíše i ďábla, vypráví jim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příbeh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Pilátu Pontském a ukřižování Joshuy. Správně předpoví, jak Berlioz ten den zemře.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Bezdomný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ho neúspěšně snaží chytit a skončí v blázinci.</a:t>
            </a:r>
          </a:p>
          <a:p>
            <a:r>
              <a:rPr lang="cs-CZ" dirty="0"/>
              <a:t>Ďábel </a:t>
            </a:r>
            <a:r>
              <a:rPr lang="cs-CZ" dirty="0" err="1"/>
              <a:t>Woland</a:t>
            </a:r>
            <a:r>
              <a:rPr lang="cs-CZ" dirty="0"/>
              <a:t> se svými společníky vyvolává chaos v Moskvě. V ústavu potká Ivan samotného Mistra, který napsal román o Pilátu Pontském, byl však odmítnut režimem a psychicky se zhroutil. Svůj rukopis spálil. Zmiňuje i svou milovanou Markétku, která mu s románem pomáhala. </a:t>
            </a:r>
          </a:p>
          <a:p>
            <a:r>
              <a:rPr lang="cs-CZ" dirty="0"/>
              <a:t>Mezitím Markétka se velmi dlouho trápí, neví co je s Mistrem, kam odešel a jestli vůbec žije. Vyslovuje, že by se upsala i ďáblovi. Objeví se </a:t>
            </a:r>
            <a:r>
              <a:rPr lang="cs-CZ" dirty="0" err="1"/>
              <a:t>Woland</a:t>
            </a:r>
            <a:r>
              <a:rPr lang="cs-CZ" dirty="0"/>
              <a:t> který ji žádá o zúčastnění se zúčastnila ďábelského plese, který se koná za úplňku, jako královna. Markétka souhlasí a stane se na jednu noc čarodějnicí. Svoji roli si nakonec užívá. 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08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FA96C2-A63C-8FE1-71B9-16EC318D3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1935"/>
            <a:ext cx="10515600" cy="54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Když vyjde slunce, </a:t>
            </a:r>
            <a:r>
              <a:rPr lang="cs-CZ" dirty="0" err="1"/>
              <a:t>Woland</a:t>
            </a:r>
            <a:r>
              <a:rPr lang="cs-CZ" dirty="0"/>
              <a:t> nabízí Markétce splnění jednoho přání. Přeje si zas být s Mistrem. </a:t>
            </a:r>
            <a:r>
              <a:rPr lang="cs-CZ" dirty="0" err="1"/>
              <a:t>Woland</a:t>
            </a:r>
            <a:r>
              <a:rPr lang="cs-CZ" dirty="0"/>
              <a:t> takto učiní, zjeví se Mistr a </a:t>
            </a:r>
            <a:r>
              <a:rPr lang="cs-CZ" dirty="0" err="1"/>
              <a:t>Woland</a:t>
            </a:r>
            <a:r>
              <a:rPr lang="cs-CZ" dirty="0"/>
              <a:t> odněkud vytáhne jeho rukopis, celý a nespálený. Řekne, že tento román má zajímavou budoucnost.</a:t>
            </a:r>
          </a:p>
          <a:p>
            <a:pPr marL="0" indent="0">
              <a:buNone/>
            </a:pPr>
            <a:r>
              <a:rPr lang="cs-CZ" dirty="0"/>
              <a:t>S ďáblem se pak objeví i svatý Matouš, posel Ježíše, a žádá Markétku a Mistra, aby šli s ním. Prosí ďábla, aby Mistr a Markétka byli odměněni klidem. Na konci Mistr osvobodí Piláta, jehož tížilo svědomí a vina, jelikož nechal ukřižovat Ješua a nezabránil tomu. Cítí se volný. Ďábel se svými společníky zamíří do propasti, zatímco Mistr a Markétka se loučí s Moskvou a věčného domu a věčného klidu. </a:t>
            </a:r>
          </a:p>
          <a:p>
            <a:pPr marL="0" indent="0">
              <a:buNone/>
            </a:pPr>
            <a:r>
              <a:rPr lang="cs-CZ" dirty="0"/>
              <a:t>Pilát kráčí do nebes a promlouvá s Ješua. </a:t>
            </a:r>
            <a:r>
              <a:rPr lang="cs-CZ" dirty="0" err="1"/>
              <a:t>Součastně</a:t>
            </a:r>
            <a:r>
              <a:rPr lang="cs-CZ" dirty="0"/>
              <a:t> zemře neznámá žena a v blázinci nejmenovaný muž. Na úplném konci se dozvídáme, že ač se </a:t>
            </a:r>
            <a:r>
              <a:rPr lang="cs-CZ" dirty="0" err="1"/>
              <a:t>Bezdomný</a:t>
            </a:r>
            <a:r>
              <a:rPr lang="cs-CZ" dirty="0"/>
              <a:t> zotavil, o úplňku se jeho špatné stavy vrací.</a:t>
            </a:r>
            <a:endParaRPr lang="en-GB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77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359BA-1AC5-8E3A-7934-AC5D4DB46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9CB6F5-ADA3-59AD-BE9B-6C4DFB40A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326"/>
            <a:ext cx="10515600" cy="475707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/>
              <a:t>Satirický, </a:t>
            </a:r>
            <a:r>
              <a:rPr lang="cs-CZ" dirty="0" err="1"/>
              <a:t>grotesní</a:t>
            </a:r>
            <a:r>
              <a:rPr lang="cs-CZ" dirty="0"/>
              <a:t> román</a:t>
            </a:r>
          </a:p>
          <a:p>
            <a:r>
              <a:rPr lang="cs-CZ" dirty="0"/>
              <a:t>Dvě dějové linie</a:t>
            </a:r>
            <a:endParaRPr lang="cs-CZ" dirty="0">
              <a:ea typeface="Calibri"/>
              <a:cs typeface="Calibri"/>
            </a:endParaRPr>
          </a:p>
          <a:p>
            <a:r>
              <a:rPr lang="cs-CZ" dirty="0"/>
              <a:t>Magický realismus</a:t>
            </a:r>
            <a:endParaRPr lang="en-GB" dirty="0"/>
          </a:p>
          <a:p>
            <a:r>
              <a:rPr lang="cs-CZ" dirty="0">
                <a:ea typeface="Calibri"/>
                <a:cs typeface="Calibri"/>
              </a:rPr>
              <a:t>Časová rovina Jeruzalému </a:t>
            </a:r>
          </a:p>
          <a:p>
            <a:pPr lvl="1"/>
            <a:r>
              <a:rPr lang="cs-CZ" dirty="0">
                <a:ea typeface="Calibri"/>
                <a:cs typeface="Calibri"/>
              </a:rPr>
              <a:t>psána formálně, bez expresivních výrazů</a:t>
            </a:r>
          </a:p>
          <a:p>
            <a:pPr lvl="1"/>
            <a:r>
              <a:rPr lang="cs-CZ" dirty="0">
                <a:ea typeface="Calibri"/>
                <a:cs typeface="Calibri"/>
              </a:rPr>
              <a:t> vyprávěč nepromlouvá k čtenáři</a:t>
            </a:r>
            <a:endParaRPr lang="cs-CZ" dirty="0"/>
          </a:p>
          <a:p>
            <a:r>
              <a:rPr lang="cs-CZ" dirty="0"/>
              <a:t>Časová rovina Moskvy</a:t>
            </a:r>
          </a:p>
          <a:p>
            <a:pPr lvl="1"/>
            <a:r>
              <a:rPr lang="cs-CZ" dirty="0"/>
              <a:t> Vševědoucí vyprávěč, promlouvá k čtenáři</a:t>
            </a:r>
            <a:endParaRPr lang="cs-CZ" dirty="0">
              <a:ea typeface="Calibri"/>
              <a:cs typeface="Calibri"/>
            </a:endParaRPr>
          </a:p>
          <a:p>
            <a:pPr lvl="1"/>
            <a:r>
              <a:rPr lang="cs-CZ" dirty="0"/>
              <a:t>Humor, absurdita, expresivní výrazy</a:t>
            </a:r>
            <a:endParaRPr lang="cs-CZ" dirty="0">
              <a:ea typeface="Calibri"/>
              <a:cs typeface="Calibri"/>
            </a:endParaRPr>
          </a:p>
          <a:p>
            <a:r>
              <a:rPr lang="cs-CZ" dirty="0"/>
              <a:t>Pasáže s podrobným popisem</a:t>
            </a:r>
          </a:p>
          <a:p>
            <a:r>
              <a:rPr lang="cs-CZ" dirty="0">
                <a:ea typeface="Calibri"/>
                <a:cs typeface="Calibri"/>
              </a:rPr>
              <a:t>Není přítomna vnitřní charakteristika postav</a:t>
            </a:r>
          </a:p>
        </p:txBody>
      </p:sp>
    </p:spTree>
    <p:extLst>
      <p:ext uri="{BB962C8B-B14F-4D97-AF65-F5344CB8AC3E}">
        <p14:creationId xmlns:p14="http://schemas.microsoft.com/office/powerpoint/2010/main" val="33589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2B6D2-AB89-B115-254C-A400E20F8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306"/>
            <a:ext cx="10515600" cy="1325563"/>
          </a:xfrm>
        </p:spPr>
        <p:txBody>
          <a:bodyPr/>
          <a:lstStyle/>
          <a:p>
            <a:r>
              <a:rPr lang="cs-CZ" dirty="0"/>
              <a:t>Mistr a Markétka a Faust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9887C9-10E0-99E1-74CC-BF7C3CAD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69"/>
            <a:ext cx="10515600" cy="5344358"/>
          </a:xfrm>
        </p:spPr>
        <p:txBody>
          <a:bodyPr>
            <a:normAutofit/>
          </a:bodyPr>
          <a:lstStyle/>
          <a:p>
            <a:r>
              <a:rPr lang="cs-CZ" dirty="0"/>
              <a:t>Aluze – jména </a:t>
            </a:r>
            <a:r>
              <a:rPr lang="cs-CZ" dirty="0" err="1"/>
              <a:t>Woland</a:t>
            </a:r>
            <a:r>
              <a:rPr lang="cs-CZ" dirty="0"/>
              <a:t>, Markétka, hůl s pudlí hlavou</a:t>
            </a:r>
          </a:p>
          <a:p>
            <a:r>
              <a:rPr lang="cs-CZ" dirty="0"/>
              <a:t>Faustovský ďábel – </a:t>
            </a:r>
            <a:r>
              <a:rPr lang="cs-CZ" b="1" dirty="0"/>
              <a:t>pokouší</a:t>
            </a:r>
            <a:r>
              <a:rPr lang="cs-CZ" dirty="0"/>
              <a:t>, aby získal duše</a:t>
            </a:r>
          </a:p>
          <a:p>
            <a:r>
              <a:rPr lang="cs-CZ" dirty="0" err="1"/>
              <a:t>Woland</a:t>
            </a:r>
            <a:r>
              <a:rPr lang="cs-CZ" dirty="0"/>
              <a:t> – soudí, </a:t>
            </a:r>
            <a:r>
              <a:rPr lang="cs-CZ" b="1" dirty="0"/>
              <a:t>odhaluje</a:t>
            </a:r>
            <a:r>
              <a:rPr lang="cs-CZ" dirty="0"/>
              <a:t> morální chyby lidí, </a:t>
            </a:r>
            <a:r>
              <a:rPr lang="cs-CZ" b="1" dirty="0"/>
              <a:t>spravedlivě</a:t>
            </a:r>
            <a:r>
              <a:rPr lang="cs-CZ" dirty="0"/>
              <a:t> je ztrestá a navádí k morálnějšímu a upřímnějšímu chování</a:t>
            </a:r>
          </a:p>
          <a:p>
            <a:r>
              <a:rPr lang="cs-CZ" dirty="0"/>
              <a:t>F. ďábel – </a:t>
            </a:r>
            <a:r>
              <a:rPr lang="cs-CZ" b="1" dirty="0"/>
              <a:t>nihilistický</a:t>
            </a:r>
            <a:r>
              <a:rPr lang="cs-CZ" dirty="0"/>
              <a:t> skeptik, odmítá vyšší </a:t>
            </a:r>
            <a:r>
              <a:rPr lang="cs-CZ" b="1" dirty="0"/>
              <a:t>hodnoty</a:t>
            </a:r>
            <a:r>
              <a:rPr lang="cs-CZ" dirty="0"/>
              <a:t> – (odrazuje Fausta od hledání vyššího stupně existence) – jako Berlioz – nemusí chodit do Moskvy, protože Moskvané už takoví jsou</a:t>
            </a:r>
          </a:p>
          <a:p>
            <a:r>
              <a:rPr lang="cs-CZ" dirty="0"/>
              <a:t>W. – Zázračný, dynamický prvek – chaos odhaluje mrtvost, </a:t>
            </a:r>
            <a:r>
              <a:rPr lang="cs-CZ" b="1" dirty="0"/>
              <a:t>prázdnost </a:t>
            </a:r>
            <a:r>
              <a:rPr lang="cs-CZ" dirty="0"/>
              <a:t>života Moskvanů (žádné vnitřní </a:t>
            </a:r>
            <a:r>
              <a:rPr lang="cs-CZ" b="1" dirty="0"/>
              <a:t>hodnoty</a:t>
            </a:r>
            <a:r>
              <a:rPr lang="cs-CZ" dirty="0"/>
              <a:t>, přízemnost, materialismus, racionalita)</a:t>
            </a:r>
          </a:p>
        </p:txBody>
      </p:sp>
    </p:spTree>
    <p:extLst>
      <p:ext uri="{BB962C8B-B14F-4D97-AF65-F5344CB8AC3E}">
        <p14:creationId xmlns:p14="http://schemas.microsoft.com/office/powerpoint/2010/main" val="65040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80A9F-FEA3-F33B-3439-D06547DA5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Faust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30C59-848F-FA04-5BF3-74F035E6C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F. ďábel – </a:t>
            </a:r>
            <a:r>
              <a:rPr lang="cs-CZ" b="1" dirty="0"/>
              <a:t>ničení</a:t>
            </a:r>
            <a:r>
              <a:rPr lang="cs-CZ" dirty="0"/>
              <a:t> </a:t>
            </a:r>
            <a:r>
              <a:rPr lang="cs-CZ" b="1" dirty="0"/>
              <a:t>života</a:t>
            </a:r>
            <a:r>
              <a:rPr lang="cs-CZ" dirty="0"/>
              <a:t>, Faust – hledá vyšší stupeň existence</a:t>
            </a:r>
          </a:p>
          <a:p>
            <a:r>
              <a:rPr lang="cs-CZ" dirty="0" err="1"/>
              <a:t>Woland</a:t>
            </a:r>
            <a:r>
              <a:rPr lang="cs-CZ" dirty="0"/>
              <a:t> – lidstvo ovládané represivními silami potlačujícími </a:t>
            </a:r>
            <a:r>
              <a:rPr lang="cs-CZ" b="1" dirty="0"/>
              <a:t>život a svobodu</a:t>
            </a:r>
            <a:r>
              <a:rPr lang="cs-CZ" dirty="0"/>
              <a:t> – ničí dané síly </a:t>
            </a:r>
          </a:p>
          <a:p>
            <a:r>
              <a:rPr lang="cs-CZ" dirty="0"/>
              <a:t>Mistr – jako F. Markétka – zabije své </a:t>
            </a:r>
            <a:r>
              <a:rPr lang="cs-CZ" b="1" dirty="0"/>
              <a:t>„dítě“ </a:t>
            </a:r>
            <a:r>
              <a:rPr lang="cs-CZ" dirty="0"/>
              <a:t>(manuskript), pak se sesype a zblázní</a:t>
            </a:r>
          </a:p>
          <a:p>
            <a:pPr marL="0" indent="0">
              <a:buNone/>
            </a:pPr>
            <a:r>
              <a:rPr lang="cs-CZ" dirty="0"/>
              <a:t>             – jako Faust – hledá </a:t>
            </a:r>
            <a:r>
              <a:rPr lang="cs-CZ" b="1" dirty="0"/>
              <a:t>pravdu</a:t>
            </a:r>
            <a:r>
              <a:rPr lang="cs-CZ" dirty="0"/>
              <a:t>, </a:t>
            </a:r>
            <a:r>
              <a:rPr lang="cs-CZ" b="1" dirty="0"/>
              <a:t>intelektuál</a:t>
            </a:r>
            <a:r>
              <a:rPr lang="cs-CZ" dirty="0"/>
              <a:t>, tvůrčí schopnosti</a:t>
            </a:r>
          </a:p>
          <a:p>
            <a:r>
              <a:rPr lang="cs-CZ" dirty="0"/>
              <a:t>Markétka – jako Faust – </a:t>
            </a:r>
            <a:r>
              <a:rPr lang="cs-CZ" b="1" dirty="0"/>
              <a:t>pakt</a:t>
            </a:r>
            <a:r>
              <a:rPr lang="cs-CZ" dirty="0"/>
              <a:t> s ďáblem, </a:t>
            </a:r>
            <a:r>
              <a:rPr lang="cs-CZ" b="1" dirty="0"/>
              <a:t>odhodlaná</a:t>
            </a:r>
          </a:p>
          <a:p>
            <a:pPr marL="0" indent="0">
              <a:buNone/>
            </a:pPr>
            <a:r>
              <a:rPr lang="cs-CZ" dirty="0"/>
              <a:t>                     – jako F. Markétka – motivace – láska, ne intelektuální           </a:t>
            </a:r>
            <a:r>
              <a:rPr lang="cs-CZ" dirty="0" err="1">
                <a:solidFill>
                  <a:schemeClr val="bg1"/>
                </a:solidFill>
              </a:rPr>
              <a:t>jjjjjjjjjjjjjjjjjjjj</a:t>
            </a:r>
            <a:r>
              <a:rPr lang="cs-CZ" dirty="0" err="1"/>
              <a:t>zvědavost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16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B97C4-2889-56D2-305A-682692F6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Jeruzalémská dějová linka a její paralely s Moskevskou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48BC5C-E574-5E01-12FF-5A2A03D58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cs-CZ" dirty="0"/>
              <a:t>pozměněné – jména, povaha postav, děj</a:t>
            </a:r>
          </a:p>
          <a:p>
            <a:r>
              <a:rPr lang="cs-CZ" dirty="0"/>
              <a:t>Pilát – mocný, </a:t>
            </a:r>
            <a:r>
              <a:rPr lang="cs-CZ" dirty="0" err="1"/>
              <a:t>tyranický</a:t>
            </a:r>
            <a:endParaRPr lang="cs-CZ" dirty="0"/>
          </a:p>
          <a:p>
            <a:pPr lvl="1"/>
            <a:r>
              <a:rPr lang="cs-CZ" dirty="0"/>
              <a:t> kontrast Joshua – slabý, zranitelný, lidský</a:t>
            </a:r>
          </a:p>
          <a:p>
            <a:pPr lvl="1"/>
            <a:r>
              <a:rPr lang="cs-CZ" dirty="0"/>
              <a:t>ale </a:t>
            </a:r>
            <a:r>
              <a:rPr lang="cs-CZ" b="1" dirty="0"/>
              <a:t>Joshua</a:t>
            </a:r>
            <a:r>
              <a:rPr lang="cs-CZ" dirty="0"/>
              <a:t> </a:t>
            </a:r>
            <a:r>
              <a:rPr lang="cs-CZ" b="1" dirty="0"/>
              <a:t>nezradí</a:t>
            </a:r>
            <a:r>
              <a:rPr lang="cs-CZ" dirty="0"/>
              <a:t> své principy, naopak Pilát zradí jeho – </a:t>
            </a:r>
            <a:r>
              <a:rPr lang="cs-CZ" b="1" dirty="0"/>
              <a:t>zbabělství</a:t>
            </a:r>
          </a:p>
          <a:p>
            <a:r>
              <a:rPr lang="cs-CZ" dirty="0"/>
              <a:t>Paralely – Joshua a Mistr – vlastní </a:t>
            </a:r>
            <a:r>
              <a:rPr lang="cs-CZ" b="1" dirty="0"/>
              <a:t>vize</a:t>
            </a:r>
            <a:r>
              <a:rPr lang="cs-CZ" dirty="0"/>
              <a:t> proti </a:t>
            </a:r>
            <a:r>
              <a:rPr lang="cs-CZ" dirty="0" err="1"/>
              <a:t>zavadenému</a:t>
            </a:r>
            <a:r>
              <a:rPr lang="cs-CZ" dirty="0"/>
              <a:t> dogmatu – </a:t>
            </a:r>
            <a:r>
              <a:rPr lang="cs-CZ" b="1" dirty="0"/>
              <a:t>perzekuováni </a:t>
            </a:r>
            <a:r>
              <a:rPr lang="cs-CZ" dirty="0"/>
              <a:t>represivními silami, intuitivní schopnosti</a:t>
            </a:r>
          </a:p>
          <a:p>
            <a:r>
              <a:rPr lang="cs-CZ" dirty="0"/>
              <a:t>Pilát a Mistr – </a:t>
            </a:r>
            <a:r>
              <a:rPr lang="cs-CZ" b="1" dirty="0"/>
              <a:t>zbabělství </a:t>
            </a:r>
            <a:r>
              <a:rPr lang="cs-CZ" dirty="0"/>
              <a:t>(mistr spálil manuskript a vzdal se), touha po odpočinku</a:t>
            </a:r>
          </a:p>
          <a:p>
            <a:r>
              <a:rPr lang="cs-CZ" dirty="0"/>
              <a:t>Konec – Mistr se cítí volný až po odpuštění Pilátovi</a:t>
            </a:r>
          </a:p>
        </p:txBody>
      </p:sp>
    </p:spTree>
    <p:extLst>
      <p:ext uri="{BB962C8B-B14F-4D97-AF65-F5344CB8AC3E}">
        <p14:creationId xmlns:p14="http://schemas.microsoft.com/office/powerpoint/2010/main" val="267701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C9997-1366-A2A0-F202-5F7C573FB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Joshua a </a:t>
            </a:r>
            <a:r>
              <a:rPr lang="cs-CZ" dirty="0" err="1"/>
              <a:t>Woland</a:t>
            </a:r>
            <a:r>
              <a:rPr lang="cs-CZ" dirty="0"/>
              <a:t>, měsíc a slunce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B924D-00DA-999D-B86D-29EAF09F0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Joshua a </a:t>
            </a:r>
            <a:r>
              <a:rPr lang="cs-CZ" dirty="0" err="1"/>
              <a:t>Woland</a:t>
            </a:r>
            <a:r>
              <a:rPr lang="cs-CZ" dirty="0"/>
              <a:t> – </a:t>
            </a:r>
            <a:r>
              <a:rPr lang="cs-CZ" b="1" dirty="0"/>
              <a:t>cíl</a:t>
            </a:r>
            <a:r>
              <a:rPr lang="cs-CZ" dirty="0"/>
              <a:t> –  svoboda a život – jiné prostředky, doplňují se</a:t>
            </a:r>
          </a:p>
          <a:p>
            <a:pPr lvl="1"/>
            <a:r>
              <a:rPr lang="cs-CZ" dirty="0"/>
              <a:t> Dobro a zlo – Světlo a stín – nemůžou existovat </a:t>
            </a:r>
            <a:r>
              <a:rPr lang="cs-CZ" b="1" dirty="0"/>
              <a:t>jeden bez druhého</a:t>
            </a:r>
          </a:p>
          <a:p>
            <a:pPr lvl="1"/>
            <a:r>
              <a:rPr lang="cs-CZ" dirty="0"/>
              <a:t>Proti autoritářství, </a:t>
            </a:r>
            <a:r>
              <a:rPr lang="cs-CZ" b="1" dirty="0"/>
              <a:t>represivní</a:t>
            </a:r>
            <a:r>
              <a:rPr lang="cs-CZ" dirty="0"/>
              <a:t> síle (metafora pražícího </a:t>
            </a:r>
            <a:r>
              <a:rPr lang="cs-CZ" b="1" dirty="0"/>
              <a:t>slunce</a:t>
            </a:r>
            <a:r>
              <a:rPr lang="cs-CZ" dirty="0"/>
              <a:t>), dogmatu </a:t>
            </a:r>
          </a:p>
          <a:p>
            <a:r>
              <a:rPr lang="cs-CZ" dirty="0"/>
              <a:t>Měsíc – asociován s Joshuou i </a:t>
            </a:r>
            <a:r>
              <a:rPr lang="cs-CZ" dirty="0" err="1"/>
              <a:t>Wolandem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– Existence </a:t>
            </a:r>
            <a:r>
              <a:rPr lang="cs-CZ" b="1" dirty="0"/>
              <a:t>zapřená</a:t>
            </a:r>
            <a:r>
              <a:rPr lang="cs-CZ" dirty="0"/>
              <a:t> „reálným světem“ zalitým sluncem</a:t>
            </a:r>
          </a:p>
          <a:p>
            <a:pPr marL="0" indent="0">
              <a:buNone/>
            </a:pPr>
            <a:r>
              <a:rPr lang="cs-CZ" dirty="0"/>
              <a:t>    – </a:t>
            </a:r>
            <a:r>
              <a:rPr lang="cs-CZ" b="1" dirty="0"/>
              <a:t>Šílenství, sny, spirituálno </a:t>
            </a:r>
            <a:r>
              <a:rPr lang="cs-CZ" dirty="0"/>
              <a:t>(ne materialismus)</a:t>
            </a:r>
          </a:p>
          <a:p>
            <a:r>
              <a:rPr lang="cs-CZ" dirty="0"/>
              <a:t>Epilog – </a:t>
            </a:r>
            <a:r>
              <a:rPr lang="cs-CZ" dirty="0" err="1"/>
              <a:t>Bezdomný</a:t>
            </a:r>
            <a:r>
              <a:rPr lang="cs-CZ" dirty="0"/>
              <a:t> – zase </a:t>
            </a:r>
            <a:r>
              <a:rPr lang="cs-CZ" b="1" dirty="0"/>
              <a:t>akceptovatelný</a:t>
            </a:r>
            <a:r>
              <a:rPr lang="cs-CZ" dirty="0"/>
              <a:t> člen společnosti, kromě úplňku – </a:t>
            </a:r>
            <a:r>
              <a:rPr lang="cs-CZ" b="1" dirty="0"/>
              <a:t>sny</a:t>
            </a:r>
            <a:r>
              <a:rPr lang="cs-CZ" dirty="0"/>
              <a:t> (jako Pilát) – úděl sovětského umělce – autentický život – svoje </a:t>
            </a:r>
            <a:r>
              <a:rPr lang="cs-CZ" b="1" dirty="0"/>
              <a:t>pravda </a:t>
            </a:r>
            <a:r>
              <a:rPr lang="cs-CZ" dirty="0"/>
              <a:t>(úplněk) / všední život plný </a:t>
            </a:r>
            <a:r>
              <a:rPr lang="cs-CZ" b="1" dirty="0"/>
              <a:t>represivní</a:t>
            </a:r>
            <a:r>
              <a:rPr lang="cs-CZ" dirty="0"/>
              <a:t> síly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04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DBA0E-059B-CE15-227A-253F001EC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Poslání – konec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33CD45-92F5-951F-29EC-06C458D14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Joshua řekl Pilátovi, že se jeho poprava nestala – v </a:t>
            </a:r>
            <a:r>
              <a:rPr lang="cs-CZ" b="1" dirty="0"/>
              <a:t>duchovní sféře </a:t>
            </a:r>
            <a:r>
              <a:rPr lang="cs-CZ" dirty="0"/>
              <a:t>– jiná realita – Pilátova duše se kála a zřekla činu – na tom </a:t>
            </a:r>
            <a:r>
              <a:rPr lang="cs-CZ" b="1" dirty="0"/>
              <a:t>záleží</a:t>
            </a:r>
            <a:r>
              <a:rPr lang="cs-CZ" dirty="0"/>
              <a:t>, a ne na reálném materiálním stavu</a:t>
            </a:r>
          </a:p>
          <a:p>
            <a:r>
              <a:rPr lang="cs-CZ" dirty="0"/>
              <a:t>Manuskripty nehoří – nezáleží, co se s ním stane v materiálním   </a:t>
            </a:r>
            <a:r>
              <a:rPr lang="cs-CZ" dirty="0" err="1">
                <a:solidFill>
                  <a:schemeClr val="bg1"/>
                </a:solidFill>
              </a:rPr>
              <a:t>ii</a:t>
            </a:r>
            <a:r>
              <a:rPr lang="cs-CZ" dirty="0" err="1"/>
              <a:t>světě</a:t>
            </a:r>
            <a:r>
              <a:rPr lang="cs-CZ" dirty="0"/>
              <a:t>, je to </a:t>
            </a:r>
            <a:r>
              <a:rPr lang="cs-CZ" b="1" dirty="0"/>
              <a:t>umělecké</a:t>
            </a:r>
            <a:r>
              <a:rPr lang="cs-CZ" dirty="0"/>
              <a:t> dílo, náleží do </a:t>
            </a:r>
            <a:r>
              <a:rPr lang="cs-CZ" b="1" dirty="0"/>
              <a:t>duchovní</a:t>
            </a:r>
            <a:r>
              <a:rPr lang="cs-CZ" dirty="0"/>
              <a:t> sféry– </a:t>
            </a:r>
            <a:r>
              <a:rPr lang="cs-CZ" b="1" dirty="0"/>
              <a:t>nezničitelné</a:t>
            </a:r>
          </a:p>
          <a:p>
            <a:r>
              <a:rPr lang="cs-CZ" dirty="0"/>
              <a:t>Pointa – útěcha </a:t>
            </a:r>
            <a:r>
              <a:rPr lang="cs-CZ" b="1" dirty="0"/>
              <a:t>umělcům</a:t>
            </a:r>
            <a:r>
              <a:rPr lang="cs-CZ" dirty="0"/>
              <a:t> v SSSR – málokdo z nich se postavil za  pravdu, propadli </a:t>
            </a:r>
            <a:r>
              <a:rPr lang="cs-CZ" b="1" dirty="0"/>
              <a:t>strachu</a:t>
            </a:r>
            <a:r>
              <a:rPr lang="cs-CZ" dirty="0"/>
              <a:t> jako Pilát a Mistr – ale měli svou vizi, </a:t>
            </a:r>
            <a:r>
              <a:rPr lang="cs-CZ" b="1" dirty="0"/>
              <a:t>pravdu</a:t>
            </a:r>
            <a:r>
              <a:rPr lang="cs-CZ" dirty="0"/>
              <a:t> – spirituální sféra je </a:t>
            </a:r>
            <a:r>
              <a:rPr lang="cs-CZ" b="1" dirty="0"/>
              <a:t>vykoupí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79321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2c7d71-946e-410c-ae0a-f8da828792e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EBBF08E2221A4FBF07C7090A0EFF54" ma:contentTypeVersion="12" ma:contentTypeDescription="Create a new document." ma:contentTypeScope="" ma:versionID="76194b1ec86ab070cc55a016ddcec702">
  <xsd:schema xmlns:xsd="http://www.w3.org/2001/XMLSchema" xmlns:xs="http://www.w3.org/2001/XMLSchema" xmlns:p="http://schemas.microsoft.com/office/2006/metadata/properties" xmlns:ns3="3e2c7d71-946e-410c-ae0a-f8da828792e1" xmlns:ns4="b3b29310-4eb7-4b43-9181-850879af712b" targetNamespace="http://schemas.microsoft.com/office/2006/metadata/properties" ma:root="true" ma:fieldsID="fcce14ab9e281f7c17769bd6cafd88f5" ns3:_="" ns4:_="">
    <xsd:import namespace="3e2c7d71-946e-410c-ae0a-f8da828792e1"/>
    <xsd:import namespace="b3b29310-4eb7-4b43-9181-850879af71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2c7d71-946e-410c-ae0a-f8da828792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29310-4eb7-4b43-9181-850879af71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B562B0-D632-4300-8283-292A57026AE0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3e2c7d71-946e-410c-ae0a-f8da828792e1"/>
    <ds:schemaRef ds:uri="http://purl.org/dc/terms/"/>
    <ds:schemaRef ds:uri="http://schemas.openxmlformats.org/package/2006/metadata/core-properties"/>
    <ds:schemaRef ds:uri="b3b29310-4eb7-4b43-9181-850879af712b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9B73E4A-44F6-4557-9E4C-96C1FF3CCD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87F952-E1D3-450A-A4F1-099D65346573}">
  <ds:schemaRefs>
    <ds:schemaRef ds:uri="3e2c7d71-946e-410c-ae0a-f8da828792e1"/>
    <ds:schemaRef ds:uri="b3b29310-4eb7-4b43-9181-850879af71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905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Motiv Office</vt:lpstr>
      <vt:lpstr>Mistr a Markétka</vt:lpstr>
      <vt:lpstr>Shrnutí děje</vt:lpstr>
      <vt:lpstr>PowerPoint Presentation</vt:lpstr>
      <vt:lpstr>Charakteristika</vt:lpstr>
      <vt:lpstr>Mistr a Markétka a Faust</vt:lpstr>
      <vt:lpstr>Faust</vt:lpstr>
      <vt:lpstr>Jeruzalémská dějová linka a její paralely s Moskevskou</vt:lpstr>
      <vt:lpstr>Joshua a Woland, měsíc a slunce</vt:lpstr>
      <vt:lpstr>Poslání – konec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Mistr a Markétka</dc:title>
  <dc:creator>Alia Achmetžanova</dc:creator>
  <cp:lastModifiedBy>Anna Veroňková</cp:lastModifiedBy>
  <cp:revision>2</cp:revision>
  <dcterms:created xsi:type="dcterms:W3CDTF">2023-06-19T07:20:54Z</dcterms:created>
  <dcterms:modified xsi:type="dcterms:W3CDTF">2023-09-25T17:13:35Z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0x010100F5EBBF08E2221A4FBF07C7090A0EFF54</vt:lpwstr>
  </property>
</Properties>
</file>