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</p:sldIdLst>
  <p:sldSz cy="5143500" cx="9144000"/>
  <p:notesSz cx="6858000" cy="9144000"/>
  <p:embeddedFontLst>
    <p:embeddedFont>
      <p:font typeface="Nunito"/>
      <p:regular r:id="rId16"/>
      <p:bold r:id="rId17"/>
      <p:italic r:id="rId18"/>
      <p:boldItalic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Nunito-bold.fntdata"/><Relationship Id="rId16" Type="http://schemas.openxmlformats.org/officeDocument/2006/relationships/font" Target="fonts/Nunito-regular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Nunito-boldItalic.fntdata"/><Relationship Id="rId6" Type="http://schemas.openxmlformats.org/officeDocument/2006/relationships/slide" Target="slides/slide1.xml"/><Relationship Id="rId18" Type="http://schemas.openxmlformats.org/officeDocument/2006/relationships/font" Target="fonts/Nunito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1e2b5a8c273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1e2b5a8c273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3067dda66_0_8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43067dda66_0_8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3067dda66_0_13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3067dda66_0_13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43067dda66_0_13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43067dda66_0_13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43067dda66_0_1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43067dda66_0_1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e2b5a8c27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1e2b5a8c27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43067dda66_0_1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43067dda66_0_1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43067dda66_0_1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43067dda66_0_1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e2b5a8c27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e2b5a8c27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6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5058905" y="0"/>
            <a:ext cx="4085100" cy="20526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0327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4" name="Google Shape;14;p2"/>
          <p:cNvGrpSpPr/>
          <p:nvPr/>
        </p:nvGrpSpPr>
        <p:grpSpPr>
          <a:xfrm>
            <a:off x="255200" y="592"/>
            <a:ext cx="2250363" cy="1044300"/>
            <a:chOff x="255200" y="592"/>
            <a:chExt cx="2250363" cy="1044300"/>
          </a:xfrm>
        </p:grpSpPr>
        <p:sp>
          <p:nvSpPr>
            <p:cNvPr id="15" name="Google Shape;15;p2"/>
            <p:cNvSpPr/>
            <p:nvPr/>
          </p:nvSpPr>
          <p:spPr>
            <a:xfrm>
              <a:off x="764063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9632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55200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905395" y="592"/>
            <a:ext cx="2250363" cy="1044300"/>
            <a:chOff x="905395" y="592"/>
            <a:chExt cx="2250363" cy="1044300"/>
          </a:xfrm>
        </p:grpSpPr>
        <p:sp>
          <p:nvSpPr>
            <p:cNvPr id="19" name="Google Shape;19;p2"/>
            <p:cNvSpPr/>
            <p:nvPr/>
          </p:nvSpPr>
          <p:spPr>
            <a:xfrm>
              <a:off x="1414258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159826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05395" y="592"/>
              <a:ext cx="1741500" cy="1044300"/>
            </a:xfrm>
            <a:prstGeom prst="parallelogram">
              <a:avLst>
                <a:gd fmla="val 153193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057468" y="5088"/>
            <a:ext cx="1851282" cy="752108"/>
            <a:chOff x="6917201" y="0"/>
            <a:chExt cx="2227777" cy="863400"/>
          </a:xfrm>
        </p:grpSpPr>
        <p:sp>
          <p:nvSpPr>
            <p:cNvPr id="23" name="Google Shape;23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6553032" y="4217852"/>
            <a:ext cx="2389068" cy="925737"/>
            <a:chOff x="6917201" y="0"/>
            <a:chExt cx="2227777" cy="863400"/>
          </a:xfrm>
        </p:grpSpPr>
        <p:sp>
          <p:nvSpPr>
            <p:cNvPr id="27" name="Google Shape;27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199149" y="4055652"/>
            <a:ext cx="2795414" cy="1083308"/>
            <a:chOff x="6917201" y="0"/>
            <a:chExt cx="2227777" cy="863400"/>
          </a:xfrm>
        </p:grpSpPr>
        <p:sp>
          <p:nvSpPr>
            <p:cNvPr id="31" name="Google Shape;31;p2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" name="Google Shape;34;p2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35" name="Google Shape;35;p2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1"/>
          <p:cNvSpPr/>
          <p:nvPr/>
        </p:nvSpPr>
        <p:spPr>
          <a:xfrm flipH="1">
            <a:off x="5569200" y="2834075"/>
            <a:ext cx="3574800" cy="23094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" name="Google Shape;111;p11"/>
          <p:cNvGrpSpPr/>
          <p:nvPr/>
        </p:nvGrpSpPr>
        <p:grpSpPr>
          <a:xfrm>
            <a:off x="5959222" y="4119576"/>
            <a:ext cx="2520952" cy="1024165"/>
            <a:chOff x="6917201" y="0"/>
            <a:chExt cx="2227777" cy="863400"/>
          </a:xfrm>
        </p:grpSpPr>
        <p:sp>
          <p:nvSpPr>
            <p:cNvPr id="112" name="Google Shape;112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5" name="Google Shape;115;p11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116" name="Google Shape;116;p11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" name="Google Shape;119;p11"/>
          <p:cNvSpPr txBox="1"/>
          <p:nvPr>
            <p:ph hasCustomPrompt="1" type="title"/>
          </p:nvPr>
        </p:nvSpPr>
        <p:spPr>
          <a:xfrm>
            <a:off x="1385850" y="1383850"/>
            <a:ext cx="6372300" cy="137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600"/>
              <a:buNone/>
              <a:defRPr sz="8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0" name="Google Shape;120;p11"/>
          <p:cNvSpPr txBox="1"/>
          <p:nvPr>
            <p:ph idx="1" type="body"/>
          </p:nvPr>
        </p:nvSpPr>
        <p:spPr>
          <a:xfrm>
            <a:off x="1385850" y="2863850"/>
            <a:ext cx="6372300" cy="6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1" name="Google Shape;121;p1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2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/>
          <p:nvPr/>
        </p:nvSpPr>
        <p:spPr>
          <a:xfrm flipH="1">
            <a:off x="4757100" y="2309400"/>
            <a:ext cx="4386900" cy="2834100"/>
          </a:xfrm>
          <a:prstGeom prst="rtTriangle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" name="Google Shape;39;p3"/>
          <p:cNvGrpSpPr/>
          <p:nvPr/>
        </p:nvGrpSpPr>
        <p:grpSpPr>
          <a:xfrm>
            <a:off x="5594191" y="3961115"/>
            <a:ext cx="2910145" cy="1182340"/>
            <a:chOff x="6917201" y="0"/>
            <a:chExt cx="2227777" cy="863400"/>
          </a:xfrm>
        </p:grpSpPr>
        <p:sp>
          <p:nvSpPr>
            <p:cNvPr id="40" name="Google Shape;40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" name="Google Shape;43;p3"/>
          <p:cNvGrpSpPr/>
          <p:nvPr/>
        </p:nvGrpSpPr>
        <p:grpSpPr>
          <a:xfrm>
            <a:off x="199149" y="2"/>
            <a:ext cx="2795414" cy="1083308"/>
            <a:chOff x="6917201" y="0"/>
            <a:chExt cx="2227777" cy="863400"/>
          </a:xfrm>
        </p:grpSpPr>
        <p:sp>
          <p:nvSpPr>
            <p:cNvPr id="44" name="Google Shape;44;p3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7" name="Google Shape;47;p3"/>
          <p:cNvSpPr txBox="1"/>
          <p:nvPr>
            <p:ph type="title"/>
          </p:nvPr>
        </p:nvSpPr>
        <p:spPr>
          <a:xfrm>
            <a:off x="1888684" y="1746100"/>
            <a:ext cx="5377500" cy="164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3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4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4" name="Google Shape;54;p4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4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1" name="Google Shape;61;p5"/>
          <p:cNvSpPr txBox="1"/>
          <p:nvPr>
            <p:ph idx="1" type="body"/>
          </p:nvPr>
        </p:nvSpPr>
        <p:spPr>
          <a:xfrm>
            <a:off x="819150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2" name="Google Shape;62;p5"/>
          <p:cNvSpPr txBox="1"/>
          <p:nvPr>
            <p:ph idx="2" type="body"/>
          </p:nvPr>
        </p:nvSpPr>
        <p:spPr>
          <a:xfrm>
            <a:off x="4638675" y="1990725"/>
            <a:ext cx="36861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3" name="Google Shape;63;p5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6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6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9" name="Google Shape;69;p6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accent3"/>
        </a:soli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7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7"/>
          <p:cNvSpPr txBox="1"/>
          <p:nvPr>
            <p:ph type="title"/>
          </p:nvPr>
        </p:nvSpPr>
        <p:spPr>
          <a:xfrm>
            <a:off x="819150" y="845600"/>
            <a:ext cx="37092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5" name="Google Shape;75;p7"/>
          <p:cNvSpPr txBox="1"/>
          <p:nvPr>
            <p:ph idx="1" type="body"/>
          </p:nvPr>
        </p:nvSpPr>
        <p:spPr>
          <a:xfrm>
            <a:off x="830700" y="2319050"/>
            <a:ext cx="3709200" cy="211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6" name="Google Shape;76;p7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1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0" y="2823144"/>
            <a:ext cx="7369200" cy="2316900"/>
          </a:xfrm>
          <a:prstGeom prst="rtTriangle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"/>
          <p:cNvSpPr/>
          <p:nvPr/>
        </p:nvSpPr>
        <p:spPr>
          <a:xfrm flipH="1">
            <a:off x="3583210" y="1554113"/>
            <a:ext cx="5560500" cy="35895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0" name="Google Shape;80;p8"/>
          <p:cNvGrpSpPr/>
          <p:nvPr/>
        </p:nvGrpSpPr>
        <p:grpSpPr>
          <a:xfrm>
            <a:off x="255991" y="-118"/>
            <a:ext cx="2251347" cy="1043408"/>
            <a:chOff x="3961956" y="4383950"/>
            <a:chExt cx="1160548" cy="548700"/>
          </a:xfrm>
        </p:grpSpPr>
        <p:sp>
          <p:nvSpPr>
            <p:cNvPr id="81" name="Google Shape;81;p8"/>
            <p:cNvSpPr/>
            <p:nvPr/>
          </p:nvSpPr>
          <p:spPr>
            <a:xfrm>
              <a:off x="4224904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>
              <a:off x="4093430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>
              <a:off x="3961956" y="4383950"/>
              <a:ext cx="897600" cy="548700"/>
            </a:xfrm>
            <a:prstGeom prst="parallelogram">
              <a:avLst>
                <a:gd fmla="val 153193" name="adj"/>
              </a:avLst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" name="Google Shape;84;p8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5" name="Google Shape;85;p8"/>
          <p:cNvGrpSpPr/>
          <p:nvPr/>
        </p:nvGrpSpPr>
        <p:grpSpPr>
          <a:xfrm>
            <a:off x="34934" y="4522125"/>
            <a:ext cx="1593306" cy="617072"/>
            <a:chOff x="6917201" y="0"/>
            <a:chExt cx="2227777" cy="863400"/>
          </a:xfrm>
        </p:grpSpPr>
        <p:sp>
          <p:nvSpPr>
            <p:cNvPr id="86" name="Google Shape;86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9" name="Google Shape;89;p8"/>
          <p:cNvGrpSpPr/>
          <p:nvPr/>
        </p:nvGrpSpPr>
        <p:grpSpPr>
          <a:xfrm>
            <a:off x="5886353" y="1243"/>
            <a:ext cx="3257455" cy="1261514"/>
            <a:chOff x="6917201" y="0"/>
            <a:chExt cx="2227777" cy="863400"/>
          </a:xfrm>
        </p:grpSpPr>
        <p:sp>
          <p:nvSpPr>
            <p:cNvPr id="90" name="Google Shape;90;p8"/>
            <p:cNvSpPr/>
            <p:nvPr/>
          </p:nvSpPr>
          <p:spPr>
            <a:xfrm>
              <a:off x="7641677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7279439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6917201" y="0"/>
              <a:ext cx="1503300" cy="863400"/>
            </a:xfrm>
            <a:prstGeom prst="parallelogram">
              <a:avLst>
                <a:gd fmla="val 158024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" name="Google Shape;93;p8"/>
          <p:cNvSpPr txBox="1"/>
          <p:nvPr>
            <p:ph type="title"/>
          </p:nvPr>
        </p:nvSpPr>
        <p:spPr>
          <a:xfrm>
            <a:off x="1393929" y="1301146"/>
            <a:ext cx="6366900" cy="253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94" name="Google Shape;94;p8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9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9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9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9"/>
          <p:cNvSpPr txBox="1"/>
          <p:nvPr>
            <p:ph type="title"/>
          </p:nvPr>
        </p:nvSpPr>
        <p:spPr>
          <a:xfrm>
            <a:off x="819150" y="845600"/>
            <a:ext cx="6424200" cy="70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0" name="Google Shape;100;p9"/>
          <p:cNvSpPr txBox="1"/>
          <p:nvPr>
            <p:ph idx="1" type="subTitle"/>
          </p:nvPr>
        </p:nvSpPr>
        <p:spPr>
          <a:xfrm>
            <a:off x="819150" y="1550700"/>
            <a:ext cx="58599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9"/>
          <p:cNvSpPr txBox="1"/>
          <p:nvPr>
            <p:ph idx="2" type="body"/>
          </p:nvPr>
        </p:nvSpPr>
        <p:spPr>
          <a:xfrm>
            <a:off x="819150" y="2467050"/>
            <a:ext cx="5859900" cy="20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02" name="Google Shape;102;p9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accent1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0"/>
          <p:cNvSpPr/>
          <p:nvPr/>
        </p:nvSpPr>
        <p:spPr>
          <a:xfrm>
            <a:off x="31" y="2824500"/>
            <a:ext cx="7370400" cy="23190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0"/>
          <p:cNvSpPr/>
          <p:nvPr/>
        </p:nvSpPr>
        <p:spPr>
          <a:xfrm flipH="1">
            <a:off x="3582600" y="1550700"/>
            <a:ext cx="5561400" cy="3592800"/>
          </a:xfrm>
          <a:prstGeom prst="rtTriangl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0"/>
          <p:cNvSpPr/>
          <p:nvPr/>
        </p:nvSpPr>
        <p:spPr>
          <a:xfrm>
            <a:off x="203225" y="206250"/>
            <a:ext cx="8737500" cy="4731000"/>
          </a:xfrm>
          <a:prstGeom prst="rect">
            <a:avLst/>
          </a:prstGeom>
          <a:solidFill>
            <a:schemeClr val="dk1"/>
          </a:solidFill>
          <a:ln>
            <a:noFill/>
          </a:ln>
          <a:effectLst>
            <a:outerShdw blurRad="228600" sx="101000" rotWithShape="0" algn="ctr" sy="101000">
              <a:srgbClr val="000000">
                <a:alpha val="4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0"/>
          <p:cNvSpPr txBox="1"/>
          <p:nvPr>
            <p:ph idx="1" type="body"/>
          </p:nvPr>
        </p:nvSpPr>
        <p:spPr>
          <a:xfrm>
            <a:off x="328025" y="4163500"/>
            <a:ext cx="7415100" cy="605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8" name="Google Shape;108;p10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hift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Nunito"/>
              <a:buNone/>
              <a:defRPr sz="2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alibri"/>
              <a:buChar char="●"/>
              <a:defRPr sz="13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●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○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■"/>
              <a:defRPr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390734" y="4543668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youtube.com/watch?v=6SzXdSdiiog&amp;ab_channel=Otev%C5%99en%C3%A1v%C4%9Bda" TargetMode="External"/><Relationship Id="rId4" Type="http://schemas.openxmlformats.org/officeDocument/2006/relationships/image" Target="../media/image19.png"/><Relationship Id="rId5" Type="http://schemas.openxmlformats.org/officeDocument/2006/relationships/image" Target="../media/image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1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9.png"/><Relationship Id="rId5" Type="http://schemas.openxmlformats.org/officeDocument/2006/relationships/image" Target="../media/image22.png"/><Relationship Id="rId6" Type="http://schemas.openxmlformats.org/officeDocument/2006/relationships/image" Target="../media/image1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9999"/>
        </a:solid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3"/>
          <p:cNvSpPr txBox="1"/>
          <p:nvPr>
            <p:ph type="ctrTitle"/>
          </p:nvPr>
        </p:nvSpPr>
        <p:spPr>
          <a:xfrm>
            <a:off x="1858703" y="1822833"/>
            <a:ext cx="5361300" cy="144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 sz="10000"/>
              <a:t>Léčiva </a:t>
            </a:r>
            <a:endParaRPr sz="10000"/>
          </a:p>
        </p:txBody>
      </p:sp>
      <p:sp>
        <p:nvSpPr>
          <p:cNvPr id="129" name="Google Shape;129;p13"/>
          <p:cNvSpPr txBox="1"/>
          <p:nvPr>
            <p:ph idx="1" type="subTitle"/>
          </p:nvPr>
        </p:nvSpPr>
        <p:spPr>
          <a:xfrm>
            <a:off x="1858700" y="3413158"/>
            <a:ext cx="5361300" cy="5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2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Biofarmaka</a:t>
            </a:r>
            <a:endParaRPr/>
          </a:p>
        </p:txBody>
      </p:sp>
      <p:sp>
        <p:nvSpPr>
          <p:cNvPr id="220" name="Google Shape;220;p22"/>
          <p:cNvSpPr txBox="1"/>
          <p:nvPr>
            <p:ph idx="1" type="body"/>
          </p:nvPr>
        </p:nvSpPr>
        <p:spPr>
          <a:xfrm>
            <a:off x="819150" y="4195075"/>
            <a:ext cx="5123400" cy="4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Co je to lék – NEZkreslená věda I</a:t>
            </a:r>
            <a:r>
              <a:rPr lang="cs"/>
              <a:t>  - od 6:54</a:t>
            </a:r>
            <a:endParaRPr/>
          </a:p>
        </p:txBody>
      </p:sp>
      <p:pic>
        <p:nvPicPr>
          <p:cNvPr id="221" name="Google Shape;22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76825" y="1414800"/>
            <a:ext cx="3133545" cy="20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2650" y="1414800"/>
            <a:ext cx="2907014" cy="3044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4"/>
          <p:cNvSpPr txBox="1"/>
          <p:nvPr>
            <p:ph idx="1" type="body"/>
          </p:nvPr>
        </p:nvSpPr>
        <p:spPr>
          <a:xfrm>
            <a:off x="539725" y="541850"/>
            <a:ext cx="3794400" cy="2153100"/>
          </a:xfrm>
          <a:prstGeom prst="rect">
            <a:avLst/>
          </a:prstGeom>
        </p:spPr>
        <p:txBody>
          <a:bodyPr anchorCtr="0" anchor="t" bIns="91425" lIns="91425" spcFirstLastPara="1" rIns="91425" wrap="square" tIns="108000">
            <a:no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/>
              <a:t>Léčiva jsou látky užívané k: </a:t>
            </a:r>
            <a:endParaRPr sz="1500"/>
          </a:p>
          <a:p>
            <a:pPr indent="-32385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Prevenci</a:t>
            </a:r>
            <a:endParaRPr sz="1500"/>
          </a:p>
          <a:p>
            <a:pPr indent="-3238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Diagnóze</a:t>
            </a:r>
            <a:endParaRPr sz="1500"/>
          </a:p>
          <a:p>
            <a:pPr indent="-3238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Terapie chorob</a:t>
            </a:r>
            <a:endParaRPr sz="1500"/>
          </a:p>
          <a:p>
            <a:pPr indent="-323850" lvl="0" marL="45720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Ovlivňování fyziologických funkcí</a:t>
            </a:r>
            <a:endParaRPr sz="1500"/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35" name="Google Shape;135;p14"/>
          <p:cNvSpPr txBox="1"/>
          <p:nvPr/>
        </p:nvSpPr>
        <p:spPr>
          <a:xfrm>
            <a:off x="4643950" y="1957200"/>
            <a:ext cx="30000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éčivo je: 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Léčivá látka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Léčivý přípravek 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Lék</a:t>
            </a:r>
            <a:endParaRPr sz="1500"/>
          </a:p>
        </p:txBody>
      </p:sp>
      <p:pic>
        <p:nvPicPr>
          <p:cNvPr id="136" name="Google Shape;13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9325" y="1111050"/>
            <a:ext cx="1825508" cy="215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4"/>
          <p:cNvSpPr txBox="1"/>
          <p:nvPr/>
        </p:nvSpPr>
        <p:spPr>
          <a:xfrm>
            <a:off x="539725" y="2937925"/>
            <a:ext cx="3000000" cy="174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2021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Dělení léčiv podle účinku:</a:t>
            </a:r>
            <a:endParaRPr sz="1500">
              <a:solidFill>
                <a:srgbClr val="2021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rgbClr val="2021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Anestetika</a:t>
            </a:r>
            <a:endParaRPr sz="1500">
              <a:solidFill>
                <a:srgbClr val="2021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rgbClr val="2021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Analgetika</a:t>
            </a:r>
            <a:endParaRPr sz="1500">
              <a:solidFill>
                <a:srgbClr val="2021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rgbClr val="2021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Hypnotika a sedativa</a:t>
            </a:r>
            <a:endParaRPr sz="1500">
              <a:solidFill>
                <a:srgbClr val="2021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rgbClr val="2021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Psychofarmaka</a:t>
            </a:r>
            <a:endParaRPr sz="1500">
              <a:solidFill>
                <a:srgbClr val="202122"/>
              </a:solidFill>
              <a:highlight>
                <a:srgbClr val="FFFFFF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212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rgbClr val="20212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Antibiotika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650" y="1550575"/>
            <a:ext cx="2678994" cy="178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 rotWithShape="1">
          <a:blip r:embed="rId4">
            <a:alphaModFix/>
          </a:blip>
          <a:srcRect b="31094" l="0" r="0" t="30901"/>
          <a:stretch/>
        </p:blipFill>
        <p:spPr>
          <a:xfrm>
            <a:off x="2021600" y="3885050"/>
            <a:ext cx="1706300" cy="68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Anestetika              X              Analgetika</a:t>
            </a:r>
            <a:endParaRPr/>
          </a:p>
        </p:txBody>
      </p:sp>
      <p:sp>
        <p:nvSpPr>
          <p:cNvPr id="145" name="Google Shape;145;p15"/>
          <p:cNvSpPr txBox="1"/>
          <p:nvPr>
            <p:ph idx="1" type="body"/>
          </p:nvPr>
        </p:nvSpPr>
        <p:spPr>
          <a:xfrm>
            <a:off x="819150" y="1800213"/>
            <a:ext cx="2267100" cy="294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/>
              <a:t>Stav bezvědomí 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500"/>
              <a:t>Ztráta vnímání bolesti</a:t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cs" sz="1500"/>
              <a:t>Ú</a:t>
            </a:r>
            <a:r>
              <a:rPr lang="cs" sz="1500"/>
              <a:t>činek: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lokální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celkový</a:t>
            </a:r>
            <a:endParaRPr sz="1500"/>
          </a:p>
        </p:txBody>
      </p:sp>
      <p:sp>
        <p:nvSpPr>
          <p:cNvPr id="146" name="Google Shape;146;p15"/>
          <p:cNvSpPr txBox="1"/>
          <p:nvPr/>
        </p:nvSpPr>
        <p:spPr>
          <a:xfrm>
            <a:off x="6057750" y="1736850"/>
            <a:ext cx="22671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Mírnější bolest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Bez ztráty vědomí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15"/>
          <p:cNvSpPr txBox="1"/>
          <p:nvPr/>
        </p:nvSpPr>
        <p:spPr>
          <a:xfrm>
            <a:off x="2832800" y="33832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ethylchlorid</a:t>
            </a:r>
            <a:endParaRPr sz="1100"/>
          </a:p>
        </p:txBody>
      </p:sp>
      <p:sp>
        <p:nvSpPr>
          <p:cNvPr id="148" name="Google Shape;148;p15"/>
          <p:cNvSpPr txBox="1"/>
          <p:nvPr/>
        </p:nvSpPr>
        <p:spPr>
          <a:xfrm>
            <a:off x="2832800" y="43901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1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diethylether</a:t>
            </a:r>
            <a:endParaRPr sz="1100"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21600" y="2882557"/>
            <a:ext cx="1047075" cy="77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82700" y="3522825"/>
            <a:ext cx="2420525" cy="136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Psychoterapeutika</a:t>
            </a:r>
            <a:endParaRPr/>
          </a:p>
        </p:txBody>
      </p:sp>
      <p:sp>
        <p:nvSpPr>
          <p:cNvPr id="156" name="Google Shape;156;p16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antipsychotika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anxiolytika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b="1" lang="cs" sz="1500"/>
              <a:t>antidepresiva</a:t>
            </a:r>
            <a:endParaRPr b="1" sz="15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9144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157" name="Google Shape;157;p16"/>
          <p:cNvSpPr txBox="1"/>
          <p:nvPr/>
        </p:nvSpPr>
        <p:spPr>
          <a:xfrm>
            <a:off x="1094175" y="3513425"/>
            <a:ext cx="30000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mechanismus účinku: 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-"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zvyšují hladinu serotoninu, (noradrenalinu)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6"/>
          <p:cNvSpPr txBox="1"/>
          <p:nvPr/>
        </p:nvSpPr>
        <p:spPr>
          <a:xfrm>
            <a:off x="4695650" y="3743525"/>
            <a:ext cx="3461400" cy="8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možné vedlejší účinky: 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-"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ospalost, nervozita, tloustnutí…</a:t>
            </a:r>
            <a:endParaRPr sz="1500"/>
          </a:p>
        </p:txBody>
      </p:sp>
      <p:pic>
        <p:nvPicPr>
          <p:cNvPr id="159" name="Google Shape;15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9075" y="293900"/>
            <a:ext cx="2925374" cy="219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6"/>
          <p:cNvPicPr preferRelativeResize="0"/>
          <p:nvPr/>
        </p:nvPicPr>
        <p:blipFill rotWithShape="1">
          <a:blip r:embed="rId4">
            <a:alphaModFix/>
          </a:blip>
          <a:srcRect b="23345" l="9338" r="11384" t="8371"/>
          <a:stretch/>
        </p:blipFill>
        <p:spPr>
          <a:xfrm>
            <a:off x="3050675" y="1697537"/>
            <a:ext cx="3042650" cy="174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7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Antibiotika</a:t>
            </a:r>
            <a:endParaRPr/>
          </a:p>
        </p:txBody>
      </p:sp>
      <p:sp>
        <p:nvSpPr>
          <p:cNvPr id="166" name="Google Shape;166;p17"/>
          <p:cNvSpPr txBox="1"/>
          <p:nvPr>
            <p:ph idx="1" type="body"/>
          </p:nvPr>
        </p:nvSpPr>
        <p:spPr>
          <a:xfrm>
            <a:off x="632875" y="2928675"/>
            <a:ext cx="3612300" cy="18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000000"/>
                </a:solidFill>
              </a:rPr>
              <a:t>Mechanismus účinku: 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000000"/>
                </a:solidFill>
              </a:rPr>
              <a:t>Navázání na specifickou molekulu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000000"/>
                </a:solidFill>
              </a:rPr>
              <a:t>Rezistence: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400"/>
              </a:spcBef>
              <a:spcAft>
                <a:spcPts val="0"/>
              </a:spcAft>
              <a:buNone/>
            </a:pPr>
            <a:r>
              <a:rPr lang="cs" sz="1500">
                <a:solidFill>
                  <a:srgbClr val="000000"/>
                </a:solidFill>
              </a:rPr>
              <a:t> = Odolnost bakterií vůči antibiotikům</a:t>
            </a:r>
            <a:endParaRPr/>
          </a:p>
        </p:txBody>
      </p:sp>
      <p:sp>
        <p:nvSpPr>
          <p:cNvPr id="167" name="Google Shape;167;p17"/>
          <p:cNvSpPr txBox="1"/>
          <p:nvPr/>
        </p:nvSpPr>
        <p:spPr>
          <a:xfrm>
            <a:off x="632875" y="14820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500">
                <a:latin typeface="Calibri"/>
                <a:ea typeface="Calibri"/>
                <a:cs typeface="Calibri"/>
                <a:sym typeface="Calibri"/>
              </a:rPr>
              <a:t>= Látky, které zastavují růst bakterií</a:t>
            </a:r>
            <a:endParaRPr/>
          </a:p>
        </p:txBody>
      </p:sp>
      <p:sp>
        <p:nvSpPr>
          <p:cNvPr id="168" name="Google Shape;168;p17"/>
          <p:cNvSpPr txBox="1"/>
          <p:nvPr/>
        </p:nvSpPr>
        <p:spPr>
          <a:xfrm>
            <a:off x="632875" y="2104938"/>
            <a:ext cx="4537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cs" sz="1500">
                <a:latin typeface="Calibri"/>
                <a:ea typeface="Calibri"/>
                <a:cs typeface="Calibri"/>
                <a:sym typeface="Calibri"/>
              </a:rPr>
              <a:t>Původně přírodní, dnes výroba chemickou syntézou</a:t>
            </a:r>
            <a:endParaRPr/>
          </a:p>
        </p:txBody>
      </p:sp>
      <p:pic>
        <p:nvPicPr>
          <p:cNvPr id="169" name="Google Shape;16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50600" y="2473713"/>
            <a:ext cx="4127469" cy="2318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7025" y="422262"/>
            <a:ext cx="3201051" cy="180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9000" y="2943246"/>
            <a:ext cx="3922525" cy="1961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8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Rostlinné přírodní látky</a:t>
            </a:r>
            <a:endParaRPr/>
          </a:p>
        </p:txBody>
      </p:sp>
      <p:sp>
        <p:nvSpPr>
          <p:cNvPr id="177" name="Google Shape;177;p18"/>
          <p:cNvSpPr txBox="1"/>
          <p:nvPr>
            <p:ph idx="1" type="body"/>
          </p:nvPr>
        </p:nvSpPr>
        <p:spPr>
          <a:xfrm>
            <a:off x="949200" y="1576775"/>
            <a:ext cx="36228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/>
              <a:t>primární metabolity: </a:t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sacharidy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tuky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aminokyseliny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nukleové kyseliny</a:t>
            </a:r>
            <a:endParaRPr sz="1500"/>
          </a:p>
        </p:txBody>
      </p:sp>
      <p:sp>
        <p:nvSpPr>
          <p:cNvPr id="178" name="Google Shape;178;p18"/>
          <p:cNvSpPr txBox="1"/>
          <p:nvPr/>
        </p:nvSpPr>
        <p:spPr>
          <a:xfrm>
            <a:off x="5324850" y="1576775"/>
            <a:ext cx="3000000" cy="136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sekundární metabolity: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alkaloidy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glykosidy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terpeny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Alkaloidy</a:t>
            </a:r>
            <a:endParaRPr/>
          </a:p>
        </p:txBody>
      </p:sp>
      <p:sp>
        <p:nvSpPr>
          <p:cNvPr id="184" name="Google Shape;184;p19"/>
          <p:cNvSpPr txBox="1"/>
          <p:nvPr>
            <p:ph idx="1" type="body"/>
          </p:nvPr>
        </p:nvSpPr>
        <p:spPr>
          <a:xfrm>
            <a:off x="271625" y="1395300"/>
            <a:ext cx="2267100" cy="170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Dusíkaté látky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Schopnost tvořit soli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Ve vodě nerozpustné</a:t>
            </a:r>
            <a:endParaRPr sz="1500"/>
          </a:p>
        </p:txBody>
      </p:sp>
      <p:pic>
        <p:nvPicPr>
          <p:cNvPr id="185" name="Google Shape;18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49600" y="1259525"/>
            <a:ext cx="2217850" cy="26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9"/>
          <p:cNvSpPr txBox="1"/>
          <p:nvPr/>
        </p:nvSpPr>
        <p:spPr>
          <a:xfrm>
            <a:off x="271625" y="2687688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5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Kolchicin</a:t>
            </a:r>
            <a:endParaRPr u="sng"/>
          </a:p>
        </p:txBody>
      </p:sp>
      <p:sp>
        <p:nvSpPr>
          <p:cNvPr id="187" name="Google Shape;187;p19"/>
          <p:cNvSpPr txBox="1"/>
          <p:nvPr/>
        </p:nvSpPr>
        <p:spPr>
          <a:xfrm>
            <a:off x="3920625" y="233375"/>
            <a:ext cx="1825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5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Námelové alkaloidy</a:t>
            </a:r>
            <a:endParaRPr u="sng"/>
          </a:p>
        </p:txBody>
      </p:sp>
      <p:sp>
        <p:nvSpPr>
          <p:cNvPr id="188" name="Google Shape;188;p19"/>
          <p:cNvSpPr txBox="1"/>
          <p:nvPr/>
        </p:nvSpPr>
        <p:spPr>
          <a:xfrm>
            <a:off x="6970250" y="233375"/>
            <a:ext cx="18972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15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Opiové alkaloidy</a:t>
            </a:r>
            <a:endParaRPr sz="1500" u="sng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Papaverin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Calibri"/>
              <a:buChar char="●"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Morfin</a:t>
            </a:r>
            <a:endParaRPr sz="15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189;p19"/>
          <p:cNvSpPr txBox="1"/>
          <p:nvPr/>
        </p:nvSpPr>
        <p:spPr>
          <a:xfrm>
            <a:off x="3920613" y="26877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500" u="sng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Chinin</a:t>
            </a:r>
            <a:endParaRPr u="sng"/>
          </a:p>
        </p:txBody>
      </p:sp>
      <p:pic>
        <p:nvPicPr>
          <p:cNvPr id="190" name="Google Shape;19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0613" y="648863"/>
            <a:ext cx="2581580" cy="171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9"/>
          <p:cNvPicPr preferRelativeResize="0"/>
          <p:nvPr/>
        </p:nvPicPr>
        <p:blipFill rotWithShape="1">
          <a:blip r:embed="rId5">
            <a:alphaModFix/>
          </a:blip>
          <a:srcRect b="5040" l="6927" r="9200" t="13915"/>
          <a:stretch/>
        </p:blipFill>
        <p:spPr>
          <a:xfrm>
            <a:off x="1128125" y="2405125"/>
            <a:ext cx="1943874" cy="250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20613" y="3068525"/>
            <a:ext cx="3273066" cy="184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0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Terpeny</a:t>
            </a:r>
            <a:endParaRPr/>
          </a:p>
        </p:txBody>
      </p:sp>
      <p:sp>
        <p:nvSpPr>
          <p:cNvPr id="198" name="Google Shape;198;p20"/>
          <p:cNvSpPr txBox="1"/>
          <p:nvPr>
            <p:ph idx="1" type="body"/>
          </p:nvPr>
        </p:nvSpPr>
        <p:spPr>
          <a:xfrm>
            <a:off x="415525" y="1607800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Is</a:t>
            </a:r>
            <a:r>
              <a:rPr lang="cs" sz="1500"/>
              <a:t>oprenové jednotky</a:t>
            </a:r>
            <a:endParaRPr sz="1500"/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monoterpeny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seskviterpeny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diterpeny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triterpeny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tetraterpeny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polyterpeny</a:t>
            </a:r>
            <a:endParaRPr sz="1500"/>
          </a:p>
        </p:txBody>
      </p:sp>
      <p:pic>
        <p:nvPicPr>
          <p:cNvPr id="199" name="Google Shape;199;p20"/>
          <p:cNvPicPr preferRelativeResize="0"/>
          <p:nvPr/>
        </p:nvPicPr>
        <p:blipFill rotWithShape="1">
          <a:blip r:embed="rId3">
            <a:alphaModFix/>
          </a:blip>
          <a:srcRect b="0" l="-7259" r="7260" t="0"/>
          <a:stretch/>
        </p:blipFill>
        <p:spPr>
          <a:xfrm>
            <a:off x="4314330" y="2042900"/>
            <a:ext cx="2584794" cy="1848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0"/>
          <p:cNvPicPr preferRelativeResize="0"/>
          <p:nvPr/>
        </p:nvPicPr>
        <p:blipFill rotWithShape="1">
          <a:blip r:embed="rId4">
            <a:alphaModFix/>
          </a:blip>
          <a:srcRect b="0" l="23236" r="0" t="0"/>
          <a:stretch/>
        </p:blipFill>
        <p:spPr>
          <a:xfrm>
            <a:off x="2437600" y="3121813"/>
            <a:ext cx="2363355" cy="182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0"/>
          <p:cNvPicPr preferRelativeResize="0"/>
          <p:nvPr/>
        </p:nvPicPr>
        <p:blipFill rotWithShape="1">
          <a:blip r:embed="rId5">
            <a:alphaModFix/>
          </a:blip>
          <a:srcRect b="0" l="0" r="27055" t="0"/>
          <a:stretch/>
        </p:blipFill>
        <p:spPr>
          <a:xfrm>
            <a:off x="6532750" y="769975"/>
            <a:ext cx="2396909" cy="18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0"/>
          <p:cNvSpPr txBox="1"/>
          <p:nvPr/>
        </p:nvSpPr>
        <p:spPr>
          <a:xfrm>
            <a:off x="4509375" y="1627400"/>
            <a:ext cx="977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Taxan</a:t>
            </a:r>
            <a:endParaRPr/>
          </a:p>
        </p:txBody>
      </p:sp>
      <p:sp>
        <p:nvSpPr>
          <p:cNvPr id="203" name="Google Shape;203;p20"/>
          <p:cNvSpPr txBox="1"/>
          <p:nvPr/>
        </p:nvSpPr>
        <p:spPr>
          <a:xfrm>
            <a:off x="2437600" y="2706325"/>
            <a:ext cx="108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Menthol</a:t>
            </a:r>
            <a:endParaRPr/>
          </a:p>
        </p:txBody>
      </p:sp>
      <p:sp>
        <p:nvSpPr>
          <p:cNvPr id="204" name="Google Shape;204;p20"/>
          <p:cNvSpPr txBox="1"/>
          <p:nvPr/>
        </p:nvSpPr>
        <p:spPr>
          <a:xfrm>
            <a:off x="6532750" y="354475"/>
            <a:ext cx="1469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Pinen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 txBox="1"/>
          <p:nvPr>
            <p:ph type="title"/>
          </p:nvPr>
        </p:nvSpPr>
        <p:spPr>
          <a:xfrm>
            <a:off x="819150" y="845600"/>
            <a:ext cx="7505700" cy="95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cs"/>
              <a:t>Glykosidy</a:t>
            </a:r>
            <a:endParaRPr/>
          </a:p>
        </p:txBody>
      </p:sp>
      <p:sp>
        <p:nvSpPr>
          <p:cNvPr id="210" name="Google Shape;210;p21"/>
          <p:cNvSpPr txBox="1"/>
          <p:nvPr>
            <p:ph idx="1" type="body"/>
          </p:nvPr>
        </p:nvSpPr>
        <p:spPr>
          <a:xfrm>
            <a:off x="819150" y="1990725"/>
            <a:ext cx="7505700" cy="244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Kardioaktivní glykosidy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Saponiny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Fenolické glykosidy</a:t>
            </a:r>
            <a:endParaRPr sz="1500"/>
          </a:p>
          <a:p>
            <a:pPr indent="-12449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Kumariny</a:t>
            </a:r>
            <a:endParaRPr sz="1500"/>
          </a:p>
          <a:p>
            <a:pPr indent="-12449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Flavonoidy</a:t>
            </a:r>
            <a:endParaRPr sz="1500"/>
          </a:p>
          <a:p>
            <a:pPr indent="-12449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cs" sz="1500"/>
              <a:t>Třísloviny</a:t>
            </a:r>
            <a:endParaRPr sz="1500"/>
          </a:p>
        </p:txBody>
      </p:sp>
      <p:pic>
        <p:nvPicPr>
          <p:cNvPr id="211" name="Google Shape;2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3924" y="407750"/>
            <a:ext cx="1552699" cy="207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0025" y="683900"/>
            <a:ext cx="3192426" cy="179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40025" y="2521025"/>
            <a:ext cx="2381250" cy="2381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1"/>
          <p:cNvSpPr txBox="1"/>
          <p:nvPr/>
        </p:nvSpPr>
        <p:spPr>
          <a:xfrm>
            <a:off x="6021275" y="448677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cs" sz="15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Vrba - salicin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hift">
  <a:themeElements>
    <a:clrScheme name="Shift">
      <a:dk1>
        <a:srgbClr val="FFFFFF"/>
      </a:dk1>
      <a:lt1>
        <a:srgbClr val="AF7B51"/>
      </a:lt1>
      <a:dk2>
        <a:srgbClr val="233A44"/>
      </a:dk2>
      <a:lt2>
        <a:srgbClr val="D9D9D9"/>
      </a:lt2>
      <a:accent1>
        <a:srgbClr val="00796B"/>
      </a:accent1>
      <a:accent2>
        <a:srgbClr val="D9563F"/>
      </a:accent2>
      <a:accent3>
        <a:srgbClr val="C4A15A"/>
      </a:accent3>
      <a:accent4>
        <a:srgbClr val="14F597"/>
      </a:accent4>
      <a:accent5>
        <a:srgbClr val="3D4594"/>
      </a:accent5>
      <a:accent6>
        <a:srgbClr val="163EF5"/>
      </a:accent6>
      <a:hlink>
        <a:srgbClr val="3D4594"/>
      </a:hlink>
      <a:folHlink>
        <a:srgbClr val="3D45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