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uni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regular.fntdata"/><Relationship Id="rId25" Type="http://schemas.openxmlformats.org/officeDocument/2006/relationships/slide" Target="slides/slide20.xml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e1e82307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e1e82307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ee1e82307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ee1e82307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ee1e82307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ee1e82307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ee1e82307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ee1e82307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ee1e82307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ee1e82307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ee1e82307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ee1e82307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ee1e82307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ee1e82307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ee1e82307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ee1e82307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ee1e82307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ee1e82307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ee1e82307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dee1e82307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ee1e8230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ee1e8230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ee1e82307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dee1e82307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ee1e82307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ee1e82307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ee1e82307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ee1e82307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ee1e82307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ee1e8230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e1e8230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e1e8230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ee1e82307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ee1e82307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ee1e82307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ee1e82307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ee1e82307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ee1e82307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Klasicismus a osvícenství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3512900" y="40334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Magdalena Váchová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Sochařství</a:t>
            </a:r>
            <a:endParaRPr/>
          </a:p>
        </p:txBody>
      </p:sp>
      <p:sp>
        <p:nvSpPr>
          <p:cNvPr id="191" name="Google Shape;191;p22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bílý mramor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pomníky a busty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Antonio Canova - Itálie ( Amor a Psyché)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>
                <a:solidFill>
                  <a:srgbClr val="202122"/>
                </a:solidFill>
                <a:highlight>
                  <a:srgbClr val="FFFFFF"/>
                </a:highlight>
              </a:rPr>
              <a:t>Étienne Maurice Falconet - Francie (Měděný jezdec)</a:t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Char char="●"/>
            </a:pPr>
            <a:r>
              <a:rPr lang="cs" sz="1800">
                <a:solidFill>
                  <a:srgbClr val="202122"/>
                </a:solidFill>
                <a:highlight>
                  <a:srgbClr val="FFFFFF"/>
                </a:highlight>
              </a:rPr>
              <a:t>Josef Malínský - Čechy - (Podomek)</a:t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8975" y="406175"/>
            <a:ext cx="2713175" cy="18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2450" y="1800200"/>
            <a:ext cx="2713175" cy="2803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3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433263"/>
            <a:ext cx="2851326" cy="427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200" y="433275"/>
            <a:ext cx="2574536" cy="427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Malířství</a:t>
            </a:r>
            <a:endParaRPr/>
          </a:p>
        </p:txBody>
      </p:sp>
      <p:sp>
        <p:nvSpPr>
          <p:cNvPr id="207" name="Google Shape;207;p24"/>
          <p:cNvSpPr txBox="1"/>
          <p:nvPr>
            <p:ph idx="1" type="body"/>
          </p:nvPr>
        </p:nvSpPr>
        <p:spPr>
          <a:xfrm>
            <a:off x="819150" y="149965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nejprve témata z klasického starověku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později i vážná a hrdinská témata ze </a:t>
            </a:r>
            <a:r>
              <a:rPr lang="cs" sz="1800"/>
              <a:t>současnosti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prostá barevná škála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postavy: ušlechtilé rysy, přesná anatomie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Nicolas Poussin - Francie - (Umučení svatého Erasma)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Dominique Ingres - Francie - (Napoleon na trůně)</a:t>
            </a:r>
            <a:endParaRPr sz="1800"/>
          </a:p>
        </p:txBody>
      </p:sp>
      <p:pic>
        <p:nvPicPr>
          <p:cNvPr id="208" name="Google Shape;2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8026" y="278125"/>
            <a:ext cx="2566898" cy="444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5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1806</a:t>
            </a:r>
            <a:endParaRPr sz="1800"/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889" y="494614"/>
            <a:ext cx="2528225" cy="41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Jiné užití klasicismu</a:t>
            </a:r>
            <a:endParaRPr/>
          </a:p>
        </p:txBody>
      </p:sp>
      <p:sp>
        <p:nvSpPr>
          <p:cNvPr id="221" name="Google Shape;221;p2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dekorace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nábytek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móda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cs" sz="1800"/>
              <a:t>E</a:t>
            </a:r>
            <a:r>
              <a:rPr b="1" lang="cs" sz="1800"/>
              <a:t>MPÍR</a:t>
            </a:r>
            <a:r>
              <a:rPr b="1" lang="cs" sz="1800"/>
              <a:t> </a:t>
            </a:r>
            <a:r>
              <a:rPr lang="cs" sz="1800"/>
              <a:t>= období klasicismu = 1799 - 1815 = doba vlády císaře Napoleona</a:t>
            </a:r>
            <a:endParaRPr sz="1800"/>
          </a:p>
        </p:txBody>
      </p:sp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7500" y="381229"/>
            <a:ext cx="2717975" cy="324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188" y="538988"/>
            <a:ext cx="1552575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Osvícenství (18. stol.)</a:t>
            </a:r>
            <a:endParaRPr/>
          </a:p>
        </p:txBody>
      </p:sp>
      <p:sp>
        <p:nvSpPr>
          <p:cNvPr id="229" name="Google Shape;229;p2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vznikl v západní Evropě (Anglie, Francie)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myšlenkové hnutí, životní postoj, filozofický směr, ideologie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navazuje na myšlenky renesance, rozvíjí racionalismus, logiku a humanismus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osvícenci věřili, že je možné změnit společnost dodržováním rozumových zásad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odmítá barokní religiozitu, kritizuje církev, odmítá tradici</a:t>
            </a:r>
            <a:endParaRPr sz="1800"/>
          </a:p>
        </p:txBody>
      </p:sp>
      <p:pic>
        <p:nvPicPr>
          <p:cNvPr id="230" name="Google Shape;2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5075" y="431244"/>
            <a:ext cx="1571625" cy="2566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Požadavky osvícenců</a:t>
            </a:r>
            <a:endParaRPr/>
          </a:p>
        </p:txBody>
      </p:sp>
      <p:sp>
        <p:nvSpPr>
          <p:cNvPr id="236" name="Google Shape;236;p28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větší vzdělanost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osobní svoboda člověka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rovnost před zákonem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demokratická vláda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zbavení církve moci</a:t>
            </a:r>
            <a:endParaRPr sz="1800"/>
          </a:p>
        </p:txBody>
      </p:sp>
      <p:pic>
        <p:nvPicPr>
          <p:cNvPr id="237" name="Google Shape;2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100" y="385763"/>
            <a:ext cx="3143250" cy="43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Události ovlivněné osvícenstvím</a:t>
            </a:r>
            <a:endParaRPr/>
          </a:p>
        </p:txBody>
      </p:sp>
      <p:sp>
        <p:nvSpPr>
          <p:cNvPr id="243" name="Google Shape;243;p29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Velká francouzská revoluce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boj amerických osad za nezávislost</a:t>
            </a:r>
            <a:endParaRPr sz="1800"/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200" y="1672825"/>
            <a:ext cx="3888925" cy="30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Umění</a:t>
            </a:r>
            <a:endParaRPr/>
          </a:p>
        </p:txBody>
      </p:sp>
      <p:sp>
        <p:nvSpPr>
          <p:cNvPr id="250" name="Google Shape;250;p30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časově odpovídá klasicismu</a:t>
            </a:r>
            <a:endParaRPr sz="1800"/>
          </a:p>
        </p:txBody>
      </p:sp>
      <p:pic>
        <p:nvPicPr>
          <p:cNvPr id="251" name="Google Shape;2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306" y="556856"/>
            <a:ext cx="3778400" cy="26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0350" y="2391913"/>
            <a:ext cx="1771650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Představitelé osvícenství</a:t>
            </a:r>
            <a:endParaRPr/>
          </a:p>
        </p:txBody>
      </p:sp>
      <p:sp>
        <p:nvSpPr>
          <p:cNvPr id="258" name="Google Shape;258;p31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Voltaire - vytvořil žánr tzv. filozofické povídky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ve svých povídkách útočil na lidskou hloupost, zaostalost a nesnášenlivost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Candide aneb Optimismus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Charles Louis Montesquieu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Duch zákonů, Perské listy</a:t>
            </a:r>
            <a:endParaRPr sz="1800"/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2025" y="314525"/>
            <a:ext cx="1785499" cy="20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7975" y="2817300"/>
            <a:ext cx="1293598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 Klasicismus (2. pol. 17. stol. - 18. stol.)</a:t>
            </a:r>
            <a:endParaRPr/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v průběhu 18. století se rozšiřuje do celé Evropy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reakce na antiku (hl. baroko)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důraz na rozum, pravidla a řád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vznikl</a:t>
            </a:r>
            <a:r>
              <a:rPr lang="cs" sz="1800"/>
              <a:t> ve Francii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končí s nástupem romantismu (1830)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uplatnil se hlavně v dramatu</a:t>
            </a:r>
            <a:endParaRPr sz="1800"/>
          </a:p>
          <a:p>
            <a:pPr indent="238499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sz="1800"/>
              <a:t>Aristotelova myšlenka 3 jednot - času, místa a děje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750" y="1646413"/>
            <a:ext cx="2038350" cy="22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Osvícenství v Čechách</a:t>
            </a:r>
            <a:endParaRPr/>
          </a:p>
        </p:txBody>
      </p:sp>
      <p:sp>
        <p:nvSpPr>
          <p:cNvPr id="266" name="Google Shape;266;p32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patří sem počátky NO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Josef Dobrovský</a:t>
            </a:r>
            <a:endParaRPr sz="1800"/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675" y="388062"/>
            <a:ext cx="2914175" cy="43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</a:t>
            </a:r>
            <a:endParaRPr/>
          </a:p>
        </p:txBody>
      </p:sp>
      <p:sp>
        <p:nvSpPr>
          <p:cNvPr id="142" name="Google Shape;142;p15"/>
          <p:cNvSpPr txBox="1"/>
          <p:nvPr>
            <p:ph idx="1" type="body"/>
          </p:nvPr>
        </p:nvSpPr>
        <p:spPr>
          <a:xfrm>
            <a:off x="819150" y="1990725"/>
            <a:ext cx="7505700" cy="27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800"/>
              <a:t>rozvíjí se zejména epická poezie a drama</a:t>
            </a:r>
            <a:endParaRPr sz="1800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800"/>
              <a:t>dramata se obvykle píší v alexandrinských verších</a:t>
            </a:r>
            <a:endParaRPr sz="1800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800"/>
              <a:t>požadavek srozumitelnosti a jasnosti</a:t>
            </a:r>
            <a:endParaRPr sz="1800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800"/>
              <a:t>literatura vyzdvihuje nutnost společenského řádu a pevné morálky</a:t>
            </a:r>
            <a:endParaRPr sz="1800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800"/>
              <a:t>literatura je zastáncem skromnosti, kázně a rozumu</a:t>
            </a:r>
            <a:endParaRPr sz="1800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800"/>
              <a:t>vysoká literatura: eposy, ódy, hymny, tragédie; vznešená témata; náměty z antiky</a:t>
            </a:r>
            <a:endParaRPr sz="1800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800"/>
              <a:t>nízká literatura: komedie, bajky, satiry; život ve městě i na venkově, často s humorem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925" y="268121"/>
            <a:ext cx="1691525" cy="2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Architektura klasicismu</a:t>
            </a:r>
            <a:endParaRPr/>
          </a:p>
        </p:txBody>
      </p:sp>
      <p:sp>
        <p:nvSpPr>
          <p:cNvPr id="149" name="Google Shape;149;p1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stavby mají: rovné linie, trojúhelníkové štíty, antické sloupy (sloupové řady), symetrie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francouzské parky - přesná organizace zeleně, fontány, cestičky…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typy staveb: zámky, letohrádky, altány v parcích, městské bytové domy, nádraží…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Francouzský park</a:t>
            </a:r>
            <a:endParaRPr/>
          </a:p>
        </p:txBody>
      </p:sp>
      <p:sp>
        <p:nvSpPr>
          <p:cNvPr id="155" name="Google Shape;155;p1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525" y="1963881"/>
            <a:ext cx="3045175" cy="22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425" y="896125"/>
            <a:ext cx="4459325" cy="33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Vítězný oblouk v Paříži</a:t>
            </a:r>
            <a:endParaRPr/>
          </a:p>
        </p:txBody>
      </p:sp>
      <p:sp>
        <p:nvSpPr>
          <p:cNvPr id="163" name="Google Shape;163;p18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475" y="1418300"/>
            <a:ext cx="4658025" cy="35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Britské muzeum, Londýn</a:t>
            </a:r>
            <a:endParaRPr/>
          </a:p>
        </p:txBody>
      </p:sp>
      <p:sp>
        <p:nvSpPr>
          <p:cNvPr id="170" name="Google Shape;170;p19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150" y="1480600"/>
            <a:ext cx="5106699" cy="340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Braniborská brána, Berlín</a:t>
            </a:r>
            <a:endParaRPr/>
          </a:p>
        </p:txBody>
      </p:sp>
      <p:sp>
        <p:nvSpPr>
          <p:cNvPr id="177" name="Google Shape;177;p20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113" y="1800200"/>
            <a:ext cx="6029325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Stavovské divadlo</a:t>
            </a:r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925" y="1402450"/>
            <a:ext cx="4563926" cy="33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