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6" r:id="rId2"/>
    <p:sldId id="257" r:id="rId3"/>
    <p:sldId id="262" r:id="rId4"/>
    <p:sldId id="258" r:id="rId5"/>
    <p:sldId id="270" r:id="rId6"/>
    <p:sldId id="268" r:id="rId7"/>
    <p:sldId id="261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F42DBA-2485-CBCA-6369-DF10652460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B120319-700F-1FEA-974C-A2AFCD9852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C8F2885-6501-5873-A33F-228B25EAD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A93A-8CD9-4CF8-8B1A-40FD966E6284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DE78C21-7979-8AD7-44CB-D609E4016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D3C6E92-862D-04D0-5719-F57753E25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5E2B5-A562-4B3D-B8BB-134D9076E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774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BBCF5A-522B-AD76-F924-6859EFC3C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1EA0097-CDE6-75DB-BF85-D342A63124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8A643A3-5CB8-CCC0-2A58-1630ACE8E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A93A-8CD9-4CF8-8B1A-40FD966E6284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1DD86E4-40E2-688F-1842-79013E7FA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19349BB-59C7-515A-739D-14A2F7017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5E2B5-A562-4B3D-B8BB-134D9076E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871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06EE55A-3262-E8C6-707C-E54B86A327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F26E2A2-89A8-FA6D-ACFC-C84F81580F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EAD8DBC-8F52-43C0-E661-87D464B98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A93A-8CD9-4CF8-8B1A-40FD966E6284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8653C8D-EB9D-9954-3995-436C43DD0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466683D-FF4C-AE8A-5CEC-8006FFE22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5E2B5-A562-4B3D-B8BB-134D9076E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561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E23814-1BEB-82F1-F478-061CD648E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BC17F2-D5AA-B910-A80B-AC6310472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C3DCF06-0564-8DA7-8463-5D8BB9460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A93A-8CD9-4CF8-8B1A-40FD966E6284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BF5547E-C886-6363-85E9-87447E714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114E3E4-E7BB-C5F7-9572-A25F4EF80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5E2B5-A562-4B3D-B8BB-134D9076E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762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70C2DB-EF57-5428-3CFF-20D9D66A0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01BF410-C868-0819-64EC-B0B5EE05CB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00C30CC-57B1-3B69-6589-994E2F0EB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A93A-8CD9-4CF8-8B1A-40FD966E6284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6E35BA3-E87E-9A68-8B71-55BC0C296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1F61C55-BE49-C130-8FDE-497399B5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5E2B5-A562-4B3D-B8BB-134D9076E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719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9D7E2E-A1E2-00ED-132F-8609C8B90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E32C63-E8C4-20B2-046E-3FB2DEDA26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96A2739-225E-FA6B-AADE-5092BE5105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AFD8727-1ACA-707A-5BDD-9A526B68F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A93A-8CD9-4CF8-8B1A-40FD966E6284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AA16259-115C-5259-3CBD-B92862104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8B7F700-2660-3040-2DA8-48C987FCD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5E2B5-A562-4B3D-B8BB-134D9076E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990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5B73B7-15B7-6C2E-9BC4-38BA93FB3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9254738-3B2D-5590-93D8-7129745327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E9BE2E4-C0A5-1B2F-77C5-DDD800F565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C1B3CC0-D773-DD86-8711-6A95C0040B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A4C422A-9A8F-33F1-E1B5-B86B5B218B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8054A26-5D43-2788-6108-41AAA4228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A93A-8CD9-4CF8-8B1A-40FD966E6284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6403385-A557-2330-5421-E9F20D2D4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0AD9072-39A1-CDDA-DB7E-0CEDAF91B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5E2B5-A562-4B3D-B8BB-134D9076E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3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785201-2D33-E1C3-5863-25967E488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5E19A3A-EC99-1F24-3DB2-0A194A8E8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A93A-8CD9-4CF8-8B1A-40FD966E6284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472BA1D-FEF4-8A0A-81F5-E9C61C857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A9EEBF3-3CEF-6BD2-18F5-75F4DBE5F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5E2B5-A562-4B3D-B8BB-134D9076E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27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CCD365A-5AA2-E2B4-D1DE-8A70D015F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A93A-8CD9-4CF8-8B1A-40FD966E6284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521EDD0-242E-EEF2-0AD2-512272EF5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1892B1A-4ABB-90AF-0FE7-C122C715E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5E2B5-A562-4B3D-B8BB-134D9076E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507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EE4CA1-5084-C942-8282-6B8BF2ED4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4A9BDB-E569-0E51-E587-C252B00CB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0CC314F-D006-CD25-64AE-CE59F6A95C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122BBC6-8300-0230-34E9-B7B5F1110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A93A-8CD9-4CF8-8B1A-40FD966E6284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1FEC457-0BCA-6B09-7F94-456A5A1CE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8F050F2-1464-ABEC-1C47-F8DB5A6BD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5E2B5-A562-4B3D-B8BB-134D9076E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430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D0B40C-1F17-8B47-3B4B-D4B7DA808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CD2DD1D-75DC-2A4D-CDEA-CBCDA3C7E5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C7C9AD1-6914-362A-7762-7EBC824C8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49BAD11-0795-FB57-2944-EC1B22488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A93A-8CD9-4CF8-8B1A-40FD966E6284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62D77B3-1929-8821-C612-DF07F423C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FBC9E1F-8959-B173-DE60-D9CB57656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5E2B5-A562-4B3D-B8BB-134D9076E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780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E10C81A-B0ED-3873-6CE3-7C2B09C99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68F7AF6-A058-7345-C692-6D924C8B1D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179A651-2265-9A27-AEF3-9044ED2B1D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1A93A-8CD9-4CF8-8B1A-40FD966E6284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8767C11-9C67-4072-94DC-7054AE91C4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79042DF-A496-8B73-8FCF-5D13DA84A9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5E2B5-A562-4B3D-B8BB-134D9076E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13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ebcache.googleusercontent.com/search?q=cache:LrLUBcS7RF4J:https://www.natur.cuni.cz/fakulta/zivotni-prostredi/CZV/prednasky/2017/pergl.pdf/&amp;cd=3&amp;hl=cs&amp;ct=clnk&amp;gl=cz&amp;client=firefox-b-d" TargetMode="External"/><Relationship Id="rId7" Type="http://schemas.openxmlformats.org/officeDocument/2006/relationships/hyperlink" Target="https://cs.wikipedia.org/wiki/Genetick%C3%A1_eroze" TargetMode="External"/><Relationship Id="rId2" Type="http://schemas.openxmlformats.org/officeDocument/2006/relationships/hyperlink" Target="https://webcache.googleusercontent.com/search?q=cache:W5PY62ygB-0J:https://is.muni.cz/el/sci/podzim2004/Z0025/Invazni_druhy_rostlin_v_CR.ppt&amp;cd=1&amp;hl=cs&amp;ct=clnk&amp;gl=cz&amp;client=firefox-b-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player.cz/14614613-Nejnebezpecnejsi-invazni-druhy-nasi-flory.html" TargetMode="External"/><Relationship Id="rId5" Type="http://schemas.openxmlformats.org/officeDocument/2006/relationships/hyperlink" Target="https://zemepisec.cz/biogeografie/invazni-ekologie/faktory-invazivnosti-a-invazibility/" TargetMode="External"/><Relationship Id="rId4" Type="http://schemas.openxmlformats.org/officeDocument/2006/relationships/hyperlink" Target="https://webcache.googleusercontent.com/search?q=cache:XQAcR2iNvrwJ:https://slideplayer.cz/slide/3052657/&amp;cd=2&amp;hl=cs&amp;ct=clnk&amp;gl=cz&amp;client=firefox-b-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6EFDB99-C154-DD83-A5BE-911AD95CD5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0662" y="4267832"/>
            <a:ext cx="4805996" cy="1297115"/>
          </a:xfrm>
        </p:spPr>
        <p:txBody>
          <a:bodyPr anchor="t">
            <a:normAutofit/>
          </a:bodyPr>
          <a:lstStyle/>
          <a:p>
            <a:pPr algn="l"/>
            <a:r>
              <a:rPr lang="cs-CZ" sz="4000" dirty="0">
                <a:solidFill>
                  <a:schemeClr val="tx2"/>
                </a:solidFill>
              </a:rPr>
              <a:t>Invazivní rostliny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E6363F9-6639-BA3A-E54C-F48C1EBACB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0966" y="3428999"/>
            <a:ext cx="4805691" cy="838831"/>
          </a:xfrm>
        </p:spPr>
        <p:txBody>
          <a:bodyPr anchor="b">
            <a:normAutofit/>
          </a:bodyPr>
          <a:lstStyle/>
          <a:p>
            <a:pPr algn="l"/>
            <a:endParaRPr lang="en-US" sz="2000" dirty="0">
              <a:solidFill>
                <a:schemeClr val="tx2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Obdélník 3">
            <a:extLst>
              <a:ext uri="{FF2B5EF4-FFF2-40B4-BE49-F238E27FC236}">
                <a16:creationId xmlns:a16="http://schemas.microsoft.com/office/drawing/2014/main" id="{7C68925F-DAFC-FD3A-6BC4-72099B3D9EB1}"/>
              </a:ext>
            </a:extLst>
          </p:cNvPr>
          <p:cNvSpPr/>
          <p:nvPr/>
        </p:nvSpPr>
        <p:spPr>
          <a:xfrm>
            <a:off x="-117987" y="-88490"/>
            <a:ext cx="6607277" cy="71087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Obrázek 8" descr="Obsah obrázku exteriér, rostlina, skála, zelená&#10;&#10;Popis byl vytvořen automaticky">
            <a:extLst>
              <a:ext uri="{FF2B5EF4-FFF2-40B4-BE49-F238E27FC236}">
                <a16:creationId xmlns:a16="http://schemas.microsoft.com/office/drawing/2014/main" id="{9D90BADE-3A34-99D5-2B8A-7805C3DB3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74" y="1451975"/>
            <a:ext cx="6043482" cy="4329394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B5FA06EA-E67E-E8C9-7CF9-A7B100C1D76D}"/>
              </a:ext>
            </a:extLst>
          </p:cNvPr>
          <p:cNvSpPr txBox="1"/>
          <p:nvPr/>
        </p:nvSpPr>
        <p:spPr>
          <a:xfrm flipH="1">
            <a:off x="318374" y="5816222"/>
            <a:ext cx="4768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Bolševník velkolepý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446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8E46C1-C10F-2353-92D3-11020FC20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Invazivní druh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E20FD6-BA2B-D583-F988-7F2E898DC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386551"/>
          </a:xfrm>
        </p:spPr>
        <p:txBody>
          <a:bodyPr>
            <a:normAutofit/>
          </a:bodyPr>
          <a:lstStyle/>
          <a:p>
            <a:r>
              <a:rPr lang="cs-CZ" sz="3500" dirty="0">
                <a:latin typeface="Calibri" panose="020F0502020204030204" pitchFamily="34" charset="0"/>
                <a:cs typeface="Calibri" panose="020F0502020204030204" pitchFamily="34" charset="0"/>
              </a:rPr>
              <a:t>nepůvodní</a:t>
            </a:r>
          </a:p>
          <a:p>
            <a:r>
              <a:rPr lang="cs-CZ" sz="3500" dirty="0">
                <a:latin typeface="Calibri" panose="020F0502020204030204" pitchFamily="34" charset="0"/>
                <a:cs typeface="Calibri" panose="020F0502020204030204" pitchFamily="34" charset="0"/>
              </a:rPr>
              <a:t>zanesen člověkem</a:t>
            </a:r>
          </a:p>
          <a:p>
            <a:r>
              <a:rPr lang="cs-CZ" sz="3500" dirty="0">
                <a:latin typeface="Calibri" panose="020F0502020204030204" pitchFamily="34" charset="0"/>
                <a:cs typeface="Calibri" panose="020F0502020204030204" pitchFamily="34" charset="0"/>
              </a:rPr>
              <a:t>zdomácněl - naturalizoval se</a:t>
            </a:r>
          </a:p>
          <a:p>
            <a:pPr lvl="1"/>
            <a:r>
              <a:rPr lang="cs-CZ" sz="3500" dirty="0">
                <a:latin typeface="Calibri" panose="020F0502020204030204" pitchFamily="34" charset="0"/>
                <a:cs typeface="Calibri" panose="020F0502020204030204" pitchFamily="34" charset="0"/>
              </a:rPr>
              <a:t>Přežije, rozmnožuje se bez člověka</a:t>
            </a:r>
          </a:p>
          <a:p>
            <a:r>
              <a:rPr lang="cs-CZ" sz="3500" dirty="0">
                <a:latin typeface="Calibri" panose="020F0502020204030204" pitchFamily="34" charset="0"/>
                <a:cs typeface="Calibri" panose="020F0502020204030204" pitchFamily="34" charset="0"/>
              </a:rPr>
              <a:t>šíří se v novém prostředí</a:t>
            </a:r>
          </a:p>
          <a:p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změna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vlastností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prostředí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požáry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eroze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eutrofizace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výpar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endParaRPr lang="cs-CZ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vyloučení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či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omezení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původních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organismů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3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533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2E7D49-A55F-B658-312E-4559AFAAA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0382F1-502D-B2D2-9462-D063A63AF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6BB9BD5-98F1-F351-660B-1B63F85D1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810" y="0"/>
            <a:ext cx="95655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17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2B7DDC4E-27E6-4ABD-04A1-2BABF850C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Fáze invazivních rostlin v novém prostředí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075C06-64DC-A02C-DE8E-B601301D0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84913" cy="4351338"/>
          </a:xfrm>
        </p:spPr>
        <p:txBody>
          <a:bodyPr/>
          <a:lstStyle/>
          <a:p>
            <a:r>
              <a:rPr lang="cs-CZ" sz="3500" dirty="0">
                <a:latin typeface="Calibri" panose="020F0502020204030204" pitchFamily="34" charset="0"/>
                <a:cs typeface="Calibri" panose="020F0502020204030204" pitchFamily="34" charset="0"/>
              </a:rPr>
              <a:t>krátkodobý výskyt + zplanění (ztráta vlastností získaných šlechtěním)</a:t>
            </a:r>
          </a:p>
          <a:p>
            <a:r>
              <a:rPr lang="cs-CZ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lag</a:t>
            </a:r>
            <a:r>
              <a:rPr lang="cs-CZ" sz="3500" dirty="0">
                <a:latin typeface="Calibri" panose="020F0502020204030204" pitchFamily="34" charset="0"/>
                <a:cs typeface="Calibri" panose="020F0502020204030204" pitchFamily="34" charset="0"/>
              </a:rPr>
              <a:t> fáze (období klidu)</a:t>
            </a:r>
          </a:p>
          <a:p>
            <a:r>
              <a:rPr lang="cs-CZ" sz="3500" dirty="0">
                <a:latin typeface="Calibri" panose="020F0502020204030204" pitchFamily="34" charset="0"/>
                <a:cs typeface="Calibri" panose="020F0502020204030204" pitchFamily="34" charset="0"/>
              </a:rPr>
              <a:t>exponenciální růst</a:t>
            </a:r>
          </a:p>
          <a:p>
            <a:r>
              <a:rPr lang="cs-CZ" sz="3500" dirty="0">
                <a:latin typeface="Calibri" panose="020F0502020204030204" pitchFamily="34" charset="0"/>
                <a:cs typeface="Calibri" panose="020F0502020204030204" pitchFamily="34" charset="0"/>
              </a:rPr>
              <a:t>maximální obsažení stanovišť</a:t>
            </a:r>
          </a:p>
          <a:p>
            <a:endParaRPr lang="en-US" dirty="0"/>
          </a:p>
        </p:txBody>
      </p:sp>
      <p:pic>
        <p:nvPicPr>
          <p:cNvPr id="7" name="Obrázek 6" descr="Obsah obrázku exteriér, list, rostlina, zelená&#10;&#10;Popis byl vytvořen automaticky">
            <a:extLst>
              <a:ext uri="{FF2B5EF4-FFF2-40B4-BE49-F238E27FC236}">
                <a16:creationId xmlns:a16="http://schemas.microsoft.com/office/drawing/2014/main" id="{6CEBEFD0-C1D2-B8D7-527F-F1AA874223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113" y="1825625"/>
            <a:ext cx="5330687" cy="3556567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3A12FE3F-8186-04A3-020E-93ECA21D21F1}"/>
              </a:ext>
            </a:extLst>
          </p:cNvPr>
          <p:cNvSpPr txBox="1"/>
          <p:nvPr/>
        </p:nvSpPr>
        <p:spPr>
          <a:xfrm>
            <a:off x="5996611" y="5391312"/>
            <a:ext cx="6195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Lag</a:t>
            </a:r>
            <a:r>
              <a:rPr lang="cs-CZ" dirty="0"/>
              <a:t> fáze křídlatky japonské je cca 45 let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701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491557-6E8F-4F00-FED4-E1FC805B4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Invazivnost</a:t>
            </a:r>
            <a:r>
              <a:rPr lang="cs-CZ" dirty="0"/>
              <a:t> rostlin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9457D6-55AA-A811-8FEB-DACFEC0DB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ts val="600"/>
              </a:spcAft>
              <a:buClrTx/>
              <a:buSzTx/>
            </a:pPr>
            <a:r>
              <a:rPr kumimoji="0" lang="cs-CZ" altLang="en-US" sz="27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Darwinova naturalizační hypotéza- </a:t>
            </a:r>
            <a:r>
              <a:rPr kumimoji="0" lang="cs-CZ" altLang="en-US" sz="270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druh úspěšný, pokud nebude příbuzný</a:t>
            </a:r>
          </a:p>
          <a:p>
            <a:pPr lvl="1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cs-CZ" alt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Jiné zdroje, predátoři, patogeny</a:t>
            </a:r>
            <a:endParaRPr kumimoji="0" lang="cs-CZ" altLang="en-US" sz="230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ts val="600"/>
              </a:spcAft>
              <a:buClrTx/>
              <a:buSzTx/>
            </a:pPr>
            <a:r>
              <a:rPr kumimoji="0" lang="en-US" altLang="en-US" sz="2700" b="1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environmentální</a:t>
            </a:r>
            <a:r>
              <a:rPr kumimoji="0" lang="en-US" altLang="en-US" sz="27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700" b="1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filtrování</a:t>
            </a:r>
            <a:r>
              <a:rPr kumimoji="0" lang="cs-CZ" altLang="en-US" sz="270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</a:p>
          <a:p>
            <a:pPr lvl="1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cs-CZ" alt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Podobnost výhodná- preadaptace na prostředí</a:t>
            </a:r>
            <a:endParaRPr kumimoji="0" lang="en-US" altLang="en-US" sz="230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ts val="600"/>
              </a:spcAft>
              <a:buClrTx/>
              <a:buSzTx/>
            </a:pPr>
            <a:r>
              <a:rPr kumimoji="0" lang="en-US" altLang="en-US" sz="2700" b="1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nepřítomnost</a:t>
            </a:r>
            <a:r>
              <a:rPr kumimoji="0" lang="en-US" altLang="en-US" sz="27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700" b="1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přirozených</a:t>
            </a:r>
            <a:r>
              <a:rPr kumimoji="0" lang="en-US" altLang="en-US" sz="27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700" b="1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nepřátel</a:t>
            </a:r>
            <a:r>
              <a:rPr kumimoji="0" lang="cs-CZ" altLang="en-US" sz="270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během koevoluce</a:t>
            </a:r>
            <a:endParaRPr kumimoji="0" lang="en-US" altLang="en-US" sz="270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ts val="600"/>
              </a:spcAft>
              <a:buClrTx/>
              <a:buSzTx/>
            </a:pPr>
            <a:r>
              <a:rPr kumimoji="0" lang="en-US" altLang="en-US" sz="2700" b="1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evoluce</a:t>
            </a:r>
            <a:r>
              <a:rPr kumimoji="0" lang="en-US" altLang="en-US" sz="27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700" b="1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větší</a:t>
            </a:r>
            <a:r>
              <a:rPr kumimoji="0" lang="en-US" altLang="en-US" sz="27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700" b="1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konkurenční</a:t>
            </a:r>
            <a:r>
              <a:rPr kumimoji="0" lang="en-US" altLang="en-US" sz="27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700" b="1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schopnosti</a:t>
            </a:r>
            <a:r>
              <a:rPr kumimoji="0" lang="cs-CZ" altLang="en-US" sz="270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energie na obranu proti nepřátelům na konkurenceschopnost</a:t>
            </a:r>
            <a:endParaRPr kumimoji="0" lang="en-US" altLang="en-US" sz="270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ts val="600"/>
              </a:spcAft>
              <a:buClrTx/>
              <a:buSzTx/>
            </a:pPr>
            <a:r>
              <a:rPr kumimoji="0" lang="en-US" altLang="en-US" sz="2700" b="1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evoluční</a:t>
            </a:r>
            <a:r>
              <a:rPr kumimoji="0" lang="en-US" altLang="en-US" sz="27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700" b="1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nevyrovnanost</a:t>
            </a:r>
            <a:r>
              <a:rPr lang="cs-CZ" alt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- invazivní rostliny často z míst se silnou konkurencí- adaptace na kompetici</a:t>
            </a:r>
            <a:endParaRPr kumimoji="0" lang="en-US" altLang="en-US" sz="270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88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987A27-3965-3904-2E13-97D949814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Konkrétní evoluční výhody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3AA725-79AB-AE54-9489-786BA58E18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100" dirty="0">
                <a:latin typeface="Calibri" panose="020F0502020204030204" pitchFamily="34" charset="0"/>
                <a:cs typeface="Calibri" panose="020F0502020204030204" pitchFamily="34" charset="0"/>
              </a:rPr>
              <a:t>pro </a:t>
            </a:r>
            <a:r>
              <a:rPr lang="en-US" sz="4100" dirty="0" err="1">
                <a:latin typeface="Calibri" panose="020F0502020204030204" pitchFamily="34" charset="0"/>
                <a:cs typeface="Calibri" panose="020F0502020204030204" pitchFamily="34" charset="0"/>
              </a:rPr>
              <a:t>klíčení</a:t>
            </a:r>
            <a:r>
              <a:rPr lang="en-US" sz="4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100" dirty="0" err="1">
                <a:latin typeface="Calibri" panose="020F0502020204030204" pitchFamily="34" charset="0"/>
                <a:cs typeface="Calibri" panose="020F0502020204030204" pitchFamily="34" charset="0"/>
              </a:rPr>
              <a:t>nevyžaduje</a:t>
            </a:r>
            <a:r>
              <a:rPr lang="en-US" sz="4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100" dirty="0" err="1">
                <a:latin typeface="Calibri" panose="020F0502020204030204" pitchFamily="34" charset="0"/>
                <a:cs typeface="Calibri" panose="020F0502020204030204" pitchFamily="34" charset="0"/>
              </a:rPr>
              <a:t>speciální</a:t>
            </a:r>
            <a:r>
              <a:rPr lang="en-US" sz="4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100" dirty="0" err="1">
                <a:latin typeface="Calibri" panose="020F0502020204030204" pitchFamily="34" charset="0"/>
                <a:cs typeface="Calibri" panose="020F0502020204030204" pitchFamily="34" charset="0"/>
              </a:rPr>
              <a:t>podmínky</a:t>
            </a:r>
            <a:endParaRPr lang="cs-CZ" sz="4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100" dirty="0" err="1">
                <a:latin typeface="Calibri" panose="020F0502020204030204" pitchFamily="34" charset="0"/>
                <a:cs typeface="Calibri" panose="020F0502020204030204" pitchFamily="34" charset="0"/>
              </a:rPr>
              <a:t>rychlý</a:t>
            </a:r>
            <a:r>
              <a:rPr lang="en-US" sz="4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100" dirty="0" err="1">
                <a:latin typeface="Calibri" panose="020F0502020204030204" pitchFamily="34" charset="0"/>
                <a:cs typeface="Calibri" panose="020F0502020204030204" pitchFamily="34" charset="0"/>
              </a:rPr>
              <a:t>růst</a:t>
            </a:r>
            <a:r>
              <a:rPr lang="en-US" sz="41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4100" dirty="0" err="1">
                <a:latin typeface="Calibri" panose="020F0502020204030204" pitchFamily="34" charset="0"/>
                <a:cs typeface="Calibri" panose="020F0502020204030204" pitchFamily="34" charset="0"/>
              </a:rPr>
              <a:t>vývoj</a:t>
            </a:r>
            <a:r>
              <a:rPr lang="en-US" sz="4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sz="4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100" dirty="0" err="1">
                <a:latin typeface="Calibri" panose="020F0502020204030204" pitchFamily="34" charset="0"/>
                <a:cs typeface="Calibri" panose="020F0502020204030204" pitchFamily="34" charset="0"/>
              </a:rPr>
              <a:t>vysoká</a:t>
            </a:r>
            <a:r>
              <a:rPr lang="en-US" sz="41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4100" dirty="0" err="1">
                <a:latin typeface="Calibri" panose="020F0502020204030204" pitchFamily="34" charset="0"/>
                <a:cs typeface="Calibri" panose="020F0502020204030204" pitchFamily="34" charset="0"/>
              </a:rPr>
              <a:t>plynulá</a:t>
            </a:r>
            <a:r>
              <a:rPr lang="en-US" sz="4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100" dirty="0" err="1">
                <a:latin typeface="Calibri" panose="020F0502020204030204" pitchFamily="34" charset="0"/>
                <a:cs typeface="Calibri" panose="020F0502020204030204" pitchFamily="34" charset="0"/>
              </a:rPr>
              <a:t>produkce</a:t>
            </a:r>
            <a:r>
              <a:rPr lang="en-US" sz="4100" dirty="0">
                <a:latin typeface="Calibri" panose="020F0502020204030204" pitchFamily="34" charset="0"/>
                <a:cs typeface="Calibri" panose="020F0502020204030204" pitchFamily="34" charset="0"/>
              </a:rPr>
              <a:t> semen </a:t>
            </a:r>
            <a:endParaRPr lang="cs-CZ" sz="4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100" dirty="0" err="1">
                <a:latin typeface="Calibri" panose="020F0502020204030204" pitchFamily="34" charset="0"/>
                <a:cs typeface="Calibri" panose="020F0502020204030204" pitchFamily="34" charset="0"/>
              </a:rPr>
              <a:t>schopn</a:t>
            </a:r>
            <a:r>
              <a:rPr lang="cs-CZ" sz="4100" dirty="0">
                <a:latin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en-US" sz="4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100" dirty="0" err="1">
                <a:latin typeface="Calibri" panose="020F0502020204030204" pitchFamily="34" charset="0"/>
                <a:cs typeface="Calibri" panose="020F0502020204030204" pitchFamily="34" charset="0"/>
              </a:rPr>
              <a:t>samoopylení</a:t>
            </a:r>
            <a:endParaRPr lang="cs-CZ" sz="4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100" dirty="0" err="1">
                <a:latin typeface="Calibri" panose="020F0502020204030204" pitchFamily="34" charset="0"/>
                <a:cs typeface="Calibri" panose="020F0502020204030204" pitchFamily="34" charset="0"/>
              </a:rPr>
              <a:t>vysoká</a:t>
            </a:r>
            <a:r>
              <a:rPr lang="en-US" sz="4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100" dirty="0" err="1">
                <a:latin typeface="Calibri" panose="020F0502020204030204" pitchFamily="34" charset="0"/>
                <a:cs typeface="Calibri" panose="020F0502020204030204" pitchFamily="34" charset="0"/>
              </a:rPr>
              <a:t>plasticita</a:t>
            </a:r>
            <a:r>
              <a:rPr lang="en-US" sz="4100" dirty="0">
                <a:latin typeface="Calibri" panose="020F0502020204030204" pitchFamily="34" charset="0"/>
                <a:cs typeface="Calibri" panose="020F0502020204030204" pitchFamily="34" charset="0"/>
              </a:rPr>
              <a:t> (tolerance k </a:t>
            </a:r>
            <a:r>
              <a:rPr lang="en-US" sz="4100" dirty="0" err="1">
                <a:latin typeface="Calibri" panose="020F0502020204030204" pitchFamily="34" charset="0"/>
                <a:cs typeface="Calibri" panose="020F0502020204030204" pitchFamily="34" charset="0"/>
              </a:rPr>
              <a:t>podmínkám</a:t>
            </a:r>
            <a:r>
              <a:rPr lang="en-US" sz="4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100" dirty="0" err="1">
                <a:latin typeface="Calibri" panose="020F0502020204030204" pitchFamily="34" charset="0"/>
                <a:cs typeface="Calibri" panose="020F0502020204030204" pitchFamily="34" charset="0"/>
              </a:rPr>
              <a:t>prostředí</a:t>
            </a:r>
            <a:r>
              <a:rPr lang="en-US" sz="41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endParaRPr lang="cs-CZ" sz="4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100" dirty="0" err="1">
                <a:latin typeface="Calibri" panose="020F0502020204030204" pitchFamily="34" charset="0"/>
                <a:cs typeface="Calibri" panose="020F0502020204030204" pitchFamily="34" charset="0"/>
              </a:rPr>
              <a:t>dobré</a:t>
            </a:r>
            <a:r>
              <a:rPr lang="en-US" sz="4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100" dirty="0" err="1">
                <a:latin typeface="Calibri" panose="020F0502020204030204" pitchFamily="34" charset="0"/>
                <a:cs typeface="Calibri" panose="020F0502020204030204" pitchFamily="34" charset="0"/>
              </a:rPr>
              <a:t>ší</a:t>
            </a:r>
            <a:r>
              <a:rPr lang="cs-CZ" sz="4100" dirty="0">
                <a:latin typeface="Calibri" panose="020F0502020204030204" pitchFamily="34" charset="0"/>
                <a:cs typeface="Calibri" panose="020F0502020204030204" pitchFamily="34" charset="0"/>
              </a:rPr>
              <a:t>ř</a:t>
            </a:r>
            <a:r>
              <a:rPr lang="en-US" sz="4100" dirty="0" err="1">
                <a:latin typeface="Calibri" panose="020F0502020204030204" pitchFamily="34" charset="0"/>
                <a:cs typeface="Calibri" panose="020F0502020204030204" pitchFamily="34" charset="0"/>
              </a:rPr>
              <a:t>ení</a:t>
            </a:r>
            <a:r>
              <a:rPr lang="en-US" sz="4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sz="4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658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4A3BAC-32FE-3E3E-AA4B-541ED677C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Invazibilita</a:t>
            </a:r>
            <a:r>
              <a:rPr lang="cs-CZ" dirty="0"/>
              <a:t> prostředí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7296B3-26C1-2BEB-3367-234226903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89060"/>
            <a:ext cx="8596668" cy="4421284"/>
          </a:xfrm>
        </p:spPr>
        <p:txBody>
          <a:bodyPr>
            <a:noAutofit/>
          </a:bodyPr>
          <a:lstStyle/>
          <a:p>
            <a:r>
              <a:rPr lang="en-US" sz="2700" dirty="0" err="1">
                <a:latin typeface="Calibri" panose="020F0502020204030204" pitchFamily="34" charset="0"/>
                <a:cs typeface="Calibri" panose="020F0502020204030204" pitchFamily="34" charset="0"/>
              </a:rPr>
              <a:t>přísun</a:t>
            </a: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dirty="0" err="1">
                <a:latin typeface="Calibri" panose="020F0502020204030204" pitchFamily="34" charset="0"/>
                <a:cs typeface="Calibri" panose="020F0502020204030204" pitchFamily="34" charset="0"/>
              </a:rPr>
              <a:t>diaspor</a:t>
            </a:r>
            <a:r>
              <a:rPr lang="cs-CZ" sz="2700" dirty="0">
                <a:latin typeface="Calibri" panose="020F0502020204030204" pitchFamily="34" charset="0"/>
                <a:cs typeface="Calibri" panose="020F0502020204030204" pitchFamily="34" charset="0"/>
              </a:rPr>
              <a:t> nepůvodních rostlin</a:t>
            </a: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700" dirty="0">
                <a:latin typeface="Calibri" panose="020F0502020204030204" pitchFamily="34" charset="0"/>
                <a:cs typeface="Calibri" panose="020F0502020204030204" pitchFamily="34" charset="0"/>
              </a:rPr>
              <a:t>biodiverzita-</a:t>
            </a: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dirty="0" err="1">
                <a:latin typeface="Calibri" panose="020F0502020204030204" pitchFamily="34" charset="0"/>
                <a:cs typeface="Calibri" panose="020F0502020204030204" pitchFamily="34" charset="0"/>
              </a:rPr>
              <a:t>zvyšuje</a:t>
            </a:r>
            <a:r>
              <a:rPr lang="cs-CZ" sz="2700" dirty="0">
                <a:latin typeface="Calibri" panose="020F0502020204030204" pitchFamily="34" charset="0"/>
                <a:cs typeface="Calibri" panose="020F0502020204030204" pitchFamily="34" charset="0"/>
              </a:rPr>
              <a:t> se</a:t>
            </a: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dirty="0" err="1">
                <a:latin typeface="Calibri" panose="020F0502020204030204" pitchFamily="34" charset="0"/>
                <a:cs typeface="Calibri" panose="020F0502020204030204" pitchFamily="34" charset="0"/>
              </a:rPr>
              <a:t>mezidruhová</a:t>
            </a: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dirty="0" err="1">
                <a:latin typeface="Calibri" panose="020F0502020204030204" pitchFamily="34" charset="0"/>
                <a:cs typeface="Calibri" panose="020F0502020204030204" pitchFamily="34" charset="0"/>
              </a:rPr>
              <a:t>kompetice</a:t>
            </a:r>
            <a:endParaRPr lang="cs-CZ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en-US" sz="2700" dirty="0" err="1">
                <a:latin typeface="Calibri" panose="020F0502020204030204" pitchFamily="34" charset="0"/>
                <a:cs typeface="Calibri" panose="020F0502020204030204" pitchFamily="34" charset="0"/>
              </a:rPr>
              <a:t>invasional</a:t>
            </a: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 meltdown“ – </a:t>
            </a:r>
            <a:r>
              <a:rPr lang="en-US" sz="2700" dirty="0" err="1">
                <a:latin typeface="Calibri" panose="020F0502020204030204" pitchFamily="34" charset="0"/>
                <a:cs typeface="Calibri" panose="020F0502020204030204" pitchFamily="34" charset="0"/>
              </a:rPr>
              <a:t>mutualismus</a:t>
            </a:r>
            <a:r>
              <a:rPr lang="cs-CZ" sz="2700" dirty="0">
                <a:latin typeface="Calibri" panose="020F0502020204030204" pitchFamily="34" charset="0"/>
                <a:cs typeface="Calibri" panose="020F0502020204030204" pitchFamily="34" charset="0"/>
              </a:rPr>
              <a:t> s předchozími invazivními rostlinami</a:t>
            </a: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700" dirty="0">
                <a:latin typeface="Calibri" panose="020F0502020204030204" pitchFamily="34" charset="0"/>
                <a:cs typeface="Calibri" panose="020F0502020204030204" pitchFamily="34" charset="0"/>
              </a:rPr>
              <a:t>kolísání množství zdrojů- když stabilní, spotřebování původními druhy</a:t>
            </a:r>
          </a:p>
          <a:p>
            <a:r>
              <a:rPr lang="cs-CZ" sz="2700" dirty="0">
                <a:latin typeface="Calibri" panose="020F0502020204030204" pitchFamily="34" charset="0"/>
                <a:cs typeface="Calibri" panose="020F0502020204030204" pitchFamily="34" charset="0"/>
              </a:rPr>
              <a:t>častá prostředí- kolem vodních toků, na rumištích, staveništích, skládkách</a:t>
            </a: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Obrázek 4" descr="Obsah obrázku strom, exteriér, řeka, příroda&#10;&#10;Popis byl vytvořen automaticky">
            <a:extLst>
              <a:ext uri="{FF2B5EF4-FFF2-40B4-BE49-F238E27FC236}">
                <a16:creationId xmlns:a16="http://schemas.microsoft.com/office/drawing/2014/main" id="{7835C534-6A26-0084-B678-02536EBD9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209" y="-2072"/>
            <a:ext cx="3727173" cy="4969564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E5EA80DD-8EAB-E14B-C5FD-41D2A2A3FC41}"/>
              </a:ext>
            </a:extLst>
          </p:cNvPr>
          <p:cNvSpPr txBox="1"/>
          <p:nvPr/>
        </p:nvSpPr>
        <p:spPr>
          <a:xfrm>
            <a:off x="8470209" y="4967492"/>
            <a:ext cx="3478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Křídlatka a netýkavka žláznatá na břehu řeky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900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B72FE4-2D2F-0EA2-6984-ACDE4DA57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85A984-6556-92FB-CF1F-534283EFC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hlinkClick r:id="rId2"/>
              </a:rPr>
              <a:t>https://webcache.googleusercontent.com/search?q=cache:W5PY62ygB-0J:https://is.muni.cz/el/sci/podzim2004/Z0025/Invazni_druhy_rostlin_v_CR.ppt&amp;cd=1&amp;hl=cs&amp;ct=clnk&amp;gl=cz&amp;client=firefox-b-d</a:t>
            </a:r>
            <a:endParaRPr lang="cs-CZ" dirty="0"/>
          </a:p>
          <a:p>
            <a:r>
              <a:rPr lang="cs-CZ" dirty="0">
                <a:hlinkClick r:id="rId3"/>
              </a:rPr>
              <a:t>https://webcache.googleusercontent.com/search?q=cache:LrLUBcS7RF4J:https://www.natur.cuni.cz/fakulta/zivotni-prostredi/CZV/prednasky/2017/pergl.pdf/&amp;cd=3&amp;hl=cs&amp;ct=clnk&amp;gl=cz&amp;client=firefox-b-d</a:t>
            </a:r>
            <a:endParaRPr lang="cs-CZ" dirty="0"/>
          </a:p>
          <a:p>
            <a:r>
              <a:rPr lang="cs-CZ" dirty="0">
                <a:hlinkClick r:id="rId4"/>
              </a:rPr>
              <a:t>https://webcache.googleusercontent.com/search?q=cache:XQAcR2iNvrwJ:https://slideplayer.cz/slide/3052657/&amp;cd=2&amp;hl=cs&amp;ct=clnk&amp;gl=cz&amp;client=firefox-b-d</a:t>
            </a:r>
            <a:endParaRPr lang="cs-CZ" dirty="0"/>
          </a:p>
          <a:p>
            <a:r>
              <a:rPr lang="en-US" dirty="0">
                <a:hlinkClick r:id="rId5"/>
              </a:rPr>
              <a:t>https://zemepisec.cz/biogeografie/invazni-ekologie/faktory-invazivnosti-a-invazibility/</a:t>
            </a:r>
            <a:endParaRPr lang="cs-CZ" dirty="0"/>
          </a:p>
          <a:p>
            <a:r>
              <a:rPr lang="en-US" dirty="0">
                <a:hlinkClick r:id="rId6"/>
              </a:rPr>
              <a:t>https://docplayer.cz/14614613-Nejnebezpecnejsi-invazni-druhy-nasi-flory.html</a:t>
            </a:r>
            <a:endParaRPr lang="cs-CZ" dirty="0"/>
          </a:p>
          <a:p>
            <a:r>
              <a:rPr lang="cs-CZ" dirty="0">
                <a:hlinkClick r:id="rId7"/>
              </a:rPr>
              <a:t>https://cs.wikipedia.org/wiki/Genetick%C3%A1_eroze</a:t>
            </a:r>
            <a:endParaRPr lang="cs-CZ" dirty="0"/>
          </a:p>
          <a:p>
            <a:r>
              <a:rPr lang="en-US" dirty="0"/>
              <a:t>https://is.muni.cz/el/1431/podzim2004/Z0025/Invazni_druhy_rostlin_v_CR.txt?lang=cs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86413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</TotalTime>
  <Words>454</Words>
  <Application>Microsoft Office PowerPoint</Application>
  <PresentationFormat>Widescreen</PresentationFormat>
  <Paragraphs>49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Motiv Office</vt:lpstr>
      <vt:lpstr>Invazivní rostliny</vt:lpstr>
      <vt:lpstr>Invazivní druh</vt:lpstr>
      <vt:lpstr>PowerPoint Presentation</vt:lpstr>
      <vt:lpstr>Fáze invazivních rostlin v novém prostředí</vt:lpstr>
      <vt:lpstr>Invazivnost rostlin</vt:lpstr>
      <vt:lpstr>Konkrétní evoluční výhody</vt:lpstr>
      <vt:lpstr>Invazibilita prostředí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Invazivní rostliny</dc:title>
  <dc:creator>Anna Veroňková</dc:creator>
  <cp:lastModifiedBy>Anna Veroňková</cp:lastModifiedBy>
  <cp:revision>35</cp:revision>
  <dcterms:created xsi:type="dcterms:W3CDTF">2022-10-10T14:37:54Z</dcterms:created>
  <dcterms:modified xsi:type="dcterms:W3CDTF">2023-09-25T16:53:35Z</dcterms:modified>
</cp:coreProperties>
</file>