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ch" charset="1" panose="02000500000000000000"/>
      <p:regular r:id="rId10"/>
    </p:embeddedFont>
    <p:embeddedFont>
      <p:font typeface="Red Hat Display" charset="1" panose="02010503040201060303"/>
      <p:regular r:id="rId11"/>
    </p:embeddedFont>
    <p:embeddedFont>
      <p:font typeface="Red Hat Display Bold" charset="1" panose="02010803040201060303"/>
      <p:regular r:id="rId12"/>
    </p:embeddedFont>
    <p:embeddedFont>
      <p:font typeface="Red Hat Display Italics" charset="1" panose="020105030402010D0303"/>
      <p:regular r:id="rId13"/>
    </p:embeddedFont>
    <p:embeddedFont>
      <p:font typeface="Red Hat Display Bold Italics" charset="1" panose="020108030402010D0303"/>
      <p:regular r:id="rId14"/>
    </p:embeddedFont>
    <p:embeddedFont>
      <p:font typeface="Open Sans Light" charset="1" panose="020B0306030504020204"/>
      <p:regular r:id="rId15"/>
    </p:embeddedFont>
    <p:embeddedFont>
      <p:font typeface="Open Sans Light Bold" charset="1" panose="020B08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Light Bold Italics" charset="1" panose="020B0806030504020204"/>
      <p:regular r:id="rId18"/>
    </p:embeddedFont>
    <p:embeddedFont>
      <p:font typeface="Now Bold" charset="1" panose="00000800000000000000"/>
      <p:regular r:id="rId19"/>
    </p:embeddedFont>
    <p:embeddedFont>
      <p:font typeface="Now Bold Bold" charset="1" panose="00000A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E5A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9166" y="342022"/>
            <a:ext cx="17669667" cy="9602956"/>
            <a:chOff x="0" y="0"/>
            <a:chExt cx="3450900" cy="18754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50900" cy="1875465"/>
            </a:xfrm>
            <a:custGeom>
              <a:avLst/>
              <a:gdLst/>
              <a:ahLst/>
              <a:cxnLst/>
              <a:rect r="r" b="b" t="t" l="l"/>
              <a:pathLst>
                <a:path h="1875465" w="3450900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08567" y="4844177"/>
            <a:ext cx="15470866" cy="7060341"/>
          </a:xfrm>
          <a:custGeom>
            <a:avLst/>
            <a:gdLst/>
            <a:ahLst/>
            <a:cxnLst/>
            <a:rect r="r" b="b" t="t" l="l"/>
            <a:pathLst>
              <a:path h="7060341" w="15470866">
                <a:moveTo>
                  <a:pt x="0" y="0"/>
                </a:moveTo>
                <a:lnTo>
                  <a:pt x="15470866" y="0"/>
                </a:lnTo>
                <a:lnTo>
                  <a:pt x="15470866" y="7060341"/>
                </a:lnTo>
                <a:lnTo>
                  <a:pt x="0" y="7060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35415" y="342022"/>
            <a:ext cx="3847770" cy="2840354"/>
          </a:xfrm>
          <a:custGeom>
            <a:avLst/>
            <a:gdLst/>
            <a:ahLst/>
            <a:cxnLst/>
            <a:rect r="r" b="b" t="t" l="l"/>
            <a:pathLst>
              <a:path h="2840354" w="3847770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45101" y="0"/>
            <a:ext cx="3847770" cy="2840354"/>
          </a:xfrm>
          <a:custGeom>
            <a:avLst/>
            <a:gdLst/>
            <a:ahLst/>
            <a:cxnLst/>
            <a:rect r="r" b="b" t="t" l="l"/>
            <a:pathLst>
              <a:path h="2840354" w="3847770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129367" y="3550454"/>
            <a:ext cx="4316134" cy="3186091"/>
          </a:xfrm>
          <a:custGeom>
            <a:avLst/>
            <a:gdLst/>
            <a:ahLst/>
            <a:cxnLst/>
            <a:rect r="r" b="b" t="t" l="l"/>
            <a:pathLst>
              <a:path h="3186091" w="4316134">
                <a:moveTo>
                  <a:pt x="0" y="0"/>
                </a:moveTo>
                <a:lnTo>
                  <a:pt x="4316134" y="0"/>
                </a:lnTo>
                <a:lnTo>
                  <a:pt x="4316134" y="3186092"/>
                </a:lnTo>
                <a:lnTo>
                  <a:pt x="0" y="3186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419091" y="3424000"/>
            <a:ext cx="3847770" cy="2840354"/>
          </a:xfrm>
          <a:custGeom>
            <a:avLst/>
            <a:gdLst/>
            <a:ahLst/>
            <a:cxnLst/>
            <a:rect r="r" b="b" t="t" l="l"/>
            <a:pathLst>
              <a:path h="2840354" w="3847770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550196" y="0"/>
            <a:ext cx="3470498" cy="3340577"/>
          </a:xfrm>
          <a:custGeom>
            <a:avLst/>
            <a:gdLst/>
            <a:ahLst/>
            <a:cxnLst/>
            <a:rect r="r" b="b" t="t" l="l"/>
            <a:pathLst>
              <a:path h="3340577" w="3470498">
                <a:moveTo>
                  <a:pt x="0" y="0"/>
                </a:moveTo>
                <a:lnTo>
                  <a:pt x="3470499" y="0"/>
                </a:lnTo>
                <a:lnTo>
                  <a:pt x="3470499" y="3340577"/>
                </a:lnTo>
                <a:lnTo>
                  <a:pt x="0" y="33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9329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15255" y="-1362412"/>
            <a:ext cx="6384509" cy="3408868"/>
          </a:xfrm>
          <a:custGeom>
            <a:avLst/>
            <a:gdLst/>
            <a:ahLst/>
            <a:cxnLst/>
            <a:rect r="r" b="b" t="t" l="l"/>
            <a:pathLst>
              <a:path h="3408868" w="6384509">
                <a:moveTo>
                  <a:pt x="0" y="0"/>
                </a:moveTo>
                <a:lnTo>
                  <a:pt x="6384509" y="0"/>
                </a:lnTo>
                <a:lnTo>
                  <a:pt x="6384509" y="3408868"/>
                </a:lnTo>
                <a:lnTo>
                  <a:pt x="0" y="3408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395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6158" y="1953577"/>
            <a:ext cx="13430641" cy="157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51"/>
              </a:lnSpc>
            </a:pPr>
            <a:r>
              <a:rPr lang="en-US" sz="13863">
                <a:solidFill>
                  <a:srgbClr val="8E5A3E"/>
                </a:solidFill>
                <a:latin typeface="March Bold"/>
              </a:rPr>
              <a:t>INKOVÉ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61736" y="3657205"/>
            <a:ext cx="97645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2"/>
              </a:lnSpc>
            </a:pPr>
            <a:r>
              <a:rPr lang="en-US" sz="3837">
                <a:solidFill>
                  <a:srgbClr val="8E5A3E"/>
                </a:solidFill>
                <a:latin typeface="Red Hat Display"/>
              </a:rPr>
              <a:t>Eliška Balarinová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597577" y="3144276"/>
            <a:ext cx="553891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312" y="997821"/>
            <a:ext cx="5534913" cy="1168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1"/>
              </a:lnSpc>
              <a:spcBef>
                <a:spcPct val="0"/>
              </a:spcBef>
            </a:pPr>
            <a:r>
              <a:rPr lang="en-US" sz="8099">
                <a:solidFill>
                  <a:srgbClr val="000000"/>
                </a:solidFill>
                <a:latin typeface="Now Bold"/>
              </a:rPr>
              <a:t>ZDROJE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38225" y="3640275"/>
            <a:ext cx="16230600" cy="5615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99">
                <a:solidFill>
                  <a:srgbClr val="000000"/>
                </a:solidFill>
                <a:latin typeface="Now Bold"/>
              </a:rPr>
              <a:t>HTTPS://UPLOAD.WIKIMEDIA.ORG/WIKIPEDIA/COMMONS/THUMB/C/C4/TAWANTINSUYU_%28ORTHOGRAPHIC_PROJECTION%29.SVG/420PX-TAWANTINSUYU_%28ORTHOGRAPHIC_PROJECTION%29.SVG.PNG</a:t>
            </a:r>
          </a:p>
          <a:p>
            <a:pPr>
              <a:lnSpc>
                <a:spcPts val="3695"/>
              </a:lnSpc>
            </a:pPr>
          </a:p>
          <a:p>
            <a:pPr>
              <a:lnSpc>
                <a:spcPts val="3695"/>
              </a:lnSpc>
            </a:pPr>
            <a:r>
              <a:rPr lang="en-US" sz="3299">
                <a:solidFill>
                  <a:srgbClr val="000000"/>
                </a:solidFill>
                <a:latin typeface="Now Bold"/>
              </a:rPr>
              <a:t>HTTPS://DATA.ZSSLUSOVICE.CZ/WCD/PREZENTACE/ZKVALITNENI-ICT-VE-SLUSOVSKE-SKOLE/VY_32_INOVACE_02_DSLEDKYZMOSKCHOBJEV_09.PDF</a:t>
            </a:r>
          </a:p>
          <a:p>
            <a:pPr>
              <a:lnSpc>
                <a:spcPts val="3695"/>
              </a:lnSpc>
            </a:pPr>
            <a:r>
              <a:rPr lang="en-US" sz="3299">
                <a:solidFill>
                  <a:srgbClr val="000000"/>
                </a:solidFill>
                <a:latin typeface="Now Bold"/>
              </a:rPr>
              <a:t>HTTPS://IREFERATY.CZ/301/1809/INKOVE-TROCHU-JINAK</a:t>
            </a:r>
          </a:p>
          <a:p>
            <a:pPr>
              <a:lnSpc>
                <a:spcPts val="3695"/>
              </a:lnSpc>
            </a:pPr>
            <a:r>
              <a:rPr lang="en-US" sz="3299">
                <a:solidFill>
                  <a:srgbClr val="000000"/>
                </a:solidFill>
                <a:latin typeface="Now Bold"/>
              </a:rPr>
              <a:t>HTTPS://CS.WIKIPEDIA.ORG/WIKI/INCK%C3%A9_N%C3%A1BO%C5%BEENSTV%C3%AD</a:t>
            </a:r>
          </a:p>
          <a:p>
            <a:pPr>
              <a:lnSpc>
                <a:spcPts val="3695"/>
              </a:lnSpc>
            </a:pPr>
            <a:r>
              <a:rPr lang="en-US" sz="3299">
                <a:solidFill>
                  <a:srgbClr val="000000"/>
                </a:solidFill>
                <a:latin typeface="Now Bold"/>
              </a:rPr>
              <a:t>HTTP://REFERATY-SEMINARKY.CZ/INKOVE/</a:t>
            </a:r>
          </a:p>
          <a:p>
            <a:pPr>
              <a:lnSpc>
                <a:spcPts val="369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630750"/>
            <a:ext cx="952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6427153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72514" y="2778553"/>
            <a:ext cx="5365909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JIŽNÍ AMERIKA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19139" y="4916170"/>
            <a:ext cx="8249721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87449" indent="-593725" lvl="1">
              <a:lnSpc>
                <a:spcPts val="6159"/>
              </a:lnSpc>
              <a:spcBef>
                <a:spcPct val="0"/>
              </a:spcBef>
              <a:buFont typeface="Arial"/>
              <a:buChar char="•"/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TŘETINA 16. STOLETÍ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87561" y="7705328"/>
            <a:ext cx="4188976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10 MILIONŮ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44208" y="1787110"/>
            <a:ext cx="5183386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KEČUÁNŠTINA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588719" y="6788786"/>
            <a:ext cx="2559844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CUZSO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69019" y="3970118"/>
            <a:ext cx="5290281" cy="5290281"/>
          </a:xfrm>
          <a:custGeom>
            <a:avLst/>
            <a:gdLst/>
            <a:ahLst/>
            <a:cxnLst/>
            <a:rect r="r" b="b" t="t" l="l"/>
            <a:pathLst>
              <a:path h="5290281" w="5290281">
                <a:moveTo>
                  <a:pt x="0" y="0"/>
                </a:moveTo>
                <a:lnTo>
                  <a:pt x="5290281" y="0"/>
                </a:lnTo>
                <a:lnTo>
                  <a:pt x="5290281" y="5290281"/>
                </a:lnTo>
                <a:lnTo>
                  <a:pt x="0" y="5290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753610"/>
            <a:ext cx="9525" cy="80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295775"/>
            <a:ext cx="952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149383"/>
            <a:ext cx="13370388" cy="325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5134" indent="-502567" lvl="1">
              <a:lnSpc>
                <a:spcPts val="6517"/>
              </a:lnSpc>
              <a:buFont typeface="Arial"/>
              <a:buChar char="•"/>
            </a:pPr>
            <a:r>
              <a:rPr lang="en-US" sz="4655">
                <a:solidFill>
                  <a:srgbClr val="F3EBDE"/>
                </a:solidFill>
                <a:latin typeface="Red Hat Display"/>
              </a:rPr>
              <a:t>těžké zjistit -&gt; neměli písmo</a:t>
            </a:r>
            <a:r>
              <a:rPr lang="en-US" sz="4655">
                <a:solidFill>
                  <a:srgbClr val="F3EBDE"/>
                </a:solidFill>
                <a:latin typeface="Red Hat Display"/>
              </a:rPr>
              <a:t> </a:t>
            </a:r>
          </a:p>
          <a:p>
            <a:pPr marL="1005134" indent="-502567" lvl="1">
              <a:lnSpc>
                <a:spcPts val="6517"/>
              </a:lnSpc>
              <a:buFont typeface="Arial"/>
              <a:buChar char="•"/>
            </a:pPr>
            <a:r>
              <a:rPr lang="en-US" sz="4655">
                <a:solidFill>
                  <a:srgbClr val="F3EBDE"/>
                </a:solidFill>
                <a:latin typeface="Red Hat Display"/>
              </a:rPr>
              <a:t>okolí jezera Titicaca</a:t>
            </a:r>
          </a:p>
          <a:p>
            <a:pPr marL="1005134" indent="-502567" lvl="1">
              <a:lnSpc>
                <a:spcPts val="6517"/>
              </a:lnSpc>
              <a:buFont typeface="Arial"/>
              <a:buChar char="•"/>
            </a:pPr>
            <a:r>
              <a:rPr lang="en-US" sz="4655">
                <a:solidFill>
                  <a:srgbClr val="F3EBDE"/>
                </a:solidFill>
                <a:latin typeface="Red Hat Display"/>
              </a:rPr>
              <a:t>Cuzco -&gt; překlad ,,střed''</a:t>
            </a:r>
          </a:p>
          <a:p>
            <a:pPr marL="1005134" indent="-502567" lvl="1">
              <a:lnSpc>
                <a:spcPts val="6517"/>
              </a:lnSpc>
              <a:buFont typeface="Arial"/>
              <a:buChar char="•"/>
            </a:pPr>
            <a:r>
              <a:rPr lang="en-US" sz="4655">
                <a:solidFill>
                  <a:srgbClr val="F3EBDE"/>
                </a:solidFill>
                <a:latin typeface="Red Hat Display"/>
              </a:rPr>
              <a:t>kmen Chanků- silnější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07365" y="8557733"/>
            <a:ext cx="2151452" cy="1401133"/>
          </a:xfrm>
          <a:custGeom>
            <a:avLst/>
            <a:gdLst/>
            <a:ahLst/>
            <a:cxnLst/>
            <a:rect r="r" b="b" t="t" l="l"/>
            <a:pathLst>
              <a:path h="1401133" w="2151452">
                <a:moveTo>
                  <a:pt x="0" y="0"/>
                </a:moveTo>
                <a:lnTo>
                  <a:pt x="2151452" y="0"/>
                </a:lnTo>
                <a:lnTo>
                  <a:pt x="2151452" y="1401134"/>
                </a:lnTo>
                <a:lnTo>
                  <a:pt x="0" y="140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2077364"/>
            <a:ext cx="12277824" cy="100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27"/>
              </a:lnSpc>
              <a:spcBef>
                <a:spcPct val="0"/>
              </a:spcBef>
            </a:pPr>
            <a:r>
              <a:rPr lang="en-US" sz="6899">
                <a:solidFill>
                  <a:srgbClr val="F3EBDD"/>
                </a:solidFill>
                <a:latin typeface="Now Bold"/>
              </a:rPr>
              <a:t>DĚJINY INKŮ- POČÁTEK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11478" y="1028700"/>
            <a:ext cx="3172198" cy="2484311"/>
          </a:xfrm>
          <a:custGeom>
            <a:avLst/>
            <a:gdLst/>
            <a:ahLst/>
            <a:cxnLst/>
            <a:rect r="r" b="b" t="t" l="l"/>
            <a:pathLst>
              <a:path h="2484311" w="3172198">
                <a:moveTo>
                  <a:pt x="0" y="0"/>
                </a:moveTo>
                <a:lnTo>
                  <a:pt x="3172198" y="0"/>
                </a:lnTo>
                <a:lnTo>
                  <a:pt x="3172198" y="2484311"/>
                </a:lnTo>
                <a:lnTo>
                  <a:pt x="0" y="2484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0">
            <a:off x="1028700" y="3080918"/>
            <a:ext cx="10940319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7365" y="8557733"/>
            <a:ext cx="2151452" cy="1401133"/>
          </a:xfrm>
          <a:custGeom>
            <a:avLst/>
            <a:gdLst/>
            <a:ahLst/>
            <a:cxnLst/>
            <a:rect r="r" b="b" t="t" l="l"/>
            <a:pathLst>
              <a:path h="1401133" w="2151452">
                <a:moveTo>
                  <a:pt x="0" y="0"/>
                </a:moveTo>
                <a:lnTo>
                  <a:pt x="2151452" y="0"/>
                </a:lnTo>
                <a:lnTo>
                  <a:pt x="2151452" y="1401134"/>
                </a:lnTo>
                <a:lnTo>
                  <a:pt x="0" y="140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1478" y="1028700"/>
            <a:ext cx="3172198" cy="2484311"/>
          </a:xfrm>
          <a:custGeom>
            <a:avLst/>
            <a:gdLst/>
            <a:ahLst/>
            <a:cxnLst/>
            <a:rect r="r" b="b" t="t" l="l"/>
            <a:pathLst>
              <a:path h="2484311" w="3172198">
                <a:moveTo>
                  <a:pt x="0" y="0"/>
                </a:moveTo>
                <a:lnTo>
                  <a:pt x="3172198" y="0"/>
                </a:lnTo>
                <a:lnTo>
                  <a:pt x="3172198" y="2484311"/>
                </a:lnTo>
                <a:lnTo>
                  <a:pt x="0" y="2484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67565" y="4466511"/>
            <a:ext cx="3630012" cy="5209067"/>
          </a:xfrm>
          <a:custGeom>
            <a:avLst/>
            <a:gdLst/>
            <a:ahLst/>
            <a:cxnLst/>
            <a:rect r="r" b="b" t="t" l="l"/>
            <a:pathLst>
              <a:path h="5209067" w="3630012">
                <a:moveTo>
                  <a:pt x="0" y="0"/>
                </a:moveTo>
                <a:lnTo>
                  <a:pt x="3630012" y="0"/>
                </a:lnTo>
                <a:lnTo>
                  <a:pt x="3630012" y="5209068"/>
                </a:lnTo>
                <a:lnTo>
                  <a:pt x="0" y="52090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90124" y="2191821"/>
            <a:ext cx="10199966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DĚJINY INKŮ- VRCHOL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0124" y="4380786"/>
            <a:ext cx="8935759" cy="3243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Pachacuti- 1438</a:t>
            </a:r>
          </a:p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politiky reciprocity</a:t>
            </a:r>
          </a:p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nástup Pachacutiho syna-&gt; vrcholné období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190124" y="3137209"/>
            <a:ext cx="10199966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7365" y="8557733"/>
            <a:ext cx="2151452" cy="1401133"/>
          </a:xfrm>
          <a:custGeom>
            <a:avLst/>
            <a:gdLst/>
            <a:ahLst/>
            <a:cxnLst/>
            <a:rect r="r" b="b" t="t" l="l"/>
            <a:pathLst>
              <a:path h="1401133" w="2151452">
                <a:moveTo>
                  <a:pt x="0" y="0"/>
                </a:moveTo>
                <a:lnTo>
                  <a:pt x="2151452" y="0"/>
                </a:lnTo>
                <a:lnTo>
                  <a:pt x="2151452" y="1401134"/>
                </a:lnTo>
                <a:lnTo>
                  <a:pt x="0" y="140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1478" y="1028700"/>
            <a:ext cx="3172198" cy="2484311"/>
          </a:xfrm>
          <a:custGeom>
            <a:avLst/>
            <a:gdLst/>
            <a:ahLst/>
            <a:cxnLst/>
            <a:rect r="r" b="b" t="t" l="l"/>
            <a:pathLst>
              <a:path h="2484311" w="3172198">
                <a:moveTo>
                  <a:pt x="0" y="0"/>
                </a:moveTo>
                <a:lnTo>
                  <a:pt x="3172198" y="0"/>
                </a:lnTo>
                <a:lnTo>
                  <a:pt x="3172198" y="2484311"/>
                </a:lnTo>
                <a:lnTo>
                  <a:pt x="0" y="2484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63551" y="3762759"/>
            <a:ext cx="4220125" cy="5495541"/>
          </a:xfrm>
          <a:custGeom>
            <a:avLst/>
            <a:gdLst/>
            <a:ahLst/>
            <a:cxnLst/>
            <a:rect r="r" b="b" t="t" l="l"/>
            <a:pathLst>
              <a:path h="5495541" w="4220125">
                <a:moveTo>
                  <a:pt x="0" y="0"/>
                </a:moveTo>
                <a:lnTo>
                  <a:pt x="4220125" y="0"/>
                </a:lnTo>
                <a:lnTo>
                  <a:pt x="4220125" y="5495541"/>
                </a:lnTo>
                <a:lnTo>
                  <a:pt x="0" y="5495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47265" y="2191821"/>
            <a:ext cx="9285684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DĚJINY INKŮ- ZÁNIK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47265" y="4011478"/>
            <a:ext cx="9904249" cy="360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15138" indent="-557569" lvl="1">
              <a:lnSpc>
                <a:spcPts val="7231"/>
              </a:lnSpc>
              <a:buFont typeface="Arial"/>
              <a:buChar char="•"/>
            </a:pPr>
            <a:r>
              <a:rPr lang="en-US" sz="5165">
                <a:solidFill>
                  <a:srgbClr val="F3EBDE"/>
                </a:solidFill>
                <a:latin typeface="Red Hat Display"/>
              </a:rPr>
              <a:t>Huyana Capac</a:t>
            </a:r>
          </a:p>
          <a:p>
            <a:pPr marL="1115138" indent="-557569" lvl="1">
              <a:lnSpc>
                <a:spcPts val="7231"/>
              </a:lnSpc>
              <a:buFont typeface="Arial"/>
              <a:buChar char="•"/>
            </a:pPr>
            <a:r>
              <a:rPr lang="en-US" sz="5165">
                <a:solidFill>
                  <a:srgbClr val="F3EBDE"/>
                </a:solidFill>
                <a:latin typeface="Red Hat Display"/>
              </a:rPr>
              <a:t>Španělé- pravé neštovice</a:t>
            </a:r>
          </a:p>
          <a:p>
            <a:pPr marL="1115138" indent="-557569" lvl="1">
              <a:lnSpc>
                <a:spcPts val="7231"/>
              </a:lnSpc>
              <a:buFont typeface="Arial"/>
              <a:buChar char="•"/>
            </a:pPr>
            <a:r>
              <a:rPr lang="en-US" sz="5165">
                <a:solidFill>
                  <a:srgbClr val="F3EBDE"/>
                </a:solidFill>
                <a:latin typeface="Red Hat Display"/>
              </a:rPr>
              <a:t>Atahualpa</a:t>
            </a:r>
          </a:p>
          <a:p>
            <a:pPr marL="1115138" indent="-557569" lvl="1">
              <a:lnSpc>
                <a:spcPts val="7231"/>
              </a:lnSpc>
              <a:buFont typeface="Arial"/>
              <a:buChar char="•"/>
            </a:pPr>
            <a:r>
              <a:rPr lang="en-US" sz="5165">
                <a:solidFill>
                  <a:srgbClr val="F3EBDE"/>
                </a:solidFill>
                <a:latin typeface="Red Hat Display"/>
              </a:rPr>
              <a:t>Francisko Pizzaro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647265" y="3137209"/>
            <a:ext cx="9285684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7265" y="2191821"/>
            <a:ext cx="5203150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ŽIVOT INKŮ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7265" y="3175309"/>
            <a:ext cx="520315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07365" y="8557733"/>
            <a:ext cx="2151452" cy="1401133"/>
          </a:xfrm>
          <a:custGeom>
            <a:avLst/>
            <a:gdLst/>
            <a:ahLst/>
            <a:cxnLst/>
            <a:rect r="r" b="b" t="t" l="l"/>
            <a:pathLst>
              <a:path h="1401133" w="2151452">
                <a:moveTo>
                  <a:pt x="0" y="0"/>
                </a:moveTo>
                <a:lnTo>
                  <a:pt x="2151452" y="0"/>
                </a:lnTo>
                <a:lnTo>
                  <a:pt x="2151452" y="1401134"/>
                </a:lnTo>
                <a:lnTo>
                  <a:pt x="0" y="140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28127" y="6045629"/>
            <a:ext cx="3172198" cy="2484311"/>
          </a:xfrm>
          <a:custGeom>
            <a:avLst/>
            <a:gdLst/>
            <a:ahLst/>
            <a:cxnLst/>
            <a:rect r="r" b="b" t="t" l="l"/>
            <a:pathLst>
              <a:path h="2484311" w="3172198">
                <a:moveTo>
                  <a:pt x="0" y="0"/>
                </a:moveTo>
                <a:lnTo>
                  <a:pt x="3172198" y="0"/>
                </a:lnTo>
                <a:lnTo>
                  <a:pt x="3172198" y="2484312"/>
                </a:lnTo>
                <a:lnTo>
                  <a:pt x="0" y="2484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37040" y="508914"/>
            <a:ext cx="5947548" cy="3957598"/>
          </a:xfrm>
          <a:custGeom>
            <a:avLst/>
            <a:gdLst/>
            <a:ahLst/>
            <a:cxnLst/>
            <a:rect r="r" b="b" t="t" l="l"/>
            <a:pathLst>
              <a:path h="3957598" w="5947548">
                <a:moveTo>
                  <a:pt x="0" y="0"/>
                </a:moveTo>
                <a:lnTo>
                  <a:pt x="5947548" y="0"/>
                </a:lnTo>
                <a:lnTo>
                  <a:pt x="5947548" y="3957597"/>
                </a:lnTo>
                <a:lnTo>
                  <a:pt x="0" y="39575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90124" y="4380786"/>
            <a:ext cx="11657569" cy="3243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zemědělství- rozvinuté, avšak ztížené kvůli rozložení říše</a:t>
            </a:r>
          </a:p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vojenství- silná armáda, primitivní zbraně</a:t>
            </a:r>
          </a:p>
          <a:p>
            <a:pPr marL="1006093" indent="-503047" lvl="1">
              <a:lnSpc>
                <a:spcPts val="6523"/>
              </a:lnSpc>
              <a:buFont typeface="Arial"/>
              <a:buChar char="•"/>
            </a:pPr>
            <a:r>
              <a:rPr lang="en-US" sz="4659">
                <a:solidFill>
                  <a:srgbClr val="F3EBDE"/>
                </a:solidFill>
                <a:latin typeface="Red Hat Display"/>
              </a:rPr>
              <a:t>architektura- Machu Picchu, silnice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66800"/>
            <a:ext cx="8485138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59"/>
              </a:lnSpc>
              <a:spcBef>
                <a:spcPct val="0"/>
              </a:spcBef>
            </a:pPr>
            <a:r>
              <a:rPr lang="en-US" sz="5499">
                <a:solidFill>
                  <a:srgbClr val="F3EBDD"/>
                </a:solidFill>
                <a:latin typeface="Now Bold"/>
              </a:rPr>
              <a:t>SAPA INKA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028700" y="1846580"/>
            <a:ext cx="3832966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503574" y="5701055"/>
            <a:ext cx="6380079" cy="4311136"/>
          </a:xfrm>
          <a:custGeom>
            <a:avLst/>
            <a:gdLst/>
            <a:ahLst/>
            <a:cxnLst/>
            <a:rect r="r" b="b" t="t" l="l"/>
            <a:pathLst>
              <a:path h="4311136" w="6380079">
                <a:moveTo>
                  <a:pt x="0" y="0"/>
                </a:moveTo>
                <a:lnTo>
                  <a:pt x="6380079" y="0"/>
                </a:lnTo>
                <a:lnTo>
                  <a:pt x="6380079" y="4311135"/>
                </a:lnTo>
                <a:lnTo>
                  <a:pt x="0" y="431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09" t="0" r="-630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64320" y="5885264"/>
            <a:ext cx="3413897" cy="4126926"/>
          </a:xfrm>
          <a:custGeom>
            <a:avLst/>
            <a:gdLst/>
            <a:ahLst/>
            <a:cxnLst/>
            <a:rect r="r" b="b" t="t" l="l"/>
            <a:pathLst>
              <a:path h="4126926" w="3413897">
                <a:moveTo>
                  <a:pt x="0" y="0"/>
                </a:moveTo>
                <a:lnTo>
                  <a:pt x="3413897" y="0"/>
                </a:lnTo>
                <a:lnTo>
                  <a:pt x="3413897" y="4126926"/>
                </a:lnTo>
                <a:lnTo>
                  <a:pt x="0" y="4126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100005"/>
            <a:ext cx="125077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v čele jako panovník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983599"/>
            <a:ext cx="125077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posvátný, mnoho manželek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867192"/>
            <a:ext cx="125077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po smrti -&gt; tělo mumifikováno -&gt; nastoupil nový inka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750786"/>
            <a:ext cx="1561857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po jeho boku mnoho úředníku, osobního tajemníka, pozorovatele, ...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6565" y="905946"/>
            <a:ext cx="4178945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ŠKOLSTVÍ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446565" y="1889434"/>
            <a:ext cx="417894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808468" y="5143500"/>
            <a:ext cx="6869060" cy="4574901"/>
          </a:xfrm>
          <a:custGeom>
            <a:avLst/>
            <a:gdLst/>
            <a:ahLst/>
            <a:cxnLst/>
            <a:rect r="r" b="b" t="t" l="l"/>
            <a:pathLst>
              <a:path h="4574901" w="6869060">
                <a:moveTo>
                  <a:pt x="0" y="0"/>
                </a:moveTo>
                <a:lnTo>
                  <a:pt x="6869060" y="0"/>
                </a:lnTo>
                <a:lnTo>
                  <a:pt x="6869060" y="4574901"/>
                </a:lnTo>
                <a:lnTo>
                  <a:pt x="0" y="4574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46565" y="2250530"/>
            <a:ext cx="125077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pouze v hlavním městě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6565" y="3057502"/>
            <a:ext cx="15367703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určeno jen nejbohatším a nejurozenějším -&gt; kteří převezmou vládu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565" y="3864895"/>
            <a:ext cx="1501647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4 roky studia - jazyk (kečuánština), náboženství, kalendář a dějiny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46565" y="5191125"/>
            <a:ext cx="6326386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NÁBOŽENSTVÍ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504902" y="6174613"/>
            <a:ext cx="619552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446565" y="6536563"/>
            <a:ext cx="12507728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 božstvo -&gt; Inti bůh Slunce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6565" y="7343957"/>
            <a:ext cx="12507728" cy="132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znázorněn - kulatý, zlatý disk s lidskou</a:t>
            </a:r>
          </a:p>
          <a:p>
            <a:pPr>
              <a:lnSpc>
                <a:spcPts val="5372"/>
              </a:lnSpc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        tváří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6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7265" y="2191821"/>
            <a:ext cx="9869388" cy="98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16"/>
              </a:lnSpc>
              <a:spcBef>
                <a:spcPct val="0"/>
              </a:spcBef>
            </a:pPr>
            <a:r>
              <a:rPr lang="en-US" sz="6800">
                <a:solidFill>
                  <a:srgbClr val="F3EBDE"/>
                </a:solidFill>
                <a:latin typeface="Now Bold"/>
              </a:rPr>
              <a:t>ZAJÍMAVOSTI A FAKTA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7265" y="3137209"/>
            <a:ext cx="986938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104084" y="5143500"/>
            <a:ext cx="5155216" cy="4114800"/>
          </a:xfrm>
          <a:custGeom>
            <a:avLst/>
            <a:gdLst/>
            <a:ahLst/>
            <a:cxnLst/>
            <a:rect r="r" b="b" t="t" l="l"/>
            <a:pathLst>
              <a:path h="4114800" w="5155216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3059" y="5591175"/>
            <a:ext cx="3284359" cy="4114800"/>
          </a:xfrm>
          <a:custGeom>
            <a:avLst/>
            <a:gdLst/>
            <a:ahLst/>
            <a:cxnLst/>
            <a:rect r="r" b="b" t="t" l="l"/>
            <a:pathLst>
              <a:path h="4114800" w="3284359">
                <a:moveTo>
                  <a:pt x="0" y="0"/>
                </a:moveTo>
                <a:lnTo>
                  <a:pt x="3284358" y="0"/>
                </a:lnTo>
                <a:lnTo>
                  <a:pt x="328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47265" y="3555080"/>
            <a:ext cx="15292440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podle délky a materiálu náušnic -&gt; určeno společenské postavení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47265" y="4498031"/>
            <a:ext cx="15292440" cy="6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8591" indent="-414296" lvl="1">
              <a:lnSpc>
                <a:spcPts val="5372"/>
              </a:lnSpc>
              <a:buFont typeface="Arial"/>
              <a:buChar char="•"/>
            </a:pPr>
            <a:r>
              <a:rPr lang="en-US" sz="3837">
                <a:solidFill>
                  <a:srgbClr val="F3EBDD"/>
                </a:solidFill>
                <a:latin typeface="Red Hat Display"/>
              </a:rPr>
              <a:t>šlechta -&gt; hřešit x nehřešit -&gt; vždy poslány do nebe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DAFR9AWfS5E</dc:identifier>
  <dcterms:modified xsi:type="dcterms:W3CDTF">2011-08-01T06:04:30Z</dcterms:modified>
  <cp:revision>1</cp:revision>
  <dc:title>INKOVÉ</dc:title>
</cp:coreProperties>
</file>