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0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28D5-09AA-4C18-811F-758E46C07BFB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98D9-CE96-4B43-87BF-6BC536CFB2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5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98D9-CE96-4B43-87BF-6BC536CFB2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41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209801"/>
            <a:ext cx="8636000" cy="1470025"/>
          </a:xfrm>
        </p:spPr>
        <p:txBody>
          <a:bodyPr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60775"/>
            <a:ext cx="83312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1300-C65B-438C-8384-3D9CAA9D4C4A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569A-754F-4447-A3E0-A00C9119F79D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FD55-BDD3-4634-BA08-4CFA81604C4E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3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E4F2-313E-44A7-9FBA-40D3D031448D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06901"/>
            <a:ext cx="8839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839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1A76-A828-437A-9E21-74961C6140CF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5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457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3733" y="1600201"/>
            <a:ext cx="4250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CD91-A0C0-474D-B880-CAE5E389FE26}" type="datetime1">
              <a:rPr lang="cs-CZ" smtClean="0"/>
              <a:t>15.09.2023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5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416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4165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57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57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990C-B9E0-4285-BE6E-E5A25A72DE9D}" type="datetime1">
              <a:rPr lang="cs-CZ" smtClean="0"/>
              <a:t>15.09.2023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D95C-2B41-4C80-A16F-9B2EBB180C1D}" type="datetime1">
              <a:rPr lang="cs-CZ" smtClean="0"/>
              <a:t>15.09.2023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3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FBC9-EEF0-437C-8958-156EB9BF4668}" type="datetime1">
              <a:rPr lang="cs-CZ" smtClean="0"/>
              <a:t>15.09.2023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2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3050"/>
            <a:ext cx="3149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533" y="273051"/>
            <a:ext cx="5799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4800" y="1435101"/>
            <a:ext cx="3149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45C4-E001-4CC5-A12D-BC643B75F631}" type="datetime1">
              <a:rPr lang="cs-CZ" smtClean="0"/>
              <a:t>15.09.2023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9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F97C-A7C7-4890-8697-FF4A84DC075B}" type="datetime1">
              <a:rPr lang="cs-CZ" smtClean="0"/>
              <a:t>15.09.2023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5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94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600201"/>
            <a:ext cx="894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356351"/>
            <a:ext cx="2317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2B0758-690E-47E0-B6BF-25BE930BA7A0}" type="datetime1">
              <a:rPr lang="cs-CZ" smtClean="0"/>
              <a:t>15.09.2023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3363" y="6356351"/>
            <a:ext cx="3145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014" y="6356351"/>
            <a:ext cx="2317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84C5BA-4BCE-4951-BE68-4BD519E5F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003399"/>
            </a:solidFill>
          </a:ln>
          <a:solidFill>
            <a:srgbClr val="003399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 b="8100"/>
          <a:stretch/>
        </p:blipFill>
        <p:spPr>
          <a:xfrm>
            <a:off x="0" y="1544128"/>
            <a:ext cx="9375573" cy="416655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-922031" y="0"/>
            <a:ext cx="86360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sz="6000" dirty="0"/>
              <a:t>Zásobování IKEA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B23862F-EF69-FE18-A2C0-75D897AE5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77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69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Závěr (1)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10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" y="3482953"/>
            <a:ext cx="3162530" cy="2821803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64316"/>
              </p:ext>
            </p:extLst>
          </p:nvPr>
        </p:nvGraphicFramePr>
        <p:xfrm>
          <a:off x="467221" y="1500413"/>
          <a:ext cx="849562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Název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Ložný objem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Čistá hmotnost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Max. zatížení (</a:t>
                      </a:r>
                      <a:r>
                        <a:rPr lang="cs-CZ" sz="2400" dirty="0" err="1">
                          <a:effectLst/>
                        </a:rPr>
                        <a:t>payload</a:t>
                      </a:r>
                      <a:r>
                        <a:rPr lang="cs-CZ" sz="2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Praktičnos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Profi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 err="1">
                          <a:effectLst/>
                        </a:rPr>
                        <a:t>Liner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90,3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7,98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25,350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Mega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 err="1">
                          <a:effectLst/>
                        </a:rPr>
                        <a:t>Liner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99,3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6,50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32,500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Dry </a:t>
                      </a:r>
                      <a:r>
                        <a:rPr lang="cs-CZ" sz="2400" dirty="0" err="1">
                          <a:effectLst/>
                        </a:rPr>
                        <a:t>Liner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92,0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6,65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31,020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2" descr="C:\Users\dell\AppData\Local\Microsoft\Windows\INetCache\Content.Word\TOPSI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14" y="3448448"/>
            <a:ext cx="5910736" cy="285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7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347026"/>
            <a:ext cx="8940800" cy="47859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/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Co jsme se dozvěděli v prezentaci? - shrnutí</a:t>
            </a:r>
          </a:p>
          <a:p>
            <a:pPr lvl="0"/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cs-CZ" sz="9600" b="1" dirty="0">
                <a:solidFill>
                  <a:schemeClr val="tx2">
                    <a:lumMod val="75000"/>
                  </a:schemeClr>
                </a:solidFill>
              </a:rPr>
              <a:t>Dotazy? </a:t>
            </a:r>
          </a:p>
          <a:p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Děkujeme za pozornost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69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Závěr (2)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11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2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53218"/>
            <a:ext cx="9052943" cy="63709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Baudyš, Jakub.</a:t>
            </a:r>
            <a:r>
              <a:rPr lang="cs-CZ" sz="2400" dirty="0"/>
              <a:t> [Online] [Citace: 21. listopad 2015.] http://www.toyota-forklifts.cz/</a:t>
            </a:r>
            <a:r>
              <a:rPr lang="cs-CZ" sz="2400" dirty="0" err="1"/>
              <a:t>cs</a:t>
            </a:r>
            <a:r>
              <a:rPr lang="cs-CZ" sz="2400" dirty="0"/>
              <a:t>/</a:t>
            </a:r>
            <a:r>
              <a:rPr lang="cs-CZ" sz="2400" dirty="0" err="1"/>
              <a:t>news</a:t>
            </a:r>
            <a:r>
              <a:rPr lang="cs-CZ" sz="2400" dirty="0"/>
              <a:t>/</a:t>
            </a:r>
            <a:r>
              <a:rPr lang="cs-CZ" sz="2400" dirty="0" err="1"/>
              <a:t>news</a:t>
            </a:r>
            <a:r>
              <a:rPr lang="cs-CZ" sz="2400" dirty="0"/>
              <a:t>/</a:t>
            </a:r>
            <a:r>
              <a:rPr lang="cs-CZ" sz="2400" dirty="0" err="1"/>
              <a:t>pages</a:t>
            </a:r>
            <a:r>
              <a:rPr lang="cs-CZ" sz="2400" dirty="0"/>
              <a:t>/toyota-ikea-zelenejsi-logistika.aspx.</a:t>
            </a:r>
          </a:p>
          <a:p>
            <a:r>
              <a:rPr lang="cs-CZ" sz="2400" b="1" dirty="0" err="1"/>
              <a:t>Cushman</a:t>
            </a:r>
            <a:r>
              <a:rPr lang="cs-CZ" sz="2400" b="1" dirty="0"/>
              <a:t> &amp; </a:t>
            </a:r>
            <a:r>
              <a:rPr lang="cs-CZ" sz="2400" b="1" dirty="0" err="1"/>
              <a:t>Wakefield</a:t>
            </a:r>
            <a:r>
              <a:rPr lang="cs-CZ" sz="2400" b="1" dirty="0"/>
              <a:t>.</a:t>
            </a:r>
            <a:r>
              <a:rPr lang="cs-CZ" sz="2400" dirty="0"/>
              <a:t> [Online] [Citace: 21. listopad 2015.] http://www.cushmanwakefield.cz/</a:t>
            </a:r>
            <a:r>
              <a:rPr lang="cs-CZ" sz="2400" dirty="0" err="1"/>
              <a:t>cs-cz</a:t>
            </a:r>
            <a:r>
              <a:rPr lang="cs-CZ" sz="2400" dirty="0"/>
              <a:t>/</a:t>
            </a:r>
            <a:r>
              <a:rPr lang="cs-CZ" sz="2400" dirty="0" err="1"/>
              <a:t>news</a:t>
            </a:r>
            <a:r>
              <a:rPr lang="cs-CZ" sz="2400" dirty="0"/>
              <a:t>/2013/10/13-10-09-ikea-to-vgp-park-horni-pocernice/.</a:t>
            </a:r>
          </a:p>
          <a:p>
            <a:r>
              <a:rPr lang="cs-CZ" sz="2400" b="1" dirty="0"/>
              <a:t>elogistics.cz.</a:t>
            </a:r>
            <a:r>
              <a:rPr lang="cs-CZ" sz="2400" dirty="0"/>
              <a:t> IKEA spustí svůj e-</a:t>
            </a:r>
            <a:r>
              <a:rPr lang="cs-CZ" sz="2400" dirty="0" err="1"/>
              <a:t>shop</a:t>
            </a:r>
            <a:r>
              <a:rPr lang="cs-CZ" sz="2400" dirty="0"/>
              <a:t> v roce 2016. Momentálně pro něj hledá výdejní místa. </a:t>
            </a:r>
            <a:r>
              <a:rPr lang="cs-CZ" sz="2400" i="1" dirty="0"/>
              <a:t>www.elogistics.cz. </a:t>
            </a:r>
            <a:r>
              <a:rPr lang="cs-CZ" sz="2400" dirty="0"/>
              <a:t>[Online] http://www.elogistics.cz/</a:t>
            </a:r>
            <a:r>
              <a:rPr lang="cs-CZ" sz="2400" dirty="0" err="1"/>
              <a:t>products</a:t>
            </a:r>
            <a:r>
              <a:rPr lang="cs-CZ" sz="2400" dirty="0"/>
              <a:t>/ikea-spusti-svuj-e-shop-v-roce-2016-momentalne-pro-nej-hleda-vydejni-mista-/.</a:t>
            </a:r>
          </a:p>
          <a:p>
            <a:r>
              <a:rPr lang="cs-CZ" sz="2400" b="1" dirty="0" err="1"/>
              <a:t>Fahrzeugwerk</a:t>
            </a:r>
            <a:r>
              <a:rPr lang="cs-CZ" sz="2400" b="1" dirty="0"/>
              <a:t> Bernard KRONE </a:t>
            </a:r>
            <a:r>
              <a:rPr lang="cs-CZ" sz="2400" b="1" dirty="0" err="1"/>
              <a:t>GmbH</a:t>
            </a:r>
            <a:r>
              <a:rPr lang="cs-CZ" sz="2400" b="1" dirty="0"/>
              <a:t>.</a:t>
            </a:r>
            <a:r>
              <a:rPr lang="cs-CZ" sz="2400" dirty="0"/>
              <a:t> </a:t>
            </a:r>
            <a:r>
              <a:rPr lang="cs-CZ" sz="2400" dirty="0" err="1"/>
              <a:t>Mega</a:t>
            </a:r>
            <a:r>
              <a:rPr lang="cs-CZ" sz="2400" dirty="0"/>
              <a:t> </a:t>
            </a:r>
            <a:r>
              <a:rPr lang="cs-CZ" sz="2400" dirty="0" err="1"/>
              <a:t>Liner</a:t>
            </a:r>
            <a:r>
              <a:rPr lang="cs-CZ" sz="2400" dirty="0"/>
              <a:t>. </a:t>
            </a:r>
            <a:r>
              <a:rPr lang="cs-CZ" sz="2400" i="1" dirty="0"/>
              <a:t>Krone-trailer.com. </a:t>
            </a:r>
            <a:r>
              <a:rPr lang="cs-CZ" sz="2400" dirty="0"/>
              <a:t>[Online] [Citace: 21. listopad 2015.] http://www.krone-trailer.com/fileadmin/contentmedia/pdf/datenblaetter/Profi_Liner_ECO_GB.pdf , http://www.krone-trailer.com/</a:t>
            </a:r>
            <a:r>
              <a:rPr lang="cs-CZ" sz="2400" dirty="0" err="1"/>
              <a:t>fileadmin</a:t>
            </a:r>
            <a:r>
              <a:rPr lang="cs-CZ" sz="2400" dirty="0"/>
              <a:t>/</a:t>
            </a:r>
            <a:r>
              <a:rPr lang="cs-CZ" sz="2400" dirty="0" err="1"/>
              <a:t>contentmedia</a:t>
            </a:r>
            <a:r>
              <a:rPr lang="cs-CZ" sz="2400" dirty="0"/>
              <a:t>/</a:t>
            </a:r>
            <a:r>
              <a:rPr lang="cs-CZ" sz="2400" dirty="0" err="1"/>
              <a:t>pdf</a:t>
            </a:r>
            <a:r>
              <a:rPr lang="cs-CZ" sz="2400" dirty="0"/>
              <a:t>/</a:t>
            </a:r>
            <a:r>
              <a:rPr lang="cs-CZ" sz="2400" dirty="0" err="1"/>
              <a:t>datenblaetter</a:t>
            </a:r>
            <a:r>
              <a:rPr lang="cs-CZ" sz="2400" dirty="0"/>
              <a:t>/Dry_Liner_4-STG_GB.pdf.</a:t>
            </a:r>
          </a:p>
          <a:p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91687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Zdroje (1)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27285" y="6364977"/>
            <a:ext cx="2317985" cy="365125"/>
          </a:xfrm>
        </p:spPr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3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44592"/>
            <a:ext cx="8940800" cy="700191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 </a:t>
            </a:r>
            <a:r>
              <a:rPr lang="cs-CZ" sz="2400" b="1" dirty="0" err="1"/>
              <a:t>Forbes</a:t>
            </a:r>
            <a:r>
              <a:rPr lang="cs-CZ" sz="2400" b="1" dirty="0"/>
              <a:t>.</a:t>
            </a:r>
            <a:r>
              <a:rPr lang="cs-CZ" sz="2400" dirty="0"/>
              <a:t> [Online] [Citace: 21. listopad 2015.] http://www.forbes.com/2005/09/28/logistics-ikea-retail-cx_rm_0929ikea.html.</a:t>
            </a:r>
          </a:p>
          <a:p>
            <a:r>
              <a:rPr lang="cs-CZ" sz="900" dirty="0"/>
              <a:t> </a:t>
            </a:r>
          </a:p>
          <a:p>
            <a:r>
              <a:rPr lang="cs-CZ" sz="2400" b="1" dirty="0"/>
              <a:t>iDnes.cz.</a:t>
            </a:r>
            <a:r>
              <a:rPr lang="cs-CZ" sz="2400" dirty="0"/>
              <a:t> Srdce IKEA se skrývá v ospalém švédském maloměstě </a:t>
            </a:r>
            <a:r>
              <a:rPr lang="cs-CZ" sz="2400" dirty="0" err="1"/>
              <a:t>Älmhult</a:t>
            </a:r>
            <a:r>
              <a:rPr lang="cs-CZ" sz="2400" dirty="0"/>
              <a:t>. </a:t>
            </a:r>
            <a:r>
              <a:rPr lang="cs-CZ" sz="2400" i="1" dirty="0"/>
              <a:t>iDnes.cz. </a:t>
            </a:r>
            <a:r>
              <a:rPr lang="cs-CZ" sz="2400" dirty="0"/>
              <a:t>[Online] http://bydleni.idnes.cz/srdce-ikea-se-skryva-v-ospalem-svedskem-malomeste-almhult-p3i/</a:t>
            </a:r>
            <a:r>
              <a:rPr lang="cs-CZ" sz="2400" dirty="0" err="1"/>
              <a:t>architektura.aspx?c</a:t>
            </a:r>
            <a:r>
              <a:rPr lang="cs-CZ" sz="2400" dirty="0"/>
              <a:t>=A100628_193404_dum_osobnosti_web. </a:t>
            </a:r>
          </a:p>
          <a:p>
            <a:endParaRPr lang="cs-CZ" sz="2400" dirty="0"/>
          </a:p>
          <a:p>
            <a:r>
              <a:rPr lang="cs-CZ" sz="2400" b="1" dirty="0"/>
              <a:t>IKEA Group.</a:t>
            </a:r>
            <a:r>
              <a:rPr lang="cs-CZ" sz="2400" dirty="0"/>
              <a:t> </a:t>
            </a:r>
            <a:r>
              <a:rPr lang="cs-CZ" sz="2400" dirty="0" err="1"/>
              <a:t>Sustainability</a:t>
            </a:r>
            <a:r>
              <a:rPr lang="cs-CZ" sz="2400" dirty="0"/>
              <a:t> report. [Online] [Citace: 17. listopad 2015.] http://www.ikea.com/</a:t>
            </a:r>
            <a:r>
              <a:rPr lang="cs-CZ" sz="2400" dirty="0" err="1"/>
              <a:t>ms</a:t>
            </a:r>
            <a:r>
              <a:rPr lang="cs-CZ" sz="2400" dirty="0"/>
              <a:t>/</a:t>
            </a:r>
            <a:r>
              <a:rPr lang="cs-CZ" sz="2400" dirty="0" err="1"/>
              <a:t>cs_CZ</a:t>
            </a:r>
            <a:r>
              <a:rPr lang="cs-CZ" sz="2400" dirty="0"/>
              <a:t>/</a:t>
            </a:r>
            <a:r>
              <a:rPr lang="cs-CZ" sz="2400" dirty="0" err="1"/>
              <a:t>pdf</a:t>
            </a:r>
            <a:r>
              <a:rPr lang="cs-CZ" sz="2400" dirty="0"/>
              <a:t>/</a:t>
            </a:r>
            <a:r>
              <a:rPr lang="cs-CZ" sz="2400" dirty="0" err="1"/>
              <a:t>sustainability_report</a:t>
            </a:r>
            <a:r>
              <a:rPr lang="cs-CZ" sz="2400" dirty="0"/>
              <a:t>/sustainability_report_2014.pdf.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IKEA GROUP.</a:t>
            </a:r>
            <a:r>
              <a:rPr lang="cs-CZ" sz="2400" dirty="0"/>
              <a:t> Výroční zpráva 2014. [Online] [Citace: 21. listopad 2015.] http://www.ikea.com/</a:t>
            </a:r>
            <a:r>
              <a:rPr lang="cs-CZ" sz="2400" dirty="0" err="1"/>
              <a:t>ms</a:t>
            </a:r>
            <a:r>
              <a:rPr lang="cs-CZ" sz="2400" dirty="0"/>
              <a:t>/</a:t>
            </a:r>
            <a:r>
              <a:rPr lang="cs-CZ" sz="2400" dirty="0" err="1"/>
              <a:t>cs_CZ</a:t>
            </a:r>
            <a:r>
              <a:rPr lang="cs-CZ" sz="2400" dirty="0"/>
              <a:t>/</a:t>
            </a:r>
            <a:r>
              <a:rPr lang="cs-CZ" sz="2400" dirty="0" err="1"/>
              <a:t>pdf</a:t>
            </a:r>
            <a:r>
              <a:rPr lang="cs-CZ" sz="2400" dirty="0"/>
              <a:t>/</a:t>
            </a:r>
            <a:r>
              <a:rPr lang="cs-CZ" sz="2400" dirty="0" err="1"/>
              <a:t>yearly_summary</a:t>
            </a:r>
            <a:r>
              <a:rPr lang="cs-CZ" sz="2400" dirty="0"/>
              <a:t>/ikea-group-yearly-summary-fy14.pdf.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83061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Zdroje (2)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44592"/>
            <a:ext cx="8940800" cy="61247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 </a:t>
            </a:r>
          </a:p>
          <a:p>
            <a:r>
              <a:rPr lang="cs-CZ" sz="2400" b="1" dirty="0" err="1"/>
              <a:t>Marquis</a:t>
            </a:r>
            <a:r>
              <a:rPr lang="cs-CZ" sz="2400" b="1" dirty="0"/>
              <a:t>, </a:t>
            </a:r>
            <a:r>
              <a:rPr lang="cs-CZ" sz="2400" b="1" dirty="0" err="1"/>
              <a:t>Eric</a:t>
            </a:r>
            <a:r>
              <a:rPr lang="cs-CZ" sz="2400" b="1" dirty="0"/>
              <a:t>. 2009.</a:t>
            </a:r>
            <a:r>
              <a:rPr lang="cs-CZ" sz="2400" dirty="0"/>
              <a:t> </a:t>
            </a:r>
            <a:r>
              <a:rPr lang="cs-CZ" sz="2400" i="1" dirty="0" err="1"/>
              <a:t>Megatovárny</a:t>
            </a:r>
            <a:r>
              <a:rPr lang="cs-CZ" sz="2400" i="1" dirty="0"/>
              <a:t> 2 - IKEA.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Geographic</a:t>
            </a:r>
            <a:r>
              <a:rPr lang="cs-CZ" sz="2400" dirty="0"/>
              <a:t>, 2009.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Mistoprodeje.cz.</a:t>
            </a:r>
            <a:r>
              <a:rPr lang="cs-CZ" sz="2400" dirty="0"/>
              <a:t> IKEA NA ČERNÉM MOSTU JE NYNÍ NEJVĚTŠÍ. </a:t>
            </a:r>
            <a:r>
              <a:rPr lang="cs-CZ" sz="2400" i="1" dirty="0"/>
              <a:t>www.mistoprodeje.cz. </a:t>
            </a:r>
            <a:r>
              <a:rPr lang="cs-CZ" sz="2400" dirty="0"/>
              <a:t>[Online] [Citace: 21. listopad 2015.] http://www.mistoprodeje.cz/</a:t>
            </a:r>
            <a:r>
              <a:rPr lang="cs-CZ" sz="2400" dirty="0" err="1"/>
              <a:t>clanky</a:t>
            </a:r>
            <a:r>
              <a:rPr lang="cs-CZ" sz="2400" dirty="0"/>
              <a:t>/</a:t>
            </a:r>
            <a:r>
              <a:rPr lang="cs-CZ" sz="2400" dirty="0" err="1"/>
              <a:t>pos</a:t>
            </a:r>
            <a:r>
              <a:rPr lang="cs-CZ" sz="2400" dirty="0"/>
              <a:t>-novinky/</a:t>
            </a:r>
            <a:r>
              <a:rPr lang="cs-CZ" sz="2400" dirty="0" err="1"/>
              <a:t>ikea</a:t>
            </a:r>
            <a:r>
              <a:rPr lang="cs-CZ" sz="2400" dirty="0"/>
              <a:t>-na-</a:t>
            </a:r>
            <a:r>
              <a:rPr lang="cs-CZ" sz="2400" dirty="0" err="1"/>
              <a:t>cernem</a:t>
            </a:r>
            <a:r>
              <a:rPr lang="cs-CZ" sz="2400" dirty="0"/>
              <a:t>-mostu-je-</a:t>
            </a:r>
            <a:r>
              <a:rPr lang="cs-CZ" sz="2400" dirty="0" err="1"/>
              <a:t>nyni</a:t>
            </a:r>
            <a:r>
              <a:rPr lang="cs-CZ" sz="2400" dirty="0"/>
              <a:t>-</a:t>
            </a:r>
            <a:r>
              <a:rPr lang="cs-CZ" sz="2400" dirty="0" err="1"/>
              <a:t>nejvetsi</a:t>
            </a:r>
            <a:r>
              <a:rPr lang="cs-CZ" sz="2400" dirty="0"/>
              <a:t>/.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Toyota </a:t>
            </a:r>
            <a:r>
              <a:rPr lang="cs-CZ" sz="2400" b="1" dirty="0" err="1"/>
              <a:t>Material</a:t>
            </a:r>
            <a:r>
              <a:rPr lang="cs-CZ" sz="2400" b="1" dirty="0"/>
              <a:t> </a:t>
            </a:r>
            <a:r>
              <a:rPr lang="cs-CZ" sz="2400" b="1" dirty="0" err="1"/>
              <a:t>Handling</a:t>
            </a:r>
            <a:r>
              <a:rPr lang="cs-CZ" sz="2400" b="1" dirty="0"/>
              <a:t> CZ s.r.o.</a:t>
            </a:r>
            <a:r>
              <a:rPr lang="cs-CZ" sz="2400" dirty="0"/>
              <a:t> www.toyota-forklifts.cz. </a:t>
            </a:r>
            <a:r>
              <a:rPr lang="cs-CZ" sz="2400" i="1" dirty="0"/>
              <a:t>Toyota dodala techniku pro manipulaci papírových palet v IKEA . </a:t>
            </a:r>
            <a:r>
              <a:rPr lang="cs-CZ" sz="2400" dirty="0"/>
              <a:t>[Online] http://www.toyota-forklifts.cz/</a:t>
            </a:r>
            <a:r>
              <a:rPr lang="cs-CZ" sz="2400" dirty="0" err="1"/>
              <a:t>cs</a:t>
            </a:r>
            <a:r>
              <a:rPr lang="cs-CZ" sz="2400" dirty="0"/>
              <a:t>/</a:t>
            </a:r>
            <a:r>
              <a:rPr lang="cs-CZ" sz="2400" dirty="0" err="1"/>
              <a:t>news</a:t>
            </a:r>
            <a:r>
              <a:rPr lang="cs-CZ" sz="2400" dirty="0"/>
              <a:t>/</a:t>
            </a:r>
            <a:r>
              <a:rPr lang="cs-CZ" sz="2400" dirty="0" err="1"/>
              <a:t>news</a:t>
            </a:r>
            <a:r>
              <a:rPr lang="cs-CZ" sz="2400" dirty="0"/>
              <a:t>/</a:t>
            </a:r>
            <a:r>
              <a:rPr lang="cs-CZ" sz="2400" dirty="0" err="1"/>
              <a:t>pages</a:t>
            </a:r>
            <a:r>
              <a:rPr lang="cs-CZ" sz="2400" dirty="0"/>
              <a:t>/toyota-ikea-zelenejsi-logistika.aspx.</a:t>
            </a:r>
          </a:p>
          <a:p>
            <a:r>
              <a:rPr lang="cs-CZ" sz="2400" dirty="0"/>
              <a:t> 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83061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Zdroje (3)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t>14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7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944592"/>
            <a:ext cx="8940800" cy="61247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Výroční zpráva IKEA 2014.</a:t>
            </a:r>
            <a:r>
              <a:rPr lang="cs-CZ" sz="2400" dirty="0"/>
              <a:t> Výroční zpráva IKEA 2014. [Online] [Citace: 16. listopad 2015.] http://www.ikea.com/</a:t>
            </a:r>
            <a:r>
              <a:rPr lang="cs-CZ" sz="2400" dirty="0" err="1"/>
              <a:t>ms</a:t>
            </a:r>
            <a:r>
              <a:rPr lang="cs-CZ" sz="2400" dirty="0"/>
              <a:t>/</a:t>
            </a:r>
            <a:r>
              <a:rPr lang="cs-CZ" sz="2400" dirty="0" err="1"/>
              <a:t>cs_CZ</a:t>
            </a:r>
            <a:r>
              <a:rPr lang="cs-CZ" sz="2400" dirty="0"/>
              <a:t>/</a:t>
            </a:r>
            <a:r>
              <a:rPr lang="cs-CZ" sz="2400" dirty="0" err="1"/>
              <a:t>pdf</a:t>
            </a:r>
            <a:r>
              <a:rPr lang="cs-CZ" sz="2400" dirty="0"/>
              <a:t>/</a:t>
            </a:r>
            <a:r>
              <a:rPr lang="cs-CZ" sz="2400" dirty="0" err="1"/>
              <a:t>yearly_summary</a:t>
            </a:r>
            <a:r>
              <a:rPr lang="cs-CZ" sz="2400" dirty="0"/>
              <a:t>/ikea_group_yearly_summary_fy14.pdf.</a:t>
            </a:r>
          </a:p>
          <a:p>
            <a:r>
              <a:rPr lang="cs-CZ" sz="2400" dirty="0"/>
              <a:t> </a:t>
            </a:r>
          </a:p>
          <a:p>
            <a:r>
              <a:rPr lang="cs-CZ" sz="2400" b="1" dirty="0"/>
              <a:t>Výroční zpráva IKEA. 2011.</a:t>
            </a:r>
            <a:r>
              <a:rPr lang="cs-CZ" sz="2400" dirty="0"/>
              <a:t> Výroční zpráva. [Online] 2011. [Citace: 16. listopad 2015.] http://www.ikea.com/</a:t>
            </a:r>
            <a:r>
              <a:rPr lang="cs-CZ" sz="2400" dirty="0" err="1"/>
              <a:t>cz</a:t>
            </a:r>
            <a:r>
              <a:rPr lang="cs-CZ" sz="2400" dirty="0"/>
              <a:t>/</a:t>
            </a:r>
            <a:r>
              <a:rPr lang="cs-CZ" sz="2400" dirty="0" err="1"/>
              <a:t>cs</a:t>
            </a:r>
            <a:r>
              <a:rPr lang="cs-CZ" sz="2400" dirty="0"/>
              <a:t>/</a:t>
            </a:r>
            <a:r>
              <a:rPr lang="cs-CZ" sz="2400" dirty="0" err="1"/>
              <a:t>about_ikea</a:t>
            </a:r>
            <a:r>
              <a:rPr lang="cs-CZ" sz="2400" dirty="0"/>
              <a:t>/</a:t>
            </a:r>
            <a:r>
              <a:rPr lang="cs-CZ" sz="2400" dirty="0" err="1"/>
              <a:t>newsitem</a:t>
            </a:r>
            <a:r>
              <a:rPr lang="cs-CZ" sz="2400" dirty="0"/>
              <a:t>/</a:t>
            </a:r>
            <a:r>
              <a:rPr lang="cs-CZ" sz="2400" dirty="0" err="1"/>
              <a:t>yearly_summary_cz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83061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Zdroje (4)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t>15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352722" cy="1143000"/>
          </a:xfr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anchor="b" anchorCtr="0"/>
          <a:lstStyle/>
          <a:p>
            <a:r>
              <a:rPr lang="cs-CZ" dirty="0"/>
              <a:t>Založení společnosti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3200" y="1878252"/>
            <a:ext cx="8940800" cy="540147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Založena roku 1943 ve Švédsku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Název IKEA - ze jména zakladatele a jmen farmy a vesnice, kde vyrůstal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ngvar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amprad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(IK) +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lmtaryd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</a:rPr>
              <a:t>gunnaryd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(EA)</a:t>
            </a: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92" y="4886490"/>
            <a:ext cx="6866215" cy="1265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542504" y="344352"/>
            <a:ext cx="2275686" cy="10035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sz="4800" dirty="0">
                <a:ln w="19050">
                  <a:noFill/>
                </a:ln>
                <a:solidFill>
                  <a:srgbClr val="FFFF66"/>
                </a:solidFill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15187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6" y="3796748"/>
            <a:ext cx="2534083" cy="190056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3200" y="1732583"/>
            <a:ext cx="8940800" cy="72943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Nabízí moderní a vysoce funkční vybavení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Ohled na životní prostředí a přijatelné ceny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Vlastněna neziskovou organizací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Stichting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INGKA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Foundation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– využívání prostředků: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Investování zpět do IKEA Group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Charitativní účely prostřednictvím </a:t>
            </a:r>
            <a:r>
              <a:rPr lang="cs-CZ" sz="2800" dirty="0" err="1">
                <a:solidFill>
                  <a:schemeClr val="tx2">
                    <a:lumMod val="75000"/>
                  </a:schemeClr>
                </a:solidFill>
              </a:rPr>
              <a:t>Stichting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 IKEA </a:t>
            </a:r>
            <a:r>
              <a:rPr lang="cs-CZ" sz="2800" dirty="0" err="1">
                <a:solidFill>
                  <a:schemeClr val="tx2">
                    <a:lumMod val="75000"/>
                  </a:schemeClr>
                </a:solidFill>
              </a:rPr>
              <a:t>Foundation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Cíle společnosti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3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542504" y="344352"/>
            <a:ext cx="2275686" cy="10035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sz="4800" dirty="0">
                <a:ln w="19050">
                  <a:noFill/>
                </a:ln>
                <a:solidFill>
                  <a:srgbClr val="FFFF66"/>
                </a:solidFill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293304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92636"/>
            <a:ext cx="8940800" cy="614014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IKEA Group 315 obchodních domů ve 27 zemích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Z 59 % je produkce vytvářena v Evropě 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5 největších továren společnosti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Evropa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- 222 prodejen, 20 DC, 1 továrna</a:t>
            </a: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Severní Amerika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- 51 prodejen, 7 DC, 36 továren</a:t>
            </a: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Asie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- 23 prodejen, 5 DC, 2 továrny</a:t>
            </a: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Rusko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- 14 prodejen, 1 DC, 5 továren</a:t>
            </a:r>
          </a:p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Austrálie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- 5 prodejen, 1 distribuční centrum</a:t>
            </a:r>
          </a:p>
          <a:p>
            <a:pPr lvl="0" indent="-457200">
              <a:buFont typeface="Courier New" panose="02070309020205020404" pitchFamily="49" charset="0"/>
              <a:buChar char="o"/>
            </a:pP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Prodejny a továrny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98" y="2042884"/>
            <a:ext cx="2566362" cy="36955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4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542504" y="344352"/>
            <a:ext cx="2275686" cy="10035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sz="4800" dirty="0">
                <a:ln w="19050">
                  <a:noFill/>
                </a:ln>
                <a:solidFill>
                  <a:srgbClr val="FFFF66"/>
                </a:solidFill>
              </a:rPr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183031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03184"/>
            <a:ext cx="8940800" cy="523220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Rozebrané výrobky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Levnější přeprava i skladování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Nápad, když se zaměstnanci nevešel do auta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Krabice navrhovány pro přepravu na lodích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Papírové palety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Snížení počtu kamionů o 1/5 (ŽP, úspory)</a:t>
            </a:r>
          </a:p>
          <a:p>
            <a:pPr marL="1428750" lvl="2" indent="-51435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Větší kapacita, lepší skladování, recyklace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Nižší hmotnost (Pohonné hmoty)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Nová technika, menší nosnost, křehkost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Lehčí desky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Nízké ceny díky logistice</a:t>
            </a:r>
          </a:p>
        </p:txBody>
      </p:sp>
      <p:pic>
        <p:nvPicPr>
          <p:cNvPr id="8" name="Obrázek 7" descr="C:\Users\dell\Desktop\WEB341cbc_IMG_10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42" y="2425148"/>
            <a:ext cx="2484488" cy="216125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5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7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03184"/>
            <a:ext cx="8940800" cy="775596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Největší pobočkou je IKEA Černý most 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Celková plocha 36 500 m</a:t>
            </a:r>
            <a:r>
              <a:rPr lang="cs-CZ" sz="32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, 1 350 automobilů, restaurace pro 550 zákazníků, sklad 11 600 m</a:t>
            </a:r>
            <a:r>
              <a:rPr lang="cs-CZ" sz="32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lvl="1"/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VGP Park v Horních Počernicích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Externí sklad, kancelářské zázemí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Dříve výdejní sklad – dnes už není třeba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Snadná dostupnost z centra Prahy a MHD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Umístění na hlavních dopravních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Možnost rozšíření v rámci VGP parku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Krátká trasa mezi skladem a prodejnou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Skladování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 b="4103"/>
          <a:stretch/>
        </p:blipFill>
        <p:spPr bwMode="auto">
          <a:xfrm>
            <a:off x="8766312" y="2405271"/>
            <a:ext cx="3932583" cy="3260035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6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1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03184"/>
            <a:ext cx="8940800" cy="823302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Zásobování dvěma způsoby</a:t>
            </a:r>
          </a:p>
          <a:p>
            <a:pPr marL="457200" lvl="2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1. Dodáváno od výrobce přímo na obchodní dům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Často prodávané zboží podobného charakteru</a:t>
            </a:r>
          </a:p>
          <a:p>
            <a:pPr marL="1428750" lvl="2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V celých, plně naložených kamionech</a:t>
            </a:r>
          </a:p>
          <a:p>
            <a:pPr marL="1428750" lvl="2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Ušetřeny náklady na přepravu a překládání</a:t>
            </a:r>
          </a:p>
          <a:p>
            <a:pPr marL="1428750" lvl="2" indent="-51435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Nevýhody: Rizika včasnosti, kvalita zboží</a:t>
            </a:r>
          </a:p>
          <a:p>
            <a:pPr lvl="2"/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2. Zásobování přes distribuční centra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 Nízkoobrátkové zboží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Paletami s jedním druhem i smíšené</a:t>
            </a:r>
          </a:p>
          <a:p>
            <a:pPr marL="0" lvl="2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-514350" algn="r"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Zásobování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22626" r="4144" b="6922"/>
          <a:stretch/>
        </p:blipFill>
        <p:spPr>
          <a:xfrm>
            <a:off x="9476133" y="4023608"/>
            <a:ext cx="2570299" cy="167971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32" y="833993"/>
            <a:ext cx="2637226" cy="15383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94" y="2628427"/>
            <a:ext cx="2590800" cy="113912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7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03184"/>
            <a:ext cx="8940800" cy="56477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Většina prodejen má svůj externí výdejní sklad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IKEA Černý most unikátní řešení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Umělé patro nad samoobslužným skladem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Externí neveřejný sklad</a:t>
            </a:r>
          </a:p>
          <a:p>
            <a:pPr lvl="4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Různé zboží, vysokoobrátkové nižší hodnoty, transfer několikrát denně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IKEA má 64% naplněnost (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fill-rate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) kamionů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Přímé dodávky do obchodů tvoří 58%</a:t>
            </a:r>
          </a:p>
          <a:p>
            <a:pPr lvl="1"/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70"/>
            <a:ext cx="9349741" cy="1143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cs-CZ" dirty="0"/>
              <a:t>Zásobování IKEA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ČM</a:t>
            </a:r>
            <a:endParaRPr lang="cs-CZ" sz="4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22626" r="4144" b="6922"/>
          <a:stretch/>
        </p:blipFill>
        <p:spPr>
          <a:xfrm>
            <a:off x="8675652" y="2510136"/>
            <a:ext cx="4532243" cy="296186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8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4469" y="1613123"/>
            <a:ext cx="8940800" cy="621708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Prostředek pro zboží IKEA do DC a obchodů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Silniční přeprava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Tahač s návěsem - nákladní automobil s přívěsem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Parametry: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cena, nejvyšší přípustná hmotnost, ložný objem, typ návěsu - respektive přívěsu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Výběr v závislosti na přepravovaném zboží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cs-CZ" sz="900" dirty="0">
              <a:solidFill>
                <a:schemeClr val="tx2">
                  <a:lumMod val="75000"/>
                </a:schemeClr>
              </a:solidFill>
            </a:endParaRP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Žebříček nejprodávanějších výrobků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Teoretická průměrná hmotnost nákladu ve vztahu k objem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cs-CZ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" y="281469"/>
            <a:ext cx="9349741" cy="86153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003399"/>
                  </a:solidFill>
                </a:ln>
                <a:solidFill>
                  <a:srgbClr val="003399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 lvl="0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Výběr dopravního prostředku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9" y="3157267"/>
            <a:ext cx="2519661" cy="25196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C5BA-4BCE-4951-BE68-4BD519E5F42B}" type="slidenum">
              <a:rPr lang="cs-CZ" sz="2400">
                <a:solidFill>
                  <a:schemeClr val="accent1">
                    <a:lumMod val="50000"/>
                  </a:schemeClr>
                </a:solidFill>
              </a:rPr>
              <a:pPr/>
              <a:t>9</a:t>
            </a:fld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53864"/>
      </p:ext>
    </p:extLst>
  </p:cSld>
  <p:clrMapOvr>
    <a:masterClrMapping/>
  </p:clrMapOvr>
</p:sld>
</file>

<file path=ppt/theme/theme1.xml><?xml version="1.0" encoding="utf-8"?>
<a:theme xmlns:a="http://schemas.openxmlformats.org/drawingml/2006/main" name="Newspaper-PowerPoint-Templat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IKEA-PowerPoint-Template</Template>
  <TotalTime>249</TotalTime>
  <Words>1073</Words>
  <Application>Microsoft Office PowerPoint</Application>
  <PresentationFormat>Širokoúhlá obrazovka</PresentationFormat>
  <Paragraphs>187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Microsoft New Tai Lue</vt:lpstr>
      <vt:lpstr>Times New Roman</vt:lpstr>
      <vt:lpstr>Newspaper-PowerPoint-Template</vt:lpstr>
      <vt:lpstr>Prezentace aplikace PowerPoint</vt:lpstr>
      <vt:lpstr>Založení společnosti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tcz</dc:creator>
  <cp:lastModifiedBy>Jakub Stingl</cp:lastModifiedBy>
  <cp:revision>31</cp:revision>
  <dcterms:created xsi:type="dcterms:W3CDTF">2015-11-22T11:15:35Z</dcterms:created>
  <dcterms:modified xsi:type="dcterms:W3CDTF">2023-09-15T21:39:32Z</dcterms:modified>
</cp:coreProperties>
</file>