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51" r:id="rId1"/>
  </p:sldMasterIdLst>
  <p:sldIdLst>
    <p:sldId id="324" r:id="rId2"/>
    <p:sldId id="302" r:id="rId3"/>
    <p:sldId id="303" r:id="rId4"/>
    <p:sldId id="304" r:id="rId5"/>
    <p:sldId id="305" r:id="rId6"/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8" r:id="rId24"/>
    <p:sldId id="329" r:id="rId25"/>
    <p:sldId id="330" r:id="rId26"/>
  </p:sldIdLst>
  <p:sldSz cx="9144000" cy="6858000" type="screen4x3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Tw Cen MT"/>
        <a:ea typeface="Tw Cen MT"/>
        <a:cs typeface="Tw Cen MT"/>
        <a:sym typeface="Tw Cen MT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2684" autoAdjust="0"/>
    <p:restoredTop sz="94621" autoAdjust="0"/>
  </p:normalViewPr>
  <p:slideViewPr>
    <p:cSldViewPr>
      <p:cViewPr varScale="1">
        <p:scale>
          <a:sx n="89" d="100"/>
          <a:sy n="89" d="100"/>
        </p:scale>
        <p:origin x="936" y="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27" name="Shape 27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28" name="Shape 2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FEFDAA26-B0D3-41DE-B6BC-217BDED28BC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4341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06" name="Shape 106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07" name="Shape 107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>
              <a:defRPr/>
            </a:pPr>
            <a:fld id="{4DAD9953-DC6F-45E4-A59C-1006C39896A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9778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Shape 114"/>
          <p:cNvSpPr/>
          <p:nvPr/>
        </p:nvSpPr>
        <p:spPr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5" name="Shape 115"/>
          <p:cNvSpPr/>
          <p:nvPr/>
        </p:nvSpPr>
        <p:spPr>
          <a:xfrm>
            <a:off x="6142037" y="609600"/>
            <a:ext cx="228601" cy="62484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6" name="Shape 116"/>
          <p:cNvSpPr/>
          <p:nvPr/>
        </p:nvSpPr>
        <p:spPr>
          <a:xfrm>
            <a:off x="6142037" y="0"/>
            <a:ext cx="228601" cy="5334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117" name="Shape 117"/>
          <p:cNvSpPr>
            <a:spLocks noGrp="1"/>
          </p:cNvSpPr>
          <p:nvPr>
            <p:ph type="title"/>
          </p:nvPr>
        </p:nvSpPr>
        <p:spPr>
          <a:xfrm>
            <a:off x="6553200" y="609600"/>
            <a:ext cx="2057400" cy="5516563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body" idx="1"/>
          </p:nvPr>
        </p:nvSpPr>
        <p:spPr>
          <a:xfrm>
            <a:off x="457200" y="609600"/>
            <a:ext cx="5562600" cy="551656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/>
          </a:p>
        </p:txBody>
      </p:sp>
      <p:sp>
        <p:nvSpPr>
          <p:cNvPr id="119" name="Shape 119"/>
          <p:cNvSpPr>
            <a:spLocks noGrp="1"/>
          </p:cNvSpPr>
          <p:nvPr>
            <p:ph type="sldNum" sz="quarter" idx="2"/>
          </p:nvPr>
        </p:nvSpPr>
        <p:spPr>
          <a:xfrm rot="5400000">
            <a:off x="6105383" y="122287"/>
            <a:ext cx="301909" cy="2888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2B298400-C8B5-447F-B859-AC59B130F44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4016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1235074"/>
            <a:ext cx="9144000" cy="319090"/>
          </a:xfrm>
          <a:prstGeom prst="rect">
            <a:avLst/>
          </a:prstGeom>
          <a:solidFill>
            <a:srgbClr val="FFFFFF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3" name="Shape 3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4" name="Shape 4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/>
          </a:solidFill>
          <a:ln w="12700">
            <a:miter lim="400000"/>
          </a:ln>
        </p:spPr>
        <p:txBody>
          <a:bodyPr lIns="45719" rIns="45719" anchor="ctr"/>
          <a:lstStyle/>
          <a:p>
            <a:pPr algn="ctr">
              <a:defRPr>
                <a:solidFill>
                  <a:srgbClr val="FFFFFF"/>
                </a:solidFill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1" cy="9906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 anchor="ctr">
            <a:normAutofit/>
          </a:bodyPr>
          <a:lstStyle/>
          <a:p>
            <a:r>
              <a:t>Kliknutím lze upravit styl.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1" cy="4495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45719" rIns="45719">
            <a:normAutofit/>
          </a:bodyPr>
          <a:lstStyle/>
          <a:p>
            <a:r>
              <a:t>Kliknutím lze upravit styly předlohy textu.</a:t>
            </a:r>
          </a:p>
          <a:p>
            <a:pPr lvl="1"/>
            <a:r>
              <a:t>Druhá úroveň</a:t>
            </a:r>
          </a:p>
          <a:p>
            <a:pPr lvl="2"/>
            <a:r>
              <a:t>Třetí úroveň</a:t>
            </a:r>
          </a:p>
          <a:p>
            <a:pPr lvl="3"/>
            <a:r>
              <a:t>Čtvrtá úroveň</a:t>
            </a:r>
          </a:p>
          <a:p>
            <a:pPr lvl="4"/>
            <a:r>
              <a:t>Pátá úroveň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115746" y="1249413"/>
            <a:ext cx="301908" cy="288825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normAutofit/>
          </a:bodyPr>
          <a:lstStyle>
            <a:lvl1pPr algn="ctr">
              <a:defRPr sz="1400" b="1">
                <a:solidFill>
                  <a:srgbClr val="FFFFFF"/>
                </a:solidFill>
                <a:latin typeface="+mn-lt"/>
                <a:ea typeface="+mn-ea"/>
                <a:cs typeface="+mn-cs"/>
                <a:sym typeface="Arial"/>
              </a:defRPr>
            </a:lvl1pPr>
          </a:lstStyle>
          <a:p>
            <a:pPr>
              <a:defRPr/>
            </a:pPr>
            <a:fld id="{8C69E634-94E5-4625-AAE0-132CDBCCF99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225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52" r:id="rId1"/>
    <p:sldLayoutId id="2147483956" r:id="rId2"/>
    <p:sldLayoutId id="2147483957" r:id="rId3"/>
  </p:sldLayoutIdLst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xStyles>
    <p:titleStyle>
      <a:lvl1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1pPr>
      <a:lvl2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2pPr>
      <a:lvl3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3pPr>
      <a:lvl4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4pPr>
      <a:lvl5pPr marL="0" marR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5pPr>
      <a:lvl6pPr marL="0" marR="0" indent="4572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6pPr>
      <a:lvl7pPr marL="0" marR="0" indent="9144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7pPr>
      <a:lvl8pPr marL="0" marR="0" indent="13716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8pPr>
      <a:lvl9pPr marL="0" marR="0" indent="1828800" algn="l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ln>
            <a:noFill/>
          </a:ln>
          <a:solidFill>
            <a:srgbClr val="775F55"/>
          </a:solidFill>
          <a:uFillTx/>
          <a:latin typeface="Tw Cen MT"/>
          <a:ea typeface="Tw Cen MT"/>
          <a:cs typeface="Tw Cen MT"/>
          <a:sym typeface="Tw Cen MT"/>
        </a:defRPr>
      </a:lvl9pPr>
    </p:titleStyle>
    <p:bodyStyle>
      <a:lvl1pPr marL="319088" marR="0" indent="-319088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60000"/>
        <a:buFont typeface="Wingdings"/>
        <a:buChar char="◻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1pPr>
      <a:lvl2pPr marL="671268" marR="0" indent="-304555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70000"/>
        <a:buFont typeface="Wingdings"/>
        <a:buChar char="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2pPr>
      <a:lvl3pPr marL="974034" marR="0" indent="-288234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75000"/>
        <a:buFont typeface="Wingdings"/>
        <a:buChar char="■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3pPr>
      <a:lvl4pPr marL="1474469" marR="0" indent="-331469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75000"/>
        <a:buFont typeface="Wingdings"/>
        <a:buChar char="■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4pPr>
      <a:lvl5pPr marL="1931670" marR="0" indent="-331470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65000"/>
        <a:buFont typeface="Wingdings"/>
        <a:buChar char="■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5pPr>
      <a:lvl6pPr marL="2242820" marR="0" indent="-368300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100000"/>
        <a:buFont typeface="Wingdings"/>
        <a:buChar char="▪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6pPr>
      <a:lvl7pPr marL="2517139" marR="0" indent="-368300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100000"/>
        <a:buFont typeface="Wingdings"/>
        <a:buChar char="▪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7pPr>
      <a:lvl8pPr marL="2791460" marR="0" indent="-368300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100000"/>
        <a:buFont typeface="Wingdings"/>
        <a:buChar char="▪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8pPr>
      <a:lvl9pPr marL="3065779" marR="0" indent="-368300" algn="l" defTabSz="914400" rtl="0" eaLnBrk="1" latinLnBrk="0" hangingPunct="1">
        <a:lnSpc>
          <a:spcPct val="100000"/>
        </a:lnSpc>
        <a:spcBef>
          <a:spcPts val="700"/>
        </a:spcBef>
        <a:spcAft>
          <a:spcPts val="0"/>
        </a:spcAft>
        <a:buClr>
          <a:schemeClr val="accent2"/>
        </a:buClr>
        <a:buSzPct val="100000"/>
        <a:buFont typeface="Wingdings"/>
        <a:buChar char="▪"/>
        <a:tabLst/>
        <a:defRPr sz="2900" b="0" i="0" u="none" strike="noStrike" cap="none" spc="0" baseline="0">
          <a:ln>
            <a:noFill/>
          </a:ln>
          <a:solidFill>
            <a:srgbClr val="000000"/>
          </a:solidFill>
          <a:uFillTx/>
          <a:latin typeface="Tw Cen MT"/>
          <a:ea typeface="Tw Cen MT"/>
          <a:cs typeface="Tw Cen MT"/>
          <a:sym typeface="Tw Cen MT"/>
        </a:defRPr>
      </a:lvl9pPr>
    </p:bodyStyle>
    <p:otherStyle>
      <a:lvl1pPr marL="0" marR="0" indent="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ctr" defTabSz="914400" rtl="0" eaLnBrk="1" latinLnBrk="0" hangingPunct="1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1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jpe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gif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jpeg"/><Relationship Id="rId2" Type="http://schemas.openxmlformats.org/officeDocument/2006/relationships/image" Target="../media/image23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gif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4.jpeg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41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0"/>
            <a:ext cx="8532440" cy="1412875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dirty="0">
                <a:solidFill>
                  <a:srgbClr val="0070C0"/>
                </a:solidFill>
                <a:latin typeface="Tw Cen MT" panose="020B0602020104020603" pitchFamily="34" charset="-18"/>
              </a:rPr>
              <a:t>Obsah výukového materiálu</a:t>
            </a:r>
            <a:br>
              <a:rPr lang="cs-CZ" sz="3600" b="1" dirty="0">
                <a:solidFill>
                  <a:srgbClr val="0070C0"/>
                </a:solidFill>
                <a:latin typeface="Tw Cen MT" panose="020B0602020104020603" pitchFamily="34" charset="-18"/>
              </a:rPr>
            </a:br>
            <a:r>
              <a:rPr lang="cs-CZ" sz="3600" b="1" dirty="0">
                <a:solidFill>
                  <a:srgbClr val="0070C0"/>
                </a:solidFill>
                <a:latin typeface="Tw Cen MT" panose="020B0602020104020603" pitchFamily="34" charset="-18"/>
              </a:rPr>
              <a:t>Financování firmy</a:t>
            </a:r>
          </a:p>
        </p:txBody>
      </p:sp>
      <p:sp>
        <p:nvSpPr>
          <p:cNvPr id="3041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412875"/>
            <a:ext cx="8604448" cy="54451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podstata financování firmy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toky ve  firmě 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finanční vztahy firmy  k okolí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krátkodobé zdroje financování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dlouhodobé zdroje financování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finanční řízení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rozhodovací analýza při financování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magický investiční trojúhelník 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finanční plánování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36080389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3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0"/>
            <a:ext cx="8532440" cy="12684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800" b="1" dirty="0">
                <a:solidFill>
                  <a:srgbClr val="0070C0"/>
                </a:solidFill>
                <a:latin typeface="Tw Cen MT" panose="020B0602020104020603" pitchFamily="34" charset="-18"/>
              </a:rPr>
              <a:t>Rozhodovací analýza</a:t>
            </a:r>
            <a:br>
              <a:rPr lang="cs-CZ" sz="4800" b="1" dirty="0">
                <a:solidFill>
                  <a:srgbClr val="0070C0"/>
                </a:solidFill>
                <a:latin typeface="Tw Cen MT" panose="020B0602020104020603" pitchFamily="34" charset="-18"/>
              </a:rPr>
            </a:br>
            <a:r>
              <a:rPr lang="cs-CZ" sz="4800" b="1" dirty="0">
                <a:solidFill>
                  <a:srgbClr val="0070C0"/>
                </a:solidFill>
                <a:latin typeface="Tw Cen MT" panose="020B0602020104020603" pitchFamily="34" charset="-18"/>
              </a:rPr>
              <a:t>při financování - kroky</a:t>
            </a:r>
          </a:p>
        </p:txBody>
      </p:sp>
      <p:sp>
        <p:nvSpPr>
          <p:cNvPr id="315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95723"/>
            <a:ext cx="8532440" cy="53736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  <a:effectLst/>
                <a:latin typeface="Georgia" pitchFamily="18" charset="0"/>
              </a:rPr>
              <a:t>1. </a:t>
            </a:r>
            <a:r>
              <a:rPr lang="cs-CZ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vymezení problému a stanovení cílů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200" b="1" dirty="0">
              <a:solidFill>
                <a:srgbClr val="FF000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2. rozbor informací a podkladů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200" b="1" dirty="0">
              <a:solidFill>
                <a:srgbClr val="FF000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3. stanovení variant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200" b="1" dirty="0">
              <a:solidFill>
                <a:srgbClr val="FF000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4. stanovení kritérií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(viz. magický trojúhelník)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800" dirty="0">
              <a:solidFill>
                <a:schemeClr val="bg2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5. volba nejvýhodnější varianty dle kritérií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200" b="1" dirty="0">
              <a:solidFill>
                <a:srgbClr val="FF000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6. realizace vybrané varianty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1400" b="1" dirty="0">
              <a:solidFill>
                <a:srgbClr val="FF000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7. kontrola výsledků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(zpětná vazba)</a:t>
            </a:r>
            <a:r>
              <a:rPr lang="cs-CZ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i="1" dirty="0">
              <a:solidFill>
                <a:schemeClr val="bg2"/>
              </a:solidFill>
              <a:effectLst/>
              <a:latin typeface="Georgia" pitchFamily="18" charset="0"/>
            </a:endParaRP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xmlns="" id="{0D6A6481-1814-4D12-A00D-460FABF9C8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44208" y="2132856"/>
            <a:ext cx="2088232" cy="1728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271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274638"/>
            <a:ext cx="8532440" cy="922337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000" b="1" dirty="0">
                <a:solidFill>
                  <a:srgbClr val="0070C0"/>
                </a:solidFill>
                <a:latin typeface="Tw Cen MT" panose="020B0602020104020603" pitchFamily="34" charset="-18"/>
              </a:rPr>
              <a:t>Magický investorský trojúhelník</a:t>
            </a:r>
            <a:br>
              <a:rPr lang="cs-CZ" sz="4000" b="1" dirty="0">
                <a:solidFill>
                  <a:srgbClr val="0070C0"/>
                </a:solidFill>
                <a:latin typeface="Tw Cen MT" panose="020B0602020104020603" pitchFamily="34" charset="-18"/>
              </a:rPr>
            </a:br>
            <a:r>
              <a:rPr lang="cs-CZ" sz="4000" b="1" dirty="0">
                <a:solidFill>
                  <a:srgbClr val="0070C0"/>
                </a:solidFill>
                <a:latin typeface="Tw Cen MT" panose="020B0602020104020603" pitchFamily="34" charset="-18"/>
              </a:rPr>
              <a:t>(kritéria pro vyhodnocování investic) </a:t>
            </a:r>
          </a:p>
        </p:txBody>
      </p:sp>
      <p:sp>
        <p:nvSpPr>
          <p:cNvPr id="317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7338"/>
            <a:ext cx="8532440" cy="5616575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1200" b="1" i="1" dirty="0">
                <a:solidFill>
                  <a:schemeClr val="tx1"/>
                </a:solidFill>
                <a:latin typeface="Tw Cen MT" panose="020B0602020104020603" pitchFamily="34" charset="-18"/>
              </a:rPr>
              <a:t> </a:t>
            </a:r>
            <a:r>
              <a:rPr lang="cs-CZ" sz="3600" b="1" i="1" dirty="0">
                <a:solidFill>
                  <a:schemeClr val="tx1"/>
                </a:solidFill>
                <a:latin typeface="Tw Cen MT" panose="020B0602020104020603" pitchFamily="34" charset="-18"/>
              </a:rPr>
              <a:t>                           </a:t>
            </a: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výnosnost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                            (rentabilita)</a:t>
            </a:r>
            <a:r>
              <a:rPr lang="cs-CZ" sz="28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b="1" dirty="0"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b="1" dirty="0">
              <a:solidFill>
                <a:schemeClr val="hlink"/>
              </a:solidFill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b="1" dirty="0">
              <a:solidFill>
                <a:schemeClr val="hlink"/>
              </a:solidFill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b="1" dirty="0">
                <a:latin typeface="Tw Cen MT" panose="020B0602020104020603" pitchFamily="34" charset="-18"/>
              </a:rPr>
              <a:t>      </a:t>
            </a: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rizikovost  </a:t>
            </a:r>
            <a:r>
              <a:rPr lang="cs-CZ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                       </a:t>
            </a: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likvidita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b="1" dirty="0"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Pozn.:</a:t>
            </a:r>
            <a:r>
              <a:rPr lang="cs-CZ" sz="24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směr šipky naznačuje žádoucí směr hodnoty ukazatele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>
                <a:solidFill>
                  <a:srgbClr val="FF6600"/>
                </a:solidFill>
                <a:effectLst/>
                <a:latin typeface="Tw Cen MT" panose="020B0602020104020603" pitchFamily="34" charset="-18"/>
              </a:rPr>
              <a:t>                 </a:t>
            </a:r>
            <a:r>
              <a:rPr lang="cs-CZ" sz="28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= maximum      = minimum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1800" dirty="0"/>
              <a:t>                                                      </a:t>
            </a:r>
            <a:endParaRPr lang="cs-CZ" sz="1200" b="1" dirty="0">
              <a:latin typeface="Georgia" pitchFamily="18" charset="0"/>
            </a:endParaRPr>
          </a:p>
        </p:txBody>
      </p:sp>
      <p:sp>
        <p:nvSpPr>
          <p:cNvPr id="15364" name="AutoShape 6"/>
          <p:cNvSpPr>
            <a:spLocks noChangeArrowheads="1"/>
          </p:cNvSpPr>
          <p:nvPr/>
        </p:nvSpPr>
        <p:spPr bwMode="auto">
          <a:xfrm>
            <a:off x="3209058" y="2793107"/>
            <a:ext cx="2881312" cy="1511300"/>
          </a:xfrm>
          <a:prstGeom prst="triangle">
            <a:avLst>
              <a:gd name="adj" fmla="val 50000"/>
            </a:avLst>
          </a:prstGeom>
          <a:solidFill>
            <a:srgbClr val="FFC000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cs-CZ">
              <a:solidFill>
                <a:schemeClr val="hlink"/>
              </a:solidFill>
            </a:endParaRPr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 flipV="1">
            <a:off x="5868144" y="1844824"/>
            <a:ext cx="0" cy="72072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369" name="Line 11"/>
          <p:cNvSpPr>
            <a:spLocks noChangeShapeType="1"/>
          </p:cNvSpPr>
          <p:nvPr/>
        </p:nvSpPr>
        <p:spPr bwMode="auto">
          <a:xfrm>
            <a:off x="6372200" y="5985669"/>
            <a:ext cx="1" cy="540073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4" name="Line 9">
            <a:extLst>
              <a:ext uri="{FF2B5EF4-FFF2-40B4-BE49-F238E27FC236}">
                <a16:creationId xmlns:a16="http://schemas.microsoft.com/office/drawing/2014/main" xmlns="" id="{EC374C9D-3EF0-4829-9DCB-6B7A988D31F5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7452320" y="4138761"/>
            <a:ext cx="0" cy="720725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7" name="Line 9">
            <a:extLst>
              <a:ext uri="{FF2B5EF4-FFF2-40B4-BE49-F238E27FC236}">
                <a16:creationId xmlns:a16="http://schemas.microsoft.com/office/drawing/2014/main" xmlns="" id="{972F6331-D06D-4D87-AC98-CD3FD246322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995936" y="5985669"/>
            <a:ext cx="0" cy="467667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8" name="Line 11">
            <a:extLst>
              <a:ext uri="{FF2B5EF4-FFF2-40B4-BE49-F238E27FC236}">
                <a16:creationId xmlns:a16="http://schemas.microsoft.com/office/drawing/2014/main" xmlns="" id="{26D01B29-CF8C-4F98-BD3A-5703E37EC1BB}"/>
              </a:ext>
            </a:extLst>
          </p:cNvPr>
          <p:cNvSpPr>
            <a:spLocks noChangeShapeType="1"/>
          </p:cNvSpPr>
          <p:nvPr/>
        </p:nvSpPr>
        <p:spPr bwMode="auto">
          <a:xfrm>
            <a:off x="1115616" y="4365625"/>
            <a:ext cx="0" cy="64770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6454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0"/>
            <a:ext cx="9144000" cy="116998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5400" b="1" dirty="0">
                <a:solidFill>
                  <a:srgbClr val="0070C0"/>
                </a:solidFill>
                <a:latin typeface="Tw Cen MT" panose="020B0602020104020603" pitchFamily="34" charset="-18"/>
              </a:rPr>
              <a:t>Finanční plánování</a:t>
            </a:r>
          </a:p>
        </p:txBody>
      </p:sp>
      <p:sp>
        <p:nvSpPr>
          <p:cNvPr id="318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420"/>
            <a:ext cx="8604448" cy="5157192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32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Plánování</a:t>
            </a:r>
            <a:r>
              <a:rPr lang="cs-CZ" sz="3200" dirty="0">
                <a:latin typeface="Tw Cen MT" panose="020B0602020104020603" pitchFamily="34" charset="-18"/>
              </a:rPr>
              <a:t> </a:t>
            </a:r>
            <a:r>
              <a:rPr lang="cs-CZ" sz="32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je určování prostředků a cest k dosažení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cíle.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800" dirty="0">
              <a:solidFill>
                <a:schemeClr val="tx1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u="sng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Z časového hlediska rozlišujeme: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800" b="1" u="sng" dirty="0">
              <a:latin typeface="Tw Cen MT" panose="020B0602020104020603" pitchFamily="34" charset="-18"/>
            </a:endParaRP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sz="32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krátkodobé finanční plánování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(do 1 roku)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dlouhodobé finanční plánování</a:t>
            </a:r>
            <a:r>
              <a:rPr lang="cs-CZ" sz="28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(nad 1 rok)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900" dirty="0">
              <a:solidFill>
                <a:schemeClr val="tx1"/>
              </a:solidFill>
              <a:latin typeface="Tw Cen MT" panose="020B0602020104020603" pitchFamily="34" charset="-18"/>
            </a:endParaRP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Ve firmě je třeba si vyjasnit strukturu aktiv (oběžný a dlouhodobý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majetek) a v pasivech naplánovat finanční  zdroje krytí. </a:t>
            </a: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i="1" dirty="0">
              <a:latin typeface="Georgia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b="1" i="1" dirty="0">
              <a:latin typeface="Georgia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800" b="1" i="1" dirty="0">
              <a:latin typeface="Georgia" pitchFamily="18" charset="0"/>
            </a:endParaRPr>
          </a:p>
          <a:p>
            <a:pPr eaLnBrk="1" hangingPunct="1">
              <a:buFont typeface="Wingdings" pitchFamily="2" charset="2"/>
              <a:buNone/>
              <a:defRPr/>
            </a:pPr>
            <a:endParaRPr lang="cs-CZ" sz="2400" i="1" dirty="0">
              <a:solidFill>
                <a:schemeClr val="hlink"/>
              </a:solidFill>
              <a:latin typeface="Georgia" pitchFamily="18" charset="0"/>
            </a:endParaRPr>
          </a:p>
        </p:txBody>
      </p:sp>
      <p:pic>
        <p:nvPicPr>
          <p:cNvPr id="16388" name="Picture 9" descr="www.Aurco.co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2233985"/>
            <a:ext cx="1368425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89" name="Obrázek 5" descr="www.bmkco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68344" y="3789040"/>
            <a:ext cx="1296144" cy="836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390" name="Obrázek 7" descr="finance.idnes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76343" y="5590505"/>
            <a:ext cx="1440755" cy="9516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773624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6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188640"/>
            <a:ext cx="8532440" cy="10525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0070C0"/>
                </a:solidFill>
                <a:latin typeface="Tw Cen MT" panose="020B0602020104020603" pitchFamily="34" charset="-18"/>
              </a:rPr>
              <a:t>Otázka k řízené diskuzi</a:t>
            </a:r>
          </a:p>
        </p:txBody>
      </p:sp>
      <p:sp>
        <p:nvSpPr>
          <p:cNvPr id="3256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84784"/>
            <a:ext cx="8532440" cy="5373216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Na co byste jako finanční manažeři dbali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při řízení zásob (viz. otázka jejich výše) a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jaké metody byste používali na podporu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efektivního řízení zásob?</a:t>
            </a:r>
          </a:p>
        </p:txBody>
      </p:sp>
      <p:pic>
        <p:nvPicPr>
          <p:cNvPr id="6" name="Picture 2" descr="Kondolence v n&amp;ecaron;m&amp;ccaron;in&amp;ecaron;">
            <a:extLst>
              <a:ext uri="{FF2B5EF4-FFF2-40B4-BE49-F238E27FC236}">
                <a16:creationId xmlns:a16="http://schemas.microsoft.com/office/drawing/2014/main" xmlns="" id="{EC403F71-E24A-4F49-ADAA-5F888F323A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37112"/>
            <a:ext cx="2333363" cy="190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896961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1" y="286915"/>
            <a:ext cx="8604448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5400" b="1" dirty="0">
                <a:solidFill>
                  <a:srgbClr val="0070C0"/>
                </a:solidFill>
                <a:latin typeface="Tw Cen MT" panose="020B0602020104020603" pitchFamily="34" charset="-18"/>
              </a:rPr>
              <a:t>Finanční řízení zásob </a:t>
            </a:r>
          </a:p>
        </p:txBody>
      </p:sp>
      <p:sp>
        <p:nvSpPr>
          <p:cNvPr id="3194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13308" y="1628800"/>
            <a:ext cx="8748713" cy="540109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stav zásob by měl být </a:t>
            </a:r>
            <a:r>
              <a:rPr lang="cs-CZ" sz="28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optimální</a:t>
            </a:r>
            <a:r>
              <a:rPr lang="cs-CZ" sz="2800" dirty="0">
                <a:solidFill>
                  <a:schemeClr val="bg2"/>
                </a:solidFill>
                <a:effectLst/>
                <a:latin typeface="Tw Cen MT" panose="020B0602020104020603" pitchFamily="34" charset="-18"/>
              </a:rPr>
              <a:t>, </a:t>
            </a: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abychom v nich nevázali zbytečně prostředky, které můžeme zhodnotit lépe jinde</a:t>
            </a: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cs-CZ" sz="1000" dirty="0">
              <a:solidFill>
                <a:schemeClr val="tx1"/>
              </a:solidFill>
              <a:latin typeface="Tw Cen MT" panose="020B0602020104020603" pitchFamily="34" charset="-18"/>
            </a:endParaRP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na podporu řízení zásob používáme tyto metody:     </a:t>
            </a:r>
          </a:p>
          <a:p>
            <a:pPr lvl="1" eaLnBrk="1" hangingPunct="1">
              <a:lnSpc>
                <a:spcPct val="90000"/>
              </a:lnSpc>
              <a:buClr>
                <a:srgbClr val="FF6600"/>
              </a:buClr>
              <a:buFontTx/>
              <a:buNone/>
              <a:defRPr/>
            </a:pPr>
            <a:endParaRPr lang="cs-CZ" sz="900" dirty="0">
              <a:latin typeface="Tw Cen MT" panose="020B0602020104020603" pitchFamily="34" charset="-18"/>
            </a:endParaRP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 err="1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paretovu</a:t>
            </a: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metodu řízení </a:t>
            </a:r>
            <a:r>
              <a:rPr lang="cs-CZ" dirty="0">
                <a:solidFill>
                  <a:schemeClr val="bg2"/>
                </a:solidFill>
                <a:effectLst/>
                <a:latin typeface="Tw Cen MT" panose="020B0602020104020603" pitchFamily="34" charset="-18"/>
              </a:rPr>
              <a:t>= </a:t>
            </a:r>
            <a:r>
              <a:rPr lang="cs-CZ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metoda ABC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metodu just in </a:t>
            </a:r>
            <a:r>
              <a:rPr lang="cs-CZ" b="1" dirty="0" err="1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time</a:t>
            </a:r>
            <a:endParaRPr lang="cs-CZ" b="1" dirty="0">
              <a:solidFill>
                <a:srgbClr val="0070C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b="1" i="1" dirty="0">
              <a:solidFill>
                <a:schemeClr val="hlink"/>
              </a:solidFill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i="1" dirty="0">
                <a:latin typeface="Georgia" pitchFamily="18" charset="0"/>
              </a:rPr>
              <a:t>    </a:t>
            </a:r>
            <a:endParaRPr lang="cs-CZ" sz="1200" i="1" dirty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1200" i="1" dirty="0">
                <a:latin typeface="Georgia" pitchFamily="18" charset="0"/>
              </a:rPr>
              <a:t>           </a:t>
            </a:r>
            <a:r>
              <a:rPr lang="cs-CZ" sz="2800" i="1" dirty="0">
                <a:latin typeface="Georgia" pitchFamily="18" charset="0"/>
              </a:rPr>
              <a:t>    </a:t>
            </a:r>
            <a:endParaRPr lang="cs-CZ" sz="1400" i="1" dirty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1400" i="1" dirty="0">
                <a:latin typeface="Georgia" pitchFamily="18" charset="0"/>
              </a:rPr>
              <a:t> </a:t>
            </a:r>
            <a:r>
              <a:rPr lang="cs-CZ" sz="2800" i="1" dirty="0">
                <a:latin typeface="Georgia" pitchFamily="18" charset="0"/>
              </a:rPr>
              <a:t> </a:t>
            </a:r>
            <a:endParaRPr lang="cs-CZ" sz="1000" i="1" dirty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1000" i="1" dirty="0">
                <a:latin typeface="Georgia" pitchFamily="18" charset="0"/>
              </a:rPr>
              <a:t>    </a:t>
            </a:r>
            <a:endParaRPr lang="cs-CZ" sz="2800" i="1" dirty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i="1" dirty="0">
                <a:latin typeface="Georgia" pitchFamily="18" charset="0"/>
              </a:rPr>
              <a:t>       </a:t>
            </a:r>
          </a:p>
        </p:txBody>
      </p:sp>
      <p:pic>
        <p:nvPicPr>
          <p:cNvPr id="18436" name="Picture 4" descr="j024069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837" y="4645819"/>
            <a:ext cx="1728788" cy="145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7" name="Line 6"/>
          <p:cNvSpPr>
            <a:spLocks noChangeShapeType="1"/>
          </p:cNvSpPr>
          <p:nvPr/>
        </p:nvSpPr>
        <p:spPr bwMode="auto">
          <a:xfrm flipH="1">
            <a:off x="3491706" y="5372894"/>
            <a:ext cx="2160587" cy="0"/>
          </a:xfrm>
          <a:prstGeom prst="line">
            <a:avLst/>
          </a:prstGeom>
          <a:noFill/>
          <a:ln w="38100">
            <a:solidFill>
              <a:srgbClr val="0070C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18438" name="Picture 7" descr="G13012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377" y="4677792"/>
            <a:ext cx="2736850" cy="129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0083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05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28167" y="260350"/>
            <a:ext cx="8604448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5400" b="1" dirty="0">
                <a:solidFill>
                  <a:srgbClr val="0070C0"/>
                </a:solidFill>
                <a:latin typeface="Tw Cen MT" panose="020B0602020104020603" pitchFamily="34" charset="-18"/>
              </a:rPr>
              <a:t>Finanční řízení pohledávek  </a:t>
            </a:r>
          </a:p>
        </p:txBody>
      </p:sp>
      <p:sp>
        <p:nvSpPr>
          <p:cNvPr id="3205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340768"/>
            <a:ext cx="8604448" cy="5616624"/>
          </a:xfrm>
        </p:spPr>
        <p:txBody>
          <a:bodyPr>
            <a:normAutofit lnSpcReduction="10000"/>
          </a:bodyPr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z="1000" i="1" dirty="0">
              <a:latin typeface="Georgia" pitchFamily="18" charset="0"/>
            </a:endParaRP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sledovat stav pohledávek po lhůtě splatnosti</a:t>
            </a: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cs-CZ" sz="800" b="1" dirty="0">
              <a:latin typeface="Tw Cen MT" panose="020B0602020104020603" pitchFamily="34" charset="-18"/>
            </a:endParaRP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upomínat odběratele</a:t>
            </a: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, kteří své závazky vůči nám neuhradili, a to osobně i písem</a:t>
            </a:r>
            <a:r>
              <a:rPr lang="cs-CZ" sz="3600" dirty="0">
                <a:solidFill>
                  <a:schemeClr val="bg2"/>
                </a:solidFill>
                <a:effectLst/>
                <a:latin typeface="Tw Cen MT" panose="020B0602020104020603" pitchFamily="34" charset="-18"/>
              </a:rPr>
              <a:t>ně</a:t>
            </a: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cs-CZ" sz="800" b="1" dirty="0">
              <a:latin typeface="Tw Cen MT" panose="020B0602020104020603" pitchFamily="34" charset="-18"/>
            </a:endParaRP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cs-CZ" sz="800" b="1" dirty="0">
              <a:latin typeface="Tw Cen MT" panose="020B0602020104020603" pitchFamily="34" charset="-18"/>
            </a:endParaRP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cs-CZ" sz="800" b="1" dirty="0">
              <a:latin typeface="Tw Cen MT" panose="020B0602020104020603" pitchFamily="34" charset="-18"/>
            </a:endParaRP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2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v krajním případě uplatnit </a:t>
            </a:r>
            <a:r>
              <a:rPr lang="cs-CZ" sz="36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faktoring</a:t>
            </a:r>
            <a:r>
              <a:rPr lang="cs-CZ" sz="3200" dirty="0">
                <a:solidFill>
                  <a:srgbClr val="FF6600"/>
                </a:solidFill>
                <a:effectLst/>
                <a:latin typeface="Tw Cen MT" panose="020B0602020104020603" pitchFamily="34" charset="-18"/>
              </a:rPr>
              <a:t> </a:t>
            </a:r>
          </a:p>
          <a:p>
            <a:pPr marL="609600" indent="-609600" eaLnBrk="1" hangingPunct="1"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cs-CZ" sz="3200" dirty="0">
                <a:latin typeface="Tw Cen MT" panose="020B0602020104020603" pitchFamily="34" charset="-18"/>
              </a:rPr>
              <a:t>   </a:t>
            </a:r>
            <a:r>
              <a:rPr lang="cs-CZ" sz="3200" dirty="0">
                <a:solidFill>
                  <a:schemeClr val="bg2"/>
                </a:solidFill>
                <a:effectLst/>
                <a:latin typeface="Tw Cen MT" panose="020B0602020104020603" pitchFamily="34" charset="-18"/>
              </a:rPr>
              <a:t>(</a:t>
            </a:r>
            <a:r>
              <a:rPr lang="cs-CZ" sz="32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forfaiting) = prodej obtížně vymahatelné </a:t>
            </a:r>
          </a:p>
          <a:p>
            <a:pPr marL="609600" indent="-609600" eaLnBrk="1" hangingPunct="1"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pohledávky specializované firmě na vymáhání </a:t>
            </a:r>
          </a:p>
          <a:p>
            <a:pPr marL="609600" indent="-609600" eaLnBrk="1" hangingPunct="1">
              <a:buClr>
                <a:srgbClr val="FF6600"/>
              </a:buClr>
              <a:buFont typeface="Wingdings" panose="05000000000000000000" pitchFamily="2" charset="2"/>
              <a:buNone/>
              <a:defRPr/>
            </a:pPr>
            <a:r>
              <a:rPr lang="cs-CZ" sz="32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dluhů</a:t>
            </a:r>
            <a:r>
              <a:rPr lang="cs-CZ" sz="28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endParaRPr lang="cs-CZ" sz="2400" b="1" i="1" dirty="0">
              <a:latin typeface="Georgia" pitchFamily="18" charset="0"/>
            </a:endParaRPr>
          </a:p>
        </p:txBody>
      </p:sp>
      <p:pic>
        <p:nvPicPr>
          <p:cNvPr id="19460" name="Picture 6" descr="G200022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92280" y="3933056"/>
            <a:ext cx="1295400" cy="935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77902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0"/>
            <a:ext cx="8460432" cy="1196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0070C0"/>
                </a:solidFill>
                <a:latin typeface="Tw Cen MT" panose="020B0602020104020603" pitchFamily="34" charset="-18"/>
              </a:rPr>
              <a:t>Otázka k řízené diskuzi</a:t>
            </a:r>
          </a:p>
        </p:txBody>
      </p:sp>
      <p:sp>
        <p:nvSpPr>
          <p:cNvPr id="3307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77553"/>
            <a:ext cx="8460432" cy="5085184"/>
          </a:xfrm>
        </p:spPr>
        <p:txBody>
          <a:bodyPr>
            <a:normAutofit/>
          </a:bodyPr>
          <a:lstStyle/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54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Jaký stav finančních prostředků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54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by měla mít firma na běžném </a:t>
            </a:r>
          </a:p>
          <a:p>
            <a:pPr marL="609600" indent="-609600" eaLnBrk="1" hangingPunct="1">
              <a:buFont typeface="Wingdings" pitchFamily="2" charset="2"/>
              <a:buNone/>
              <a:defRPr/>
            </a:pPr>
            <a:r>
              <a:rPr lang="cs-CZ" sz="54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účtu?</a:t>
            </a:r>
          </a:p>
        </p:txBody>
      </p:sp>
      <p:pic>
        <p:nvPicPr>
          <p:cNvPr id="5" name="Picture 2" descr="Kondolence v n&amp;ecaron;m&amp;ccaron;in&amp;ecaron;">
            <a:extLst>
              <a:ext uri="{FF2B5EF4-FFF2-40B4-BE49-F238E27FC236}">
                <a16:creationId xmlns:a16="http://schemas.microsoft.com/office/drawing/2014/main" xmlns="" id="{8BA4F88C-6001-4491-978E-1451ED61453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7102" y="3861048"/>
            <a:ext cx="2333363" cy="190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61336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77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0"/>
            <a:ext cx="8460432" cy="1125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800" b="1" dirty="0">
                <a:solidFill>
                  <a:srgbClr val="0070C0"/>
                </a:solidFill>
                <a:latin typeface="Tw Cen MT" panose="020B0602020104020603" pitchFamily="34" charset="-18"/>
              </a:rPr>
              <a:t>Plánování hotovosti  </a:t>
            </a:r>
          </a:p>
        </p:txBody>
      </p:sp>
      <p:sp>
        <p:nvSpPr>
          <p:cNvPr id="331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556792"/>
            <a:ext cx="8460432" cy="5301208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Stav hotovosti na účtu a v pokladně by měl odpovídat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běžné platební potřebě firmy.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800" dirty="0">
              <a:latin typeface="Tw Cen MT" panose="020B0602020104020603" pitchFamily="34" charset="-1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36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Rozlišujeme tyto finanční toky: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200" dirty="0">
              <a:solidFill>
                <a:schemeClr val="hlink"/>
              </a:solidFill>
              <a:latin typeface="Tw Cen MT" panose="020B0602020104020603" pitchFamily="34" charset="-18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3600" b="1" dirty="0">
                <a:latin typeface="Tw Cen MT" panose="020B0602020104020603" pitchFamily="34" charset="-18"/>
              </a:rPr>
              <a:t> </a:t>
            </a:r>
            <a:r>
              <a:rPr lang="cs-CZ" sz="4000" b="1" dirty="0">
                <a:latin typeface="Tw Cen MT" panose="020B0602020104020603" pitchFamily="34" charset="-18"/>
              </a:rPr>
              <a:t> </a:t>
            </a:r>
            <a:r>
              <a:rPr lang="cs-CZ" sz="40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+</a:t>
            </a:r>
            <a:r>
              <a:rPr lang="cs-CZ" dirty="0">
                <a:solidFill>
                  <a:srgbClr val="FF0000"/>
                </a:solidFill>
                <a:latin typeface="Tw Cen MT" panose="020B0602020104020603" pitchFamily="34" charset="-18"/>
              </a:rPr>
              <a:t> </a:t>
            </a:r>
            <a:r>
              <a:rPr lang="cs-CZ" sz="36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kladný</a:t>
            </a:r>
            <a:r>
              <a:rPr lang="cs-CZ" sz="28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= dlouhodobě větší příjmy než výdaje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3600" b="1" dirty="0">
                <a:latin typeface="Tw Cen MT" panose="020B0602020104020603" pitchFamily="34" charset="-18"/>
              </a:rPr>
              <a:t>   </a:t>
            </a:r>
            <a:r>
              <a:rPr lang="cs-CZ" sz="40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-</a:t>
            </a:r>
            <a:r>
              <a:rPr lang="cs-CZ" sz="3600" dirty="0">
                <a:solidFill>
                  <a:srgbClr val="FF0000"/>
                </a:solidFill>
                <a:latin typeface="Tw Cen MT" panose="020B0602020104020603" pitchFamily="34" charset="-18"/>
              </a:rPr>
              <a:t> </a:t>
            </a:r>
            <a:r>
              <a:rPr lang="cs-CZ" sz="36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záporný </a:t>
            </a: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= dlouhodobě větší výdaje než příjmy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800" i="1" dirty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i="1" dirty="0">
                <a:latin typeface="Georgia" pitchFamily="18" charset="0"/>
              </a:rPr>
              <a:t> </a:t>
            </a:r>
            <a:endParaRPr lang="cs-CZ" sz="900" i="1" dirty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i="1" dirty="0">
              <a:latin typeface="Georgia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i="1" dirty="0">
                <a:latin typeface="Georgia" pitchFamily="18" charset="0"/>
              </a:rPr>
              <a:t> 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i="1" dirty="0"/>
          </a:p>
        </p:txBody>
      </p:sp>
      <p:pic>
        <p:nvPicPr>
          <p:cNvPr id="21508" name="Obrázek 5" descr="byznys.lidovky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39814" y="5184204"/>
            <a:ext cx="2195512" cy="136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509" name="Obrázek 6" descr="byznys.ihned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59338" y="5184204"/>
            <a:ext cx="2233612" cy="14851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38043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8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0"/>
            <a:ext cx="8532440" cy="1196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0070C0"/>
                </a:solidFill>
                <a:latin typeface="Tw Cen MT" panose="020B0602020104020603" pitchFamily="34" charset="-18"/>
              </a:rPr>
              <a:t>Otázka k řízené diskuzi</a:t>
            </a:r>
          </a:p>
        </p:txBody>
      </p:sp>
      <p:sp>
        <p:nvSpPr>
          <p:cNvPr id="332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8532440" cy="530120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44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Nad čím se jako finanční manažeři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44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zamyslíte, když máte dlouhodobě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44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kladný a nebo naopak záporný  </a:t>
            </a:r>
          </a:p>
          <a:p>
            <a:pPr eaLnBrk="1" hangingPunct="1">
              <a:buFont typeface="Wingdings" pitchFamily="2" charset="2"/>
              <a:buNone/>
              <a:defRPr/>
            </a:pPr>
            <a:r>
              <a:rPr lang="cs-CZ" sz="44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finanční tok?</a:t>
            </a:r>
          </a:p>
        </p:txBody>
      </p:sp>
      <p:pic>
        <p:nvPicPr>
          <p:cNvPr id="6" name="Picture 2" descr="Kondolence v n&amp;ecaron;m&amp;ccaron;in&amp;ecaron;">
            <a:extLst>
              <a:ext uri="{FF2B5EF4-FFF2-40B4-BE49-F238E27FC236}">
                <a16:creationId xmlns:a16="http://schemas.microsoft.com/office/drawing/2014/main" xmlns="" id="{AF0CEEC7-FB33-4523-821F-51F5337CC93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4207396"/>
            <a:ext cx="2333363" cy="190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464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0"/>
            <a:ext cx="8532440" cy="12684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4800" b="1" dirty="0">
                <a:solidFill>
                  <a:srgbClr val="0070C0"/>
                </a:solidFill>
                <a:latin typeface="Tw Cen MT" panose="020B0602020104020603" pitchFamily="34" charset="-18"/>
              </a:rPr>
              <a:t>Varianty řešení finančních toků</a:t>
            </a:r>
          </a:p>
        </p:txBody>
      </p:sp>
      <p:sp>
        <p:nvSpPr>
          <p:cNvPr id="333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412875"/>
            <a:ext cx="8532440" cy="5445125"/>
          </a:xfrm>
        </p:spPr>
        <p:txBody>
          <a:bodyPr/>
          <a:lstStyle/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sz="40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kladný finanční tok :</a:t>
            </a:r>
          </a:p>
          <a:p>
            <a:pPr lvl="1" eaLnBrk="1" hangingPunct="1"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hrozí  znehodnocování peněz inflací</a:t>
            </a:r>
          </a:p>
          <a:p>
            <a:pPr lvl="1" eaLnBrk="1" hangingPunct="1"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proto se snažíme volné  prostředky výhodně  investovat</a:t>
            </a:r>
          </a:p>
          <a:p>
            <a:pPr lvl="1" eaLnBrk="1" hangingPunct="1"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viz věcná, reálná a finanční investice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800" b="1" dirty="0">
                <a:solidFill>
                  <a:schemeClr val="tx1"/>
                </a:solidFill>
                <a:latin typeface="Tw Cen MT" panose="020B0602020104020603" pitchFamily="34" charset="-18"/>
              </a:rPr>
              <a:t>   </a:t>
            </a:r>
            <a:r>
              <a:rPr lang="cs-CZ" b="1" dirty="0">
                <a:solidFill>
                  <a:schemeClr val="tx1"/>
                </a:solidFill>
                <a:latin typeface="Tw Cen MT" panose="020B0602020104020603" pitchFamily="34" charset="-18"/>
              </a:rPr>
              <a:t>                            </a:t>
            </a:r>
          </a:p>
          <a:p>
            <a:pPr eaLnBrk="1" hangingPunct="1"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sz="40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záporný finanční tok:</a:t>
            </a:r>
          </a:p>
          <a:p>
            <a:pPr lvl="1" eaLnBrk="1" hangingPunct="1"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je třeba včas řešit, kde si včas a výhodně půjčíme</a:t>
            </a:r>
          </a:p>
        </p:txBody>
      </p:sp>
      <p:pic>
        <p:nvPicPr>
          <p:cNvPr id="23556" name="Obrázek 7" descr="byznys.lidovky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020272" y="3435499"/>
            <a:ext cx="1368425" cy="1081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7" name="Obrázek 8" descr="cdr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71653" y="5580112"/>
            <a:ext cx="1543050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8" name="Picture 6" descr="finance.idnes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72519" y="5575573"/>
            <a:ext cx="1512888" cy="103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72497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0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274638"/>
            <a:ext cx="8604449" cy="634082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0070C0"/>
                </a:solidFill>
                <a:latin typeface="Tw Cen MT" panose="020B0602020104020603" pitchFamily="34" charset="-18"/>
              </a:rPr>
              <a:t>Financování firmy</a:t>
            </a:r>
          </a:p>
        </p:txBody>
      </p:sp>
      <p:sp>
        <p:nvSpPr>
          <p:cNvPr id="3072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8532440" cy="5301208"/>
          </a:xfrm>
        </p:spPr>
        <p:txBody>
          <a:bodyPr>
            <a:normAutofit fontScale="92500" lnSpcReduction="10000"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Úlohou finančního manažera  je: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500" b="1" dirty="0">
              <a:solidFill>
                <a:schemeClr val="hlink"/>
              </a:solidFill>
              <a:latin typeface="Tw Cen MT" panose="020B0602020104020603" pitchFamily="34" charset="-18"/>
            </a:endParaRPr>
          </a:p>
          <a:p>
            <a:pPr marL="990600" lvl="1" indent="-533400"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zabezpečit dostatek kapitálu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tento kapitál následně </a:t>
            </a:r>
            <a:r>
              <a:rPr lang="cs-CZ" sz="2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zhodnotit</a:t>
            </a:r>
          </a:p>
          <a:p>
            <a:pPr marL="990600" lvl="1" indent="-533400"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řídit provázanost toků informačních, hmotných a finančních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b="1" dirty="0">
                <a:solidFill>
                  <a:schemeClr val="hlink"/>
                </a:solidFill>
                <a:latin typeface="Tw Cen MT" panose="020B0602020104020603" pitchFamily="34" charset="-18"/>
              </a:rPr>
              <a:t> 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b="1" dirty="0">
              <a:solidFill>
                <a:schemeClr val="hlink"/>
              </a:solidFill>
              <a:latin typeface="Tw Cen MT" panose="020B0602020104020603" pitchFamily="34" charset="-18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b="1" dirty="0">
                <a:solidFill>
                  <a:schemeClr val="hlink"/>
                </a:solidFill>
                <a:latin typeface="Tw Cen MT" panose="020B0602020104020603" pitchFamily="34" charset="-18"/>
              </a:rPr>
              <a:t>                          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b="1" dirty="0">
                <a:solidFill>
                  <a:schemeClr val="hlink"/>
                </a:solidFill>
                <a:latin typeface="Tw Cen MT" panose="020B0602020104020603" pitchFamily="34" charset="-18"/>
              </a:rPr>
              <a:t>      </a:t>
            </a: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Objednávka            dodání            finanční úhrada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800" dirty="0">
              <a:latin typeface="Tw Cen MT" panose="020B0602020104020603" pitchFamily="34" charset="-18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800" b="1" dirty="0">
              <a:latin typeface="Tw Cen MT" panose="020B0602020104020603" pitchFamily="34" charset="-18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Finanční  manažer zabezpečuje: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400" dirty="0">
              <a:solidFill>
                <a:schemeClr val="tx1"/>
              </a:solidFill>
              <a:latin typeface="Tw Cen MT" panose="020B0602020104020603" pitchFamily="34" charset="-18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1. úhradu zboží a služeb dodaných firmě = placení dodavatelům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2. kontrolovat a vymáhat úhradu  zboží a služeb, které naopak firma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poskytla jinému subjektu = odběrateli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i="1" dirty="0">
              <a:latin typeface="Georg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b="1" i="1" dirty="0">
              <a:latin typeface="Georg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b="1" i="1" dirty="0">
              <a:latin typeface="Georg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b="1" i="1" dirty="0">
              <a:latin typeface="Georg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b="1" i="1" dirty="0">
              <a:latin typeface="Georgia" pitchFamily="18" charset="0"/>
            </a:endParaRPr>
          </a:p>
        </p:txBody>
      </p:sp>
      <p:sp>
        <p:nvSpPr>
          <p:cNvPr id="6148" name="Line 12"/>
          <p:cNvSpPr>
            <a:spLocks noChangeShapeType="1"/>
          </p:cNvSpPr>
          <p:nvPr/>
        </p:nvSpPr>
        <p:spPr bwMode="auto">
          <a:xfrm>
            <a:off x="2995936" y="4445098"/>
            <a:ext cx="719261" cy="0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6149" name="Line 13"/>
          <p:cNvSpPr>
            <a:spLocks noChangeShapeType="1"/>
          </p:cNvSpPr>
          <p:nvPr/>
        </p:nvSpPr>
        <p:spPr bwMode="auto">
          <a:xfrm flipV="1">
            <a:off x="4877780" y="4445098"/>
            <a:ext cx="719261" cy="1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pic>
        <p:nvPicPr>
          <p:cNvPr id="6150" name="Picture 2" descr="www.treninopippo.it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0553" y="3483794"/>
            <a:ext cx="100965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1" name="Obrázek 8" descr="www.stapi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15197" y="3448050"/>
            <a:ext cx="936625" cy="66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2" name="Obrázek 9" descr="www.nasepenize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2160" y="3411538"/>
            <a:ext cx="792162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60866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188640"/>
            <a:ext cx="8532440" cy="10525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b="1" dirty="0">
                <a:solidFill>
                  <a:srgbClr val="0070C0"/>
                </a:solidFill>
                <a:latin typeface="Tw Cen MT" panose="020B0602020104020603" pitchFamily="34" charset="-18"/>
              </a:rPr>
              <a:t>Dlouhodobé finanční plánování</a:t>
            </a:r>
          </a:p>
        </p:txBody>
      </p:sp>
      <p:sp>
        <p:nvSpPr>
          <p:cNvPr id="334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8460432" cy="5832450"/>
          </a:xfrm>
        </p:spPr>
        <p:txBody>
          <a:bodyPr>
            <a:normAutofit/>
          </a:bodyPr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Dlouhodobému finančnímu plánování by mělo předcházet 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vypracování projektu, který řeší základní otázky 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magického investorského trojúhelníku.</a:t>
            </a: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400" dirty="0">
              <a:latin typeface="Tw Cen MT" panose="020B0602020104020603" pitchFamily="34" charset="-18"/>
            </a:endParaRPr>
          </a:p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Snahou je dosáhnout:</a:t>
            </a:r>
          </a:p>
          <a:p>
            <a:pPr lvl="1" algn="just" eaLnBrk="1" hangingPunct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sz="2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maximálního výnosu</a:t>
            </a:r>
          </a:p>
          <a:p>
            <a:pPr lvl="1" algn="just" eaLnBrk="1" hangingPunct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sz="2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s minimálním rizikem a</a:t>
            </a:r>
          </a:p>
          <a:p>
            <a:pPr lvl="1" algn="just" eaLnBrk="1" hangingPunct="1">
              <a:lnSpc>
                <a:spcPct val="80000"/>
              </a:lnSpc>
              <a:buClr>
                <a:srgbClr val="FF0000"/>
              </a:buClr>
              <a:buFont typeface="Wingdings" panose="05000000000000000000" pitchFamily="2" charset="2"/>
              <a:buChar char="§"/>
              <a:defRPr/>
            </a:pPr>
            <a:r>
              <a:rPr lang="cs-CZ" sz="2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s maximální likviditou</a:t>
            </a:r>
          </a:p>
          <a:p>
            <a:pPr algn="just"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2800" dirty="0">
              <a:latin typeface="Tw Cen MT" panose="020B0602020104020603" pitchFamily="34" charset="-18"/>
            </a:endParaRPr>
          </a:p>
          <a:p>
            <a:pPr algn="just"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Princip minimalizace rizika: </a:t>
            </a:r>
          </a:p>
          <a:p>
            <a:pPr lvl="1" algn="just" eaLnBrk="1" hangingPunct="1">
              <a:lnSpc>
                <a:spcPct val="8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sz="2400" b="1" dirty="0">
                <a:solidFill>
                  <a:srgbClr val="FF0000"/>
                </a:solidFill>
                <a:latin typeface="Tw Cen MT" panose="020B0602020104020603" pitchFamily="34" charset="-18"/>
              </a:rPr>
              <a:t>rozložit investici do širšího „</a:t>
            </a:r>
            <a:r>
              <a:rPr lang="cs-CZ" sz="2400" b="1" dirty="0" err="1">
                <a:solidFill>
                  <a:srgbClr val="FF0000"/>
                </a:solidFill>
                <a:latin typeface="Tw Cen MT" panose="020B0602020104020603" pitchFamily="34" charset="-18"/>
              </a:rPr>
              <a:t>portfólia</a:t>
            </a:r>
            <a:r>
              <a:rPr lang="cs-CZ" sz="2400" b="1" dirty="0">
                <a:solidFill>
                  <a:srgbClr val="FF0000"/>
                </a:solidFill>
                <a:latin typeface="Tw Cen MT" panose="020B0602020104020603" pitchFamily="34" charset="-18"/>
              </a:rPr>
              <a:t>“ </a:t>
            </a:r>
          </a:p>
          <a:p>
            <a:pPr lvl="1" algn="just" eaLnBrk="1" hangingPunct="1">
              <a:lnSpc>
                <a:spcPct val="8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nesázet na jediného koně  = nevložit volné  prostředky pouze do jedné investice …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800" i="1" dirty="0">
                <a:latin typeface="Georgia" pitchFamily="18" charset="0"/>
              </a:rPr>
              <a:t>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000" i="1" dirty="0">
                <a:latin typeface="Georgia" pitchFamily="18" charset="0"/>
              </a:rPr>
              <a:t> </a:t>
            </a:r>
          </a:p>
        </p:txBody>
      </p:sp>
      <p:pic>
        <p:nvPicPr>
          <p:cNvPr id="24580" name="Picture 4" descr="j0283209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2160" y="3205733"/>
            <a:ext cx="2160587" cy="19994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99351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267693"/>
            <a:ext cx="9144000" cy="981075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0070C0"/>
                </a:solidFill>
                <a:latin typeface="Tw Cen MT" panose="020B0602020104020603" pitchFamily="34" charset="-18"/>
              </a:rPr>
              <a:t>Investiční činnost</a:t>
            </a:r>
          </a:p>
        </p:txBody>
      </p:sp>
      <p:sp>
        <p:nvSpPr>
          <p:cNvPr id="349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3568" y="1628800"/>
            <a:ext cx="8460432" cy="52292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sz="39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věcná: 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na rozšíření činnosti firmy 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nákup budov, strojů, zařízení</a:t>
            </a:r>
            <a:r>
              <a:rPr lang="cs-CZ" b="1" dirty="0">
                <a:solidFill>
                  <a:schemeClr val="tx1"/>
                </a:solidFill>
                <a:latin typeface="Tw Cen MT" panose="020B0602020104020603" pitchFamily="34" charset="-18"/>
              </a:rPr>
              <a:t> </a:t>
            </a:r>
            <a:endParaRPr lang="cs-CZ" sz="600" b="1" dirty="0">
              <a:solidFill>
                <a:schemeClr val="tx1"/>
              </a:solidFill>
              <a:latin typeface="Tw Cen MT" panose="020B0602020104020603" pitchFamily="34" charset="-18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sz="35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reálná: 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pozemky, reality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drahé kovy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umělecké předměty, starožitnosti      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víno                  </a:t>
            </a:r>
            <a:endParaRPr lang="cs-CZ" sz="2800" dirty="0">
              <a:solidFill>
                <a:schemeClr val="tx1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90000"/>
              </a:lnSpc>
              <a:buClr>
                <a:srgbClr val="FF0000"/>
              </a:buClr>
              <a:buFont typeface="Wingdings" panose="05000000000000000000" pitchFamily="2" charset="2"/>
              <a:buChar char="q"/>
              <a:defRPr/>
            </a:pPr>
            <a:r>
              <a:rPr lang="cs-CZ" sz="39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finanční: 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nákup cenných papírů</a:t>
            </a:r>
          </a:p>
          <a:p>
            <a:pPr marL="1371600" lvl="2" indent="-457200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např. nákup akcií (vklady do jiných společností), dluhopisů, podílových listů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Char char="v"/>
              <a:defRPr/>
            </a:pPr>
            <a:endParaRPr lang="cs-CZ" sz="2400" i="1" dirty="0">
              <a:solidFill>
                <a:schemeClr val="hlink"/>
              </a:solidFill>
              <a:latin typeface="Georgia" pitchFamily="18" charset="0"/>
            </a:endParaRPr>
          </a:p>
        </p:txBody>
      </p:sp>
      <p:pic>
        <p:nvPicPr>
          <p:cNvPr id="25604" name="Picture 4" descr="j0285360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30926" y="1726903"/>
            <a:ext cx="93662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5" name="Picture 5" descr="náhled obrázku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48488" y="3429000"/>
            <a:ext cx="1150937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6" descr="náhled obrázku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292725" y="4868863"/>
            <a:ext cx="1223963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7" name="Picture 10" descr="náhled obrázku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003800" y="2997200"/>
            <a:ext cx="1368425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8" name="Obrázek 9" descr="cdr.cz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948488" y="4868863"/>
            <a:ext cx="1223962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54594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217488"/>
            <a:ext cx="8388350" cy="908050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5400" b="1" dirty="0">
                <a:solidFill>
                  <a:srgbClr val="0070C0"/>
                </a:solidFill>
                <a:latin typeface="Tw Cen MT" panose="020B0602020104020603" pitchFamily="34" charset="-18"/>
              </a:rPr>
              <a:t>Zelené fondy a filantropie</a:t>
            </a:r>
          </a:p>
        </p:txBody>
      </p:sp>
      <p:sp>
        <p:nvSpPr>
          <p:cNvPr id="350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55650" y="1556792"/>
            <a:ext cx="8388350" cy="5544616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zelené fondy:</a:t>
            </a:r>
            <a:endParaRPr lang="cs-CZ" sz="900" b="1" dirty="0">
              <a:solidFill>
                <a:srgbClr val="0070C0"/>
              </a:solidFill>
              <a:effectLst/>
              <a:latin typeface="Tw Cen MT" panose="020B0602020104020603" pitchFamily="34" charset="-18"/>
            </a:endParaRP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fondy, které garantují, že </a:t>
            </a:r>
            <a:r>
              <a:rPr lang="cs-CZ" sz="24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nebudou zhodnocovat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podílové listy investorů </a:t>
            </a:r>
            <a:r>
              <a:rPr lang="cs-CZ" sz="24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díky:</a:t>
            </a:r>
          </a:p>
          <a:p>
            <a:pPr lvl="2" eaLnBrk="1" hangingPunct="1">
              <a:lnSpc>
                <a:spcPct val="90000"/>
              </a:lnSpc>
              <a:buClr>
                <a:srgbClr val="0070C0"/>
              </a:buClr>
              <a:buFontTx/>
              <a:buChar char="o"/>
              <a:defRPr/>
            </a:pPr>
            <a:r>
              <a:rPr lang="cs-CZ" sz="24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neekologickým výrobám</a:t>
            </a:r>
          </a:p>
          <a:p>
            <a:pPr lvl="2" eaLnBrk="1" hangingPunct="1">
              <a:lnSpc>
                <a:spcPct val="90000"/>
              </a:lnSpc>
              <a:buClr>
                <a:srgbClr val="0070C0"/>
              </a:buClr>
              <a:buFontTx/>
              <a:buChar char="o"/>
              <a:defRPr/>
            </a:pPr>
            <a:r>
              <a:rPr lang="cs-CZ" sz="24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zbrojnímu průmyslu a pod </a:t>
            </a:r>
          </a:p>
          <a:p>
            <a:pPr eaLnBrk="1" hangingPunct="1">
              <a:lnSpc>
                <a:spcPct val="9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1000" dirty="0">
              <a:solidFill>
                <a:schemeClr val="hlink"/>
              </a:solidFill>
              <a:latin typeface="Tw Cen MT" panose="020B0602020104020603" pitchFamily="34" charset="-18"/>
            </a:endParaRPr>
          </a:p>
          <a:p>
            <a:pPr eaLnBrk="1" hangingPunct="1">
              <a:lnSpc>
                <a:spcPct val="9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filantropie:</a:t>
            </a:r>
            <a:endParaRPr lang="cs-CZ" sz="900" b="1" dirty="0">
              <a:solidFill>
                <a:srgbClr val="0070C0"/>
              </a:solidFill>
              <a:effectLst/>
              <a:latin typeface="Tw Cen MT" panose="020B0602020104020603" pitchFamily="34" charset="-18"/>
            </a:endParaRP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podnikatel</a:t>
            </a:r>
            <a:r>
              <a:rPr lang="cs-CZ" sz="2000" dirty="0">
                <a:solidFill>
                  <a:schemeClr val="tx1"/>
                </a:solidFill>
                <a:latin typeface="Tw Cen MT" panose="020B0602020104020603" pitchFamily="34" charset="-18"/>
              </a:rPr>
              <a:t> </a:t>
            </a:r>
            <a:r>
              <a:rPr lang="cs-CZ" sz="20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neinvestuje do oblastí, kde očekává osobní finanční zhodnocení svých peněz</a:t>
            </a:r>
          </a:p>
          <a:p>
            <a:pPr lvl="1" eaLnBrk="1" hangingPunct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sz="20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snaží se podporovat </a:t>
            </a:r>
            <a:r>
              <a:rPr lang="cs-CZ" sz="2000" dirty="0">
                <a:solidFill>
                  <a:schemeClr val="bg2"/>
                </a:solidFill>
                <a:effectLst/>
                <a:latin typeface="Tw Cen MT" panose="020B0602020104020603" pitchFamily="34" charset="-18"/>
              </a:rPr>
              <a:t>nezištně různé oblasti života</a:t>
            </a:r>
          </a:p>
          <a:p>
            <a:pPr lvl="1">
              <a:lnSpc>
                <a:spcPct val="90000"/>
              </a:lnSpc>
              <a:buClr>
                <a:srgbClr val="0070C0"/>
              </a:buClr>
              <a:buFontTx/>
              <a:buChar char="•"/>
              <a:defRPr/>
            </a:pPr>
            <a:r>
              <a:rPr lang="cs-CZ" sz="20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např. oblast </a:t>
            </a:r>
            <a:r>
              <a:rPr lang="cs-CZ" sz="20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vzdělávání, charity, sportu</a:t>
            </a:r>
            <a:r>
              <a:rPr lang="cs-CZ" sz="20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, a to dle zaměření investora (viz. manželé Katarína a Ondřej Vlčkovi – šéfové AVASTU: </a:t>
            </a:r>
            <a:r>
              <a:rPr lang="cs-CZ" sz="1800" dirty="0">
                <a:solidFill>
                  <a:schemeClr val="tx1"/>
                </a:solidFill>
                <a:effectLst/>
                <a:latin typeface="Tw Cen MT" panose="020B06020201040206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dají miliardu a půl na dětskou paliativní péči a hospic: „Dává to větší smysl než patnáct </a:t>
            </a:r>
            <a:r>
              <a:rPr lang="cs-CZ" sz="1800" dirty="0" err="1">
                <a:solidFill>
                  <a:schemeClr val="tx1"/>
                </a:solidFill>
                <a:effectLst/>
                <a:latin typeface="Tw Cen MT" panose="020B06020201040206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porsche</a:t>
            </a:r>
            <a:r>
              <a:rPr lang="cs-CZ" sz="1800" dirty="0">
                <a:solidFill>
                  <a:schemeClr val="tx1"/>
                </a:solidFill>
                <a:effectLst/>
                <a:latin typeface="Tw Cen MT" panose="020B0602020104020603" pitchFamily="34" charset="-18"/>
                <a:ea typeface="Times New Roman" panose="02020603050405020304" pitchFamily="18" charset="0"/>
                <a:cs typeface="Times New Roman" panose="02020603050405020304" pitchFamily="18" charset="0"/>
              </a:rPr>
              <a:t> v garáži“, říkají manželé…</a:t>
            </a:r>
            <a:endParaRPr lang="cs-CZ" sz="1800" dirty="0">
              <a:solidFill>
                <a:schemeClr val="tx1"/>
              </a:solidFill>
              <a:effectLst/>
              <a:latin typeface="Calibri Light" panose="020F03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lnSpc>
                <a:spcPct val="90000"/>
              </a:lnSpc>
              <a:buClr>
                <a:srgbClr val="FFC000"/>
              </a:buClr>
              <a:buFontTx/>
              <a:buChar char="•"/>
              <a:defRPr/>
            </a:pPr>
            <a:endParaRPr lang="cs-CZ" sz="2000" i="1" dirty="0">
              <a:solidFill>
                <a:schemeClr val="tx1"/>
              </a:solidFill>
              <a:effectLst/>
            </a:endParaRPr>
          </a:p>
        </p:txBody>
      </p:sp>
      <p:pic>
        <p:nvPicPr>
          <p:cNvPr id="26628" name="Obrázek 5" descr="www.enviport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452320" y="2708920"/>
            <a:ext cx="1223963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Obrázek 6" descr="www.mainbattletanks.c...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8144" y="2752030"/>
            <a:ext cx="12969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49680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27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67544" y="332656"/>
            <a:ext cx="8676456" cy="836613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0070C0"/>
                </a:solidFill>
                <a:latin typeface="Tw Cen MT" panose="020B0602020104020603" pitchFamily="34" charset="-18"/>
              </a:rPr>
              <a:t>Příklad k MO Financování</a:t>
            </a:r>
          </a:p>
        </p:txBody>
      </p:sp>
      <p:sp>
        <p:nvSpPr>
          <p:cNvPr id="372739" name="Rectangle 3"/>
          <p:cNvSpPr>
            <a:spLocks noGrp="1" noChangeArrowheads="1"/>
          </p:cNvSpPr>
          <p:nvPr>
            <p:ph idx="1"/>
          </p:nvPr>
        </p:nvSpPr>
        <p:spPr>
          <a:xfrm>
            <a:off x="611561" y="1556792"/>
            <a:ext cx="8281614" cy="5301208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3500" b="1" i="1" dirty="0">
                <a:solidFill>
                  <a:srgbClr val="0070C0"/>
                </a:solidFill>
                <a:latin typeface="Tw Cen MT" panose="020B0602020104020603" pitchFamily="34" charset="-18"/>
              </a:rPr>
              <a:t>Zadání příkladu:</a:t>
            </a:r>
          </a:p>
          <a:p>
            <a:pPr algn="just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  <a:latin typeface="Tw Cen MT" panose="020B0602020104020603" pitchFamily="34" charset="-18"/>
              </a:rPr>
              <a:t>dopravní firma uvažuje o investici do dlouhodobého hmotného majetku v podobě nákupu nových autobusů na přepravu cestujících na dálkové lince na trase Praha – Bratislava</a:t>
            </a:r>
          </a:p>
          <a:p>
            <a:pPr algn="just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  <a:latin typeface="Tw Cen MT" panose="020B0602020104020603" pitchFamily="34" charset="-18"/>
              </a:rPr>
              <a:t>cílem investice je snížení spotřeby paliva a zvýšení komfortu jízdy pro cestující</a:t>
            </a:r>
          </a:p>
          <a:p>
            <a:pPr algn="just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  <a:latin typeface="Tw Cen MT" panose="020B0602020104020603" pitchFamily="34" charset="-18"/>
              </a:rPr>
              <a:t>dopravní firma se nabízejí následující varianty investice (viz. níže)</a:t>
            </a:r>
          </a:p>
          <a:p>
            <a:pPr algn="just" eaLnBrk="1" hangingPunct="1">
              <a:buClr>
                <a:srgbClr val="0070C0"/>
              </a:buClr>
              <a:buFont typeface="Arial" panose="020B0604020202020204" pitchFamily="34" charset="0"/>
              <a:buChar char="•"/>
              <a:defRPr/>
            </a:pPr>
            <a:r>
              <a:rPr lang="cs-CZ" sz="2800" dirty="0">
                <a:solidFill>
                  <a:schemeClr val="tx1"/>
                </a:solidFill>
                <a:latin typeface="Tw Cen MT" panose="020B0602020104020603" pitchFamily="34" charset="-18"/>
              </a:rPr>
              <a:t>kterou z nich zvolí vedení firmy jako nejefektivnější a proč </a:t>
            </a:r>
          </a:p>
        </p:txBody>
      </p:sp>
    </p:spTree>
    <p:extLst>
      <p:ext uri="{BB962C8B-B14F-4D97-AF65-F5344CB8AC3E}">
        <p14:creationId xmlns:p14="http://schemas.microsoft.com/office/powerpoint/2010/main" val="32495036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3727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72739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727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2738" grpId="0" animBg="1"/>
      <p:bldP spid="372739" grpId="0" build="p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46112" y="0"/>
            <a:ext cx="8497888" cy="12684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0070C0"/>
                </a:solidFill>
                <a:latin typeface="Tw Cen MT" panose="020B0602020104020603" pitchFamily="34" charset="-18"/>
              </a:rPr>
              <a:t>Řešení příkladu 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484311"/>
            <a:ext cx="8497888" cy="5373689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  <a:defRPr/>
            </a:pPr>
            <a:r>
              <a:rPr lang="cs-CZ" sz="2800" i="1" dirty="0">
                <a:solidFill>
                  <a:schemeClr val="accent6">
                    <a:lumMod val="75000"/>
                  </a:schemeClr>
                </a:solidFill>
                <a:latin typeface="Georgia" pitchFamily="18" charset="0"/>
              </a:rPr>
              <a:t>                          </a:t>
            </a:r>
            <a:endParaRPr lang="cs-CZ" sz="2800" i="1" dirty="0">
              <a:latin typeface="Georgia" pitchFamily="18" charset="0"/>
            </a:endParaRPr>
          </a:p>
        </p:txBody>
      </p:sp>
      <p:graphicFrame>
        <p:nvGraphicFramePr>
          <p:cNvPr id="2" name="Tabulka 1">
            <a:extLst>
              <a:ext uri="{FF2B5EF4-FFF2-40B4-BE49-F238E27FC236}">
                <a16:creationId xmlns:a16="http://schemas.microsoft.com/office/drawing/2014/main" xmlns="" id="{C4A59A07-C175-4D58-AE96-F62A52094E0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82385057"/>
              </p:ext>
            </p:extLst>
          </p:nvPr>
        </p:nvGraphicFramePr>
        <p:xfrm>
          <a:off x="618728" y="1628800"/>
          <a:ext cx="7993137" cy="48245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64379">
                  <a:extLst>
                    <a:ext uri="{9D8B030D-6E8A-4147-A177-3AD203B41FA5}">
                      <a16:colId xmlns:a16="http://schemas.microsoft.com/office/drawing/2014/main" xmlns="" val="3534461040"/>
                    </a:ext>
                  </a:extLst>
                </a:gridCol>
                <a:gridCol w="2664379">
                  <a:extLst>
                    <a:ext uri="{9D8B030D-6E8A-4147-A177-3AD203B41FA5}">
                      <a16:colId xmlns:a16="http://schemas.microsoft.com/office/drawing/2014/main" xmlns="" val="2476073069"/>
                    </a:ext>
                  </a:extLst>
                </a:gridCol>
                <a:gridCol w="2664379">
                  <a:extLst>
                    <a:ext uri="{9D8B030D-6E8A-4147-A177-3AD203B41FA5}">
                      <a16:colId xmlns:a16="http://schemas.microsoft.com/office/drawing/2014/main" xmlns="" val="1001645458"/>
                    </a:ext>
                  </a:extLst>
                </a:gridCol>
              </a:tblGrid>
              <a:tr h="911302"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r>
                        <a:rPr lang="cs-CZ" dirty="0"/>
                        <a:t>varianta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r>
                        <a:rPr lang="cs-CZ" dirty="0"/>
                        <a:t>Výše investice </a:t>
                      </a:r>
                    </a:p>
                    <a:p>
                      <a:r>
                        <a:rPr lang="cs-CZ" dirty="0"/>
                        <a:t>v tis. Kč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cs-CZ" dirty="0"/>
                    </a:p>
                    <a:p>
                      <a:r>
                        <a:rPr lang="cs-CZ" dirty="0"/>
                        <a:t>Přírůstek zisku</a:t>
                      </a:r>
                    </a:p>
                    <a:p>
                      <a:r>
                        <a:rPr lang="cs-CZ" dirty="0"/>
                        <a:t>v tis. Kč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49587854"/>
                  </a:ext>
                </a:extLst>
              </a:tr>
              <a:tr h="652206">
                <a:tc>
                  <a:txBody>
                    <a:bodyPr/>
                    <a:lstStyle/>
                    <a:p>
                      <a:r>
                        <a:rPr lang="cs-CZ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100 000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72699125"/>
                  </a:ext>
                </a:extLst>
              </a:tr>
              <a:tr h="652206">
                <a:tc>
                  <a:txBody>
                    <a:bodyPr/>
                    <a:lstStyle/>
                    <a:p>
                      <a:r>
                        <a:rPr lang="cs-CZ" dirty="0"/>
                        <a:t>B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80 000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158741375"/>
                  </a:ext>
                </a:extLst>
              </a:tr>
              <a:tr h="652206">
                <a:tc>
                  <a:txBody>
                    <a:bodyPr/>
                    <a:lstStyle/>
                    <a:p>
                      <a:r>
                        <a:rPr lang="cs-CZ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170 000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19 000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540635112"/>
                  </a:ext>
                </a:extLst>
              </a:tr>
              <a:tr h="652206">
                <a:tc>
                  <a:txBody>
                    <a:bodyPr/>
                    <a:lstStyle/>
                    <a:p>
                      <a:r>
                        <a:rPr lang="cs-CZ" dirty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21 000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98048242"/>
                  </a:ext>
                </a:extLst>
              </a:tr>
              <a:tr h="652206">
                <a:tc>
                  <a:txBody>
                    <a:bodyPr/>
                    <a:lstStyle/>
                    <a:p>
                      <a:r>
                        <a:rPr lang="cs-CZ" dirty="0"/>
                        <a:t>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150 000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18 000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74359793"/>
                  </a:ext>
                </a:extLst>
              </a:tr>
              <a:tr h="652206">
                <a:tc>
                  <a:txBody>
                    <a:bodyPr/>
                    <a:lstStyle/>
                    <a:p>
                      <a:r>
                        <a:rPr lang="cs-CZ" dirty="0"/>
                        <a:t>F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330 000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29 000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59867188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0108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0"/>
            <a:ext cx="8532440" cy="1196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0070C0"/>
                </a:solidFill>
                <a:latin typeface="Tw Cen MT" panose="020B0602020104020603" pitchFamily="34" charset="-18"/>
              </a:rPr>
              <a:t>Řešení příkladu 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755575" y="1556792"/>
            <a:ext cx="7993137" cy="5301208"/>
          </a:xfrm>
        </p:spPr>
        <p:txBody>
          <a:bodyPr>
            <a:normAutofit lnSpcReduction="10000"/>
          </a:bodyPr>
          <a:lstStyle/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</a:rPr>
              <a:t>základním kriteriem pro výběr nejefektivnější varianty je rentabilita investice</a:t>
            </a: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endParaRPr lang="cs-CZ" sz="700" dirty="0">
              <a:solidFill>
                <a:srgbClr val="0070C0"/>
              </a:solidFill>
              <a:latin typeface="Tw Cen MT" panose="020B0602020104020603" pitchFamily="34" charset="-18"/>
            </a:endParaRP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2800" b="1" u="sng" dirty="0">
                <a:solidFill>
                  <a:srgbClr val="0070C0"/>
                </a:solidFill>
                <a:latin typeface="Tw Cen MT" panose="020B0602020104020603" pitchFamily="34" charset="-18"/>
              </a:rPr>
              <a:t>r</a:t>
            </a:r>
            <a:r>
              <a:rPr lang="cs-CZ" sz="2800" b="1" u="sng" baseline="-25000" dirty="0">
                <a:solidFill>
                  <a:srgbClr val="0070C0"/>
                </a:solidFill>
                <a:latin typeface="Tw Cen MT" panose="020B0602020104020603" pitchFamily="34" charset="-18"/>
              </a:rPr>
              <a:t>I</a:t>
            </a:r>
            <a:r>
              <a:rPr lang="cs-CZ" sz="2800" b="1" u="sng" dirty="0">
                <a:solidFill>
                  <a:srgbClr val="0070C0"/>
                </a:solidFill>
                <a:latin typeface="Tw Cen MT" panose="020B0602020104020603" pitchFamily="34" charset="-18"/>
              </a:rPr>
              <a:t>  =  rentabilita investice</a:t>
            </a: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</a:rPr>
              <a:t>: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cs-CZ" sz="2400" dirty="0">
                <a:latin typeface="Tw Cen MT" panose="020B0602020104020603" pitchFamily="34" charset="-18"/>
              </a:rPr>
              <a:t> </a:t>
            </a: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r</a:t>
            </a:r>
            <a:r>
              <a:rPr lang="cs-CZ" sz="2400" baseline="-25000" dirty="0">
                <a:solidFill>
                  <a:schemeClr val="tx1"/>
                </a:solidFill>
                <a:latin typeface="Tw Cen MT" panose="020B0602020104020603" pitchFamily="34" charset="-18"/>
              </a:rPr>
              <a:t>IA</a:t>
            </a: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=  17 000  : 100 000 = 0,17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Tw Cen MT" panose="020B0602020104020603" pitchFamily="34" charset="-18"/>
              </a:rPr>
              <a:t>r</a:t>
            </a:r>
            <a:r>
              <a:rPr lang="cs-CZ" b="1" baseline="-25000" dirty="0">
                <a:solidFill>
                  <a:srgbClr val="FF0000"/>
                </a:solidFill>
                <a:latin typeface="Tw Cen MT" panose="020B0602020104020603" pitchFamily="34" charset="-18"/>
              </a:rPr>
              <a:t>IB</a:t>
            </a:r>
            <a:r>
              <a:rPr lang="cs-CZ" sz="2400" b="1" dirty="0">
                <a:solidFill>
                  <a:srgbClr val="FF0000"/>
                </a:solidFill>
                <a:latin typeface="Tw Cen MT" panose="020B0602020104020603" pitchFamily="34" charset="-18"/>
              </a:rPr>
              <a:t> =  </a:t>
            </a:r>
            <a:r>
              <a:rPr lang="cs-CZ" b="1" dirty="0">
                <a:solidFill>
                  <a:srgbClr val="FF0000"/>
                </a:solidFill>
                <a:latin typeface="Tw Cen MT" panose="020B0602020104020603" pitchFamily="34" charset="-18"/>
              </a:rPr>
              <a:t>15 000  :  80 000 = 0,1875 =</a:t>
            </a:r>
            <a:r>
              <a:rPr lang="cs-CZ" sz="2400" b="1" dirty="0">
                <a:solidFill>
                  <a:srgbClr val="FF0000"/>
                </a:solidFill>
                <a:latin typeface="Tw Cen MT" panose="020B0602020104020603" pitchFamily="34" charset="-18"/>
              </a:rPr>
              <a:t> </a:t>
            </a:r>
            <a:r>
              <a:rPr lang="cs-CZ" b="1" dirty="0">
                <a:solidFill>
                  <a:srgbClr val="FF0000"/>
                </a:solidFill>
                <a:latin typeface="Tw Cen MT" panose="020B0602020104020603" pitchFamily="34" charset="-18"/>
              </a:rPr>
              <a:t>0,19</a:t>
            </a:r>
            <a:r>
              <a:rPr lang="cs-CZ" sz="2400" b="1" dirty="0">
                <a:solidFill>
                  <a:srgbClr val="FF0000"/>
                </a:solidFill>
                <a:latin typeface="Tw Cen MT" panose="020B0602020104020603" pitchFamily="34" charset="-18"/>
              </a:rPr>
              <a:t> 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r</a:t>
            </a:r>
            <a:r>
              <a:rPr lang="cs-CZ" sz="2400" baseline="-25000" dirty="0">
                <a:solidFill>
                  <a:schemeClr val="tx1"/>
                </a:solidFill>
                <a:latin typeface="Tw Cen MT" panose="020B0602020104020603" pitchFamily="34" charset="-18"/>
              </a:rPr>
              <a:t>IC</a:t>
            </a: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=  19 000  :  170 000 = 0,1117 = 0,11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r</a:t>
            </a:r>
            <a:r>
              <a:rPr lang="cs-CZ" sz="2400" baseline="-25000" dirty="0">
                <a:solidFill>
                  <a:schemeClr val="tx1"/>
                </a:solidFill>
                <a:latin typeface="Tw Cen MT" panose="020B0602020104020603" pitchFamily="34" charset="-18"/>
              </a:rPr>
              <a:t>ID</a:t>
            </a: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=  21 000  : 230 000 = 0,0913 = 0,09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r</a:t>
            </a:r>
            <a:r>
              <a:rPr lang="cs-CZ" sz="2400" baseline="-25000" dirty="0">
                <a:solidFill>
                  <a:schemeClr val="tx1"/>
                </a:solidFill>
                <a:latin typeface="Tw Cen MT" panose="020B0602020104020603" pitchFamily="34" charset="-18"/>
              </a:rPr>
              <a:t>IE</a:t>
            </a: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=  18 000  : 150 000 = 0,12 </a:t>
            </a:r>
          </a:p>
          <a:p>
            <a:pPr lvl="1" eaLnBrk="1" hangingPunct="1">
              <a:buClr>
                <a:schemeClr val="tx1"/>
              </a:buClr>
              <a:buFontTx/>
              <a:buChar char="•"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</a:t>
            </a:r>
            <a:r>
              <a:rPr lang="cs-CZ" sz="2400" dirty="0" err="1">
                <a:solidFill>
                  <a:schemeClr val="tx1"/>
                </a:solidFill>
                <a:latin typeface="Tw Cen MT" panose="020B0602020104020603" pitchFamily="34" charset="-18"/>
              </a:rPr>
              <a:t>r</a:t>
            </a:r>
            <a:r>
              <a:rPr lang="cs-CZ" sz="2400" baseline="-25000" dirty="0" err="1">
                <a:solidFill>
                  <a:schemeClr val="tx1"/>
                </a:solidFill>
                <a:latin typeface="Tw Cen MT" panose="020B0602020104020603" pitchFamily="34" charset="-18"/>
              </a:rPr>
              <a:t>IF</a:t>
            </a: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=  29 000  : 330 000 = 0,0878 = 0,09</a:t>
            </a:r>
            <a:endParaRPr lang="cs-CZ" dirty="0">
              <a:solidFill>
                <a:schemeClr val="tx1"/>
              </a:solidFill>
              <a:latin typeface="Tw Cen MT" panose="020B0602020104020603" pitchFamily="34" charset="-18"/>
            </a:endParaRPr>
          </a:p>
          <a:p>
            <a:pPr lvl="1" eaLnBrk="1" hangingPunct="1">
              <a:buClr>
                <a:schemeClr val="accent6">
                  <a:lumMod val="75000"/>
                </a:schemeClr>
              </a:buClr>
              <a:buFontTx/>
              <a:buNone/>
              <a:defRPr/>
            </a:pPr>
            <a:endParaRPr lang="cs-CZ" sz="800" dirty="0">
              <a:latin typeface="Tw Cen MT" panose="020B0602020104020603" pitchFamily="34" charset="-18"/>
            </a:endParaRP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2800" b="1" dirty="0">
                <a:solidFill>
                  <a:srgbClr val="0070C0"/>
                </a:solidFill>
                <a:latin typeface="Tw Cen MT" panose="020B0602020104020603" pitchFamily="34" charset="-18"/>
              </a:rPr>
              <a:t>jako nejefektivnější se prokázala varianta B, kdy přírůstek zisku na 1,- Kč investice činí 19 haléřů </a:t>
            </a:r>
          </a:p>
        </p:txBody>
      </p:sp>
      <p:pic>
        <p:nvPicPr>
          <p:cNvPr id="4" name="Picture 2" descr="ceník oddlu&amp;zcaron;ení a osobní bankrot">
            <a:extLst>
              <a:ext uri="{FF2B5EF4-FFF2-40B4-BE49-F238E27FC236}">
                <a16:creationId xmlns:a16="http://schemas.microsoft.com/office/drawing/2014/main" xmlns="" id="{74317E1C-9DBB-4EBF-BD28-E99E239B01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293096"/>
            <a:ext cx="1186719" cy="12525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82156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83568" y="0"/>
            <a:ext cx="8460432" cy="11969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5400" b="1" dirty="0">
                <a:solidFill>
                  <a:srgbClr val="0070C0"/>
                </a:solidFill>
                <a:latin typeface="Tw Cen MT" panose="020B0602020104020603" pitchFamily="34" charset="-18"/>
              </a:rPr>
              <a:t>Otázka k řízené diskuzi</a:t>
            </a:r>
          </a:p>
        </p:txBody>
      </p:sp>
      <p:sp>
        <p:nvSpPr>
          <p:cNvPr id="347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8424936" cy="5301208"/>
          </a:xfrm>
        </p:spPr>
        <p:txBody>
          <a:bodyPr>
            <a:normAutofit/>
          </a:bodyPr>
          <a:lstStyle/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Vyjmenujte finanční vztahy firmy k okolí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a zároveň je seřaďte podle důležitosti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z hlediska závažnosti důsledků při 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zpoždění finančního toku. Pořadí</a:t>
            </a:r>
          </a:p>
          <a:p>
            <a:pPr algn="just" eaLnBrk="1" hangingPunct="1">
              <a:buFont typeface="Wingdings" pitchFamily="2" charset="2"/>
              <a:buNone/>
              <a:defRPr/>
            </a:pPr>
            <a:r>
              <a:rPr lang="cs-CZ" sz="4000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zdůvodněte</a:t>
            </a:r>
            <a:r>
              <a:rPr lang="cs-CZ" sz="4000" i="1" dirty="0">
                <a:solidFill>
                  <a:schemeClr val="bg2"/>
                </a:solidFill>
                <a:effectLst/>
                <a:latin typeface="Tw Cen MT" panose="020B0602020104020603" pitchFamily="34" charset="-18"/>
              </a:rPr>
              <a:t>.</a:t>
            </a:r>
          </a:p>
        </p:txBody>
      </p:sp>
      <p:pic>
        <p:nvPicPr>
          <p:cNvPr id="5" name="Picture 2" descr="Kondolence v n&amp;ecaron;m&amp;ccaron;in&amp;ecaron;">
            <a:extLst>
              <a:ext uri="{FF2B5EF4-FFF2-40B4-BE49-F238E27FC236}">
                <a16:creationId xmlns:a16="http://schemas.microsoft.com/office/drawing/2014/main" xmlns="" id="{3642AFCD-5C96-4548-950F-14A576E716C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67944" y="4437112"/>
            <a:ext cx="2333363" cy="1909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9691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70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0"/>
            <a:ext cx="8604448" cy="15573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800" b="1" dirty="0">
                <a:solidFill>
                  <a:srgbClr val="0070C0"/>
                </a:solidFill>
                <a:latin typeface="Tw Cen MT" panose="020B0602020104020603" pitchFamily="34" charset="-18"/>
              </a:rPr>
              <a:t>Finanční vztahy  firmy k okolí</a:t>
            </a:r>
          </a:p>
        </p:txBody>
      </p:sp>
      <p:sp>
        <p:nvSpPr>
          <p:cNvPr id="3287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628775"/>
            <a:ext cx="8604448" cy="49688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4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1. ke státu</a:t>
            </a:r>
            <a:r>
              <a:rPr lang="cs-CZ" sz="40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2800" dirty="0">
                <a:solidFill>
                  <a:schemeClr val="bg2"/>
                </a:solidFill>
                <a:effectLst/>
                <a:latin typeface="Tw Cen MT" panose="020B0602020104020603" pitchFamily="34" charset="-18"/>
              </a:rPr>
              <a:t>(</a:t>
            </a: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placení daní, zdravotního  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                       a sociálního zabezpečení)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4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2. k věřitelům</a:t>
            </a:r>
            <a:r>
              <a:rPr lang="cs-CZ" sz="40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(např. k bankám)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800" dirty="0">
              <a:solidFill>
                <a:schemeClr val="bg2"/>
              </a:solidFill>
              <a:effectLst/>
              <a:latin typeface="Tw Cen MT" panose="020B0602020104020603" pitchFamily="34" charset="-18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4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3. k odběratelům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400" b="1" dirty="0">
              <a:solidFill>
                <a:srgbClr val="FF0000"/>
              </a:solidFill>
              <a:effectLst/>
              <a:latin typeface="Tw Cen MT" panose="020B0602020104020603" pitchFamily="34" charset="-18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4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4. k dodavatelům</a:t>
            </a:r>
            <a:r>
              <a:rPr lang="cs-CZ" sz="40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1400" b="1" dirty="0">
              <a:solidFill>
                <a:srgbClr val="FF0000"/>
              </a:solidFill>
              <a:effectLst/>
              <a:latin typeface="Tw Cen MT" panose="020B0602020104020603" pitchFamily="34" charset="-18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cs-CZ" sz="44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5. k zaměstnancům</a:t>
            </a:r>
            <a:r>
              <a:rPr lang="cs-CZ" sz="40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24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(mzdy)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2400" b="1" i="1" dirty="0">
              <a:latin typeface="Georgia" pitchFamily="18" charset="0"/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endParaRPr lang="cs-CZ" sz="3600" b="1" i="1" dirty="0">
              <a:latin typeface="Georgia" pitchFamily="18" charset="0"/>
            </a:endParaRPr>
          </a:p>
        </p:txBody>
      </p:sp>
      <p:pic>
        <p:nvPicPr>
          <p:cNvPr id="8196" name="Picture 11" descr="finance.idnes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64288" y="3105149"/>
            <a:ext cx="1296988" cy="1008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Picture 9" descr="DigiWeb.iHNed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16998" y="1771650"/>
            <a:ext cx="118745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www.rafoshop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35600" y="3789363"/>
            <a:ext cx="1296988" cy="1728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9" name="Obrázek 8" descr="www.blesk.cz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164288" y="5229225"/>
            <a:ext cx="1584325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57331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77652" y="404664"/>
            <a:ext cx="9144000" cy="692696"/>
          </a:xfrm>
        </p:spPr>
        <p:txBody>
          <a:bodyPr>
            <a:noAutofit/>
          </a:bodyPr>
          <a:lstStyle/>
          <a:p>
            <a:pPr eaLnBrk="1" hangingPunct="1">
              <a:defRPr/>
            </a:pPr>
            <a:r>
              <a:rPr lang="cs-CZ" sz="5400" b="1" dirty="0">
                <a:solidFill>
                  <a:srgbClr val="0070C0"/>
                </a:solidFill>
                <a:latin typeface="Tw Cen MT" panose="020B0602020104020603" pitchFamily="34" charset="-18"/>
              </a:rPr>
              <a:t>Zdůvodnění pořadí FVZ</a:t>
            </a:r>
          </a:p>
        </p:txBody>
      </p:sp>
      <p:sp>
        <p:nvSpPr>
          <p:cNvPr id="3297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9552" y="1556791"/>
            <a:ext cx="8604448" cy="5544097"/>
          </a:xfrm>
        </p:spPr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u="sng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neplacení daní, zdravotního a sociálního zabezpečení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solidFill>
                  <a:schemeClr val="hlink"/>
                </a:solidFill>
                <a:effectLst/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orgánům státní správy by mohlo mít pro firmu  fatální důsledky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(minimálně vysoké pokuty za prodlevu v platbě)</a:t>
            </a: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u="sng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neplacení splátek  věřitelům</a:t>
            </a:r>
            <a:r>
              <a:rPr lang="cs-CZ" sz="24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b="1" dirty="0">
                <a:solidFill>
                  <a:srgbClr val="0070C0"/>
                </a:solidFill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by kromě penále mohlo způsobit, že např. banka přehodnotí  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důvěryhodnost firmy a sníží bonitní ohodnocení, které může znamenat 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minimálně  zdražení půjčky </a:t>
            </a: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u="sng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nezaplacené faktury od odběratelů</a:t>
            </a:r>
            <a:r>
              <a:rPr lang="cs-CZ" sz="24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 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může způsobit druhotnou platební neschopnost s krajní verzí bankrotu </a:t>
            </a: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u="sng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problém s  včasné úhradou faktury dodavateli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solidFill>
                  <a:schemeClr val="bg2"/>
                </a:solidFill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může firma případně řešit operativně dodávkou od jiného dodavatele  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(krátkodobé řešení nedostatku finančních prostředků) </a:t>
            </a: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Ø"/>
              <a:defRPr/>
            </a:pPr>
            <a:r>
              <a:rPr lang="cs-CZ" sz="2400" b="1" u="sng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pozastavení platby mezd</a:t>
            </a:r>
            <a:r>
              <a:rPr lang="cs-CZ" sz="24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  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jsou většinou zaměstnanci schopni  krátkodobě akceptovat - viz. tlak 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recese </a:t>
            </a:r>
          </a:p>
        </p:txBody>
      </p:sp>
    </p:spTree>
    <p:extLst>
      <p:ext uri="{BB962C8B-B14F-4D97-AF65-F5344CB8AC3E}">
        <p14:creationId xmlns:p14="http://schemas.microsoft.com/office/powerpoint/2010/main" val="3222218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25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9552" y="0"/>
            <a:ext cx="8604448" cy="1125538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5400" b="1" dirty="0">
                <a:solidFill>
                  <a:srgbClr val="0070C0"/>
                </a:solidFill>
                <a:latin typeface="Tw Cen MT" panose="020B0602020104020603" pitchFamily="34" charset="-18"/>
              </a:rPr>
              <a:t>Zdroje financování</a:t>
            </a:r>
          </a:p>
        </p:txBody>
      </p:sp>
      <p:sp>
        <p:nvSpPr>
          <p:cNvPr id="3092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882" y="1628800"/>
            <a:ext cx="8459788" cy="5689005"/>
          </a:xfrm>
        </p:spPr>
        <p:txBody>
          <a:bodyPr>
            <a:normAutofit fontScale="92500" lnSpcReduction="20000"/>
          </a:bodyPr>
          <a:lstStyle/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9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z hlediska původu: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1200" dirty="0"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800" dirty="0"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cs-CZ" sz="2800" b="1" dirty="0">
                <a:solidFill>
                  <a:schemeClr val="hlink"/>
                </a:solidFill>
                <a:latin typeface="Tw Cen MT" panose="020B0602020104020603" pitchFamily="34" charset="-18"/>
              </a:rPr>
              <a:t>    </a:t>
            </a:r>
            <a:r>
              <a:rPr lang="cs-CZ" sz="35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a) vlastní: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základní kapitál, vklady tichých společníků, zisky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                       </a:t>
            </a:r>
            <a:r>
              <a:rPr lang="cs-CZ" sz="28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(cca 60 – 70 %)  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cs-CZ" sz="2400" dirty="0">
                <a:solidFill>
                  <a:srgbClr val="FF0000"/>
                </a:solidFill>
                <a:latin typeface="Tw Cen MT" panose="020B0602020104020603" pitchFamily="34" charset="-18"/>
              </a:rPr>
              <a:t>     </a:t>
            </a:r>
            <a:r>
              <a:rPr lang="cs-CZ" sz="35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b) cizí: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úvěry, leasingy, závazky vůči dodavatelům, zaměstnancům, 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cs-CZ" sz="2400" dirty="0">
                <a:solidFill>
                  <a:schemeClr val="tx1"/>
                </a:solidFill>
                <a:latin typeface="Tw Cen MT" panose="020B0602020104020603" pitchFamily="34" charset="-18"/>
              </a:rPr>
              <a:t>                  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státu </a:t>
            </a:r>
            <a:r>
              <a:rPr lang="cs-CZ" sz="28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(cca 40 – 30 %)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900" dirty="0">
              <a:solidFill>
                <a:srgbClr val="FF660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800" dirty="0">
              <a:solidFill>
                <a:schemeClr val="hlink"/>
              </a:solidFill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800" dirty="0">
              <a:solidFill>
                <a:schemeClr val="hlink"/>
              </a:solidFill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9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z hlediska doby používání: 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1200" dirty="0"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800" dirty="0"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cs-CZ" sz="2400" dirty="0">
                <a:solidFill>
                  <a:srgbClr val="FF0000"/>
                </a:solidFill>
                <a:latin typeface="Tw Cen MT" panose="020B0602020104020603" pitchFamily="34" charset="-18"/>
              </a:rPr>
              <a:t>      </a:t>
            </a:r>
            <a:r>
              <a:rPr lang="cs-CZ" sz="35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a) krátkodobé 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(do 1 roku)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  <a:defRPr/>
            </a:pPr>
            <a:r>
              <a:rPr lang="cs-CZ" sz="3500" b="1" dirty="0">
                <a:solidFill>
                  <a:srgbClr val="FF0000"/>
                </a:solidFill>
                <a:latin typeface="Tw Cen MT" panose="020B0602020104020603" pitchFamily="34" charset="-18"/>
              </a:rPr>
              <a:t>    </a:t>
            </a:r>
            <a:r>
              <a:rPr lang="cs-CZ" sz="3500" b="1" dirty="0">
                <a:solidFill>
                  <a:srgbClr val="FF0000"/>
                </a:solidFill>
                <a:effectLst/>
                <a:latin typeface="Tw Cen MT" panose="020B0602020104020603" pitchFamily="34" charset="-18"/>
              </a:rPr>
              <a:t>b) dlouhodobé </a:t>
            </a: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(nad 1 rok)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2400" b="1" i="1" dirty="0">
                <a:latin typeface="Georgia" pitchFamily="18" charset="0"/>
              </a:rPr>
              <a:t>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2400" b="1" i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cs-CZ" sz="1600" b="1" dirty="0"/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cs-CZ" sz="900" dirty="0"/>
              <a:t> </a:t>
            </a:r>
          </a:p>
        </p:txBody>
      </p:sp>
      <p:pic>
        <p:nvPicPr>
          <p:cNvPr id="10244" name="Picture 8" descr="www.mesec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1863" y="4797425"/>
            <a:ext cx="2447925" cy="1585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96687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88368" y="157163"/>
            <a:ext cx="9144000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800" b="1" dirty="0">
                <a:solidFill>
                  <a:srgbClr val="0070C0"/>
                </a:solidFill>
                <a:latin typeface="Tw Cen MT" panose="020B0602020104020603" pitchFamily="34" charset="-18"/>
              </a:rPr>
              <a:t>Krátkodobé zdroje financování</a:t>
            </a:r>
          </a:p>
        </p:txBody>
      </p:sp>
      <p:sp>
        <p:nvSpPr>
          <p:cNvPr id="3594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8162" y="1471637"/>
            <a:ext cx="8532440" cy="5229200"/>
          </a:xfrm>
        </p:spPr>
        <p:txBody>
          <a:bodyPr>
            <a:normAutofit/>
          </a:bodyPr>
          <a:lstStyle/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samofinancování </a:t>
            </a: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pozastavení plateb faktur a mezd zaměstnanců</a:t>
            </a: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obchodní úvěry</a:t>
            </a:r>
          </a:p>
          <a:p>
            <a:pPr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bankovní úvěry</a:t>
            </a:r>
            <a:r>
              <a:rPr lang="cs-CZ" dirty="0">
                <a:solidFill>
                  <a:schemeClr val="bg2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28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(viz. kapitola úvěry):</a:t>
            </a:r>
          </a:p>
          <a:p>
            <a:pPr eaLnBrk="1" hangingPunct="1">
              <a:buClr>
                <a:srgbClr val="FF6600"/>
              </a:buClr>
              <a:buFont typeface="Wingdings" pitchFamily="2" charset="2"/>
              <a:buNone/>
              <a:defRPr/>
            </a:pPr>
            <a:endParaRPr lang="cs-CZ" sz="800" dirty="0">
              <a:latin typeface="Tw Cen MT" panose="020B0602020104020603" pitchFamily="34" charset="-18"/>
            </a:endParaRPr>
          </a:p>
          <a:p>
            <a:pPr lvl="1" eaLnBrk="1" hangingPunct="1">
              <a:buClrTx/>
              <a:buFontTx/>
              <a:buChar char="•"/>
              <a:defRPr/>
            </a:pPr>
            <a:r>
              <a:rPr lang="cs-CZ" sz="32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účelové </a:t>
            </a:r>
          </a:p>
          <a:p>
            <a:pPr lvl="2" eaLnBrk="1" hangingPunct="1">
              <a:buClrTx/>
              <a:buFontTx/>
              <a:buChar char="o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např. na zásoby, pohledávky po lhůtě splatnosti</a:t>
            </a:r>
            <a:r>
              <a:rPr lang="cs-CZ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</a:t>
            </a:r>
          </a:p>
          <a:p>
            <a:pPr lvl="1" eaLnBrk="1" hangingPunct="1">
              <a:buClrTx/>
              <a:buFontTx/>
              <a:buChar char="•"/>
              <a:defRPr/>
            </a:pPr>
            <a:r>
              <a:rPr lang="cs-CZ" sz="32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kontokorent </a:t>
            </a:r>
          </a:p>
          <a:p>
            <a:pPr lvl="2" eaLnBrk="1" hangingPunct="1">
              <a:buClrTx/>
              <a:buFontTx/>
              <a:buChar char="o"/>
              <a:defRPr/>
            </a:pPr>
            <a:r>
              <a:rPr lang="cs-CZ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operativní zdroj </a:t>
            </a:r>
          </a:p>
        </p:txBody>
      </p:sp>
      <p:pic>
        <p:nvPicPr>
          <p:cNvPr id="11268" name="Picture 6" descr="www.rafoshop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396" y="2565400"/>
            <a:ext cx="1296987" cy="172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69" name="Obrázek 6" descr="www.veste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396" y="4941168"/>
            <a:ext cx="1008062" cy="1439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270" name="Obrázek 7" descr="www.papirnictvi.euweb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16016" y="5386363"/>
            <a:ext cx="14398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310359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84734" y="260648"/>
            <a:ext cx="8676456" cy="98107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4800" b="1" dirty="0">
                <a:solidFill>
                  <a:srgbClr val="0070C0"/>
                </a:solidFill>
                <a:latin typeface="Tw Cen MT" panose="020B0602020104020603" pitchFamily="34" charset="-18"/>
              </a:rPr>
              <a:t>Dlouhodobé zdroje financování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8532440" cy="5544616"/>
          </a:xfrm>
        </p:spPr>
        <p:txBody>
          <a:bodyPr>
            <a:normAutofit fontScale="77500" lnSpcReduction="20000"/>
          </a:bodyPr>
          <a:lstStyle/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sz="47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samofinancování</a:t>
            </a: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cs-CZ" sz="1000" b="1" dirty="0">
              <a:solidFill>
                <a:srgbClr val="0070C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sz="47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akcie </a:t>
            </a: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cs-CZ" sz="1100" b="1" dirty="0">
              <a:solidFill>
                <a:srgbClr val="0070C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sz="4700" b="1" dirty="0">
                <a:solidFill>
                  <a:srgbClr val="0070C0"/>
                </a:solidFill>
                <a:latin typeface="Tw Cen MT" panose="020B0602020104020603" pitchFamily="34" charset="-18"/>
              </a:rPr>
              <a:t>d</a:t>
            </a:r>
            <a:r>
              <a:rPr lang="cs-CZ" sz="47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luhopisy</a:t>
            </a: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cs-CZ" sz="1100" b="1" dirty="0">
              <a:solidFill>
                <a:srgbClr val="0070C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sz="47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dlouhodobé úvěry (viz. kapitola úvěry)</a:t>
            </a: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endParaRPr lang="cs-CZ" sz="1300" b="1" dirty="0">
              <a:solidFill>
                <a:srgbClr val="0070C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0070C0"/>
              </a:buClr>
              <a:buFont typeface="Wingdings" panose="05000000000000000000" pitchFamily="2" charset="2"/>
              <a:buChar char="q"/>
            </a:pPr>
            <a:r>
              <a:rPr lang="cs-CZ" sz="4700" b="1" dirty="0">
                <a:solidFill>
                  <a:srgbClr val="0070C0"/>
                </a:solidFill>
                <a:effectLst/>
                <a:latin typeface="Tw Cen MT" panose="020B0602020104020603" pitchFamily="34" charset="-18"/>
              </a:rPr>
              <a:t>leasingy: </a:t>
            </a:r>
          </a:p>
          <a:p>
            <a:pPr marL="0" indent="0" eaLnBrk="1" hangingPunct="1">
              <a:lnSpc>
                <a:spcPct val="80000"/>
              </a:lnSpc>
              <a:buClr>
                <a:srgbClr val="0070C0"/>
              </a:buClr>
              <a:buNone/>
            </a:pPr>
            <a:endParaRPr lang="cs-CZ" sz="1100" b="1" dirty="0">
              <a:solidFill>
                <a:srgbClr val="0070C0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endParaRPr lang="cs-CZ" sz="800" dirty="0"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cs-CZ" sz="3600" b="1" dirty="0">
                <a:effectLst/>
                <a:latin typeface="Tw Cen MT" panose="020B0602020104020603" pitchFamily="34" charset="-18"/>
              </a:rPr>
              <a:t>     </a:t>
            </a:r>
            <a:r>
              <a:rPr lang="cs-CZ" sz="36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a) </a:t>
            </a:r>
            <a:r>
              <a:rPr lang="cs-CZ" sz="41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operativní </a:t>
            </a:r>
            <a:endParaRPr lang="cs-CZ" sz="3600" b="1" dirty="0">
              <a:solidFill>
                <a:schemeClr val="tx1"/>
              </a:solidFill>
              <a:effectLst/>
              <a:latin typeface="Tw Cen MT" panose="020B0602020104020603" pitchFamily="34" charset="-18"/>
            </a:endParaRPr>
          </a:p>
          <a:p>
            <a:pPr lvl="3">
              <a:lnSpc>
                <a:spcPct val="80000"/>
              </a:lnSpc>
              <a:buClrTx/>
              <a:buFont typeface="Arial" panose="020B0604020202020204" pitchFamily="34" charset="0"/>
              <a:buChar char="•"/>
            </a:pPr>
            <a:r>
              <a:rPr lang="cs-CZ" sz="3100" dirty="0">
                <a:solidFill>
                  <a:schemeClr val="tx1"/>
                </a:solidFill>
                <a:latin typeface="Tw Cen MT" panose="020B0602020104020603" pitchFamily="34" charset="-18"/>
              </a:rPr>
              <a:t>nepřechází potenciálně do vlastnictví firmy</a:t>
            </a:r>
          </a:p>
          <a:p>
            <a:pPr marL="1143000" lvl="3" indent="0">
              <a:lnSpc>
                <a:spcPct val="80000"/>
              </a:lnSpc>
              <a:buClrTx/>
              <a:buNone/>
            </a:pPr>
            <a:endParaRPr lang="cs-CZ" sz="2400" b="1" dirty="0">
              <a:solidFill>
                <a:schemeClr val="tx1"/>
              </a:solidFill>
              <a:effectLst/>
              <a:latin typeface="Tw Cen MT" panose="020B0602020104020603" pitchFamily="34" charset="-18"/>
            </a:endParaRP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cs-CZ" sz="24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  </a:t>
            </a:r>
            <a:r>
              <a:rPr lang="cs-CZ" sz="39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</a:t>
            </a:r>
            <a:r>
              <a:rPr lang="cs-CZ" sz="3600" b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b) finanční</a:t>
            </a:r>
            <a:endParaRPr lang="cs-CZ" sz="3200" b="1" dirty="0">
              <a:solidFill>
                <a:schemeClr val="tx1"/>
              </a:solidFill>
              <a:effectLst/>
              <a:latin typeface="Tw Cen MT" panose="020B0602020104020603" pitchFamily="34" charset="-18"/>
            </a:endParaRPr>
          </a:p>
          <a:p>
            <a:pPr lvl="3" eaLnBrk="1" hangingPunct="1">
              <a:lnSpc>
                <a:spcPct val="120000"/>
              </a:lnSpc>
              <a:buClr>
                <a:schemeClr val="tx1"/>
              </a:buClr>
              <a:buFontTx/>
              <a:buChar char="•"/>
            </a:pPr>
            <a:r>
              <a:rPr lang="cs-CZ" sz="31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po zaplacení splátek je majetek  převeden do vlastnictví firmy tj. do tohoto okamžiku je pouze v nájmu </a:t>
            </a:r>
          </a:p>
          <a:p>
            <a:pPr eaLnBrk="1" hangingPunct="1">
              <a:lnSpc>
                <a:spcPct val="80000"/>
              </a:lnSpc>
              <a:buClr>
                <a:srgbClr val="FF6600"/>
              </a:buClr>
              <a:buFont typeface="Wingdings" pitchFamily="2" charset="2"/>
              <a:buNone/>
            </a:pPr>
            <a:r>
              <a:rPr lang="cs-CZ" sz="2400" b="1" i="1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        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sz="2400" b="1" i="1" dirty="0">
              <a:effectLst/>
              <a:latin typeface="Georgia" pitchFamily="18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dirty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cs-CZ" dirty="0">
              <a:effectLst/>
            </a:endParaRPr>
          </a:p>
        </p:txBody>
      </p:sp>
      <p:pic>
        <p:nvPicPr>
          <p:cNvPr id="12292" name="Picture 10" descr="byznys.ihned.cz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16016" y="1988964"/>
            <a:ext cx="1584176" cy="936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3" name="Picture 6" descr="finance.idnes.cz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21140" y="1988840"/>
            <a:ext cx="1511300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294" name="Picture 8" descr="www.mesec.cz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03593" y="4401368"/>
            <a:ext cx="1533594" cy="936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28302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11560" y="188912"/>
            <a:ext cx="8532440" cy="1052513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cs-CZ" sz="6000" b="1" dirty="0">
                <a:solidFill>
                  <a:srgbClr val="FFC000"/>
                </a:solidFill>
                <a:latin typeface="Tw Cen MT" panose="020B0602020104020603" pitchFamily="34" charset="-18"/>
              </a:rPr>
              <a:t>Finanční řízení</a:t>
            </a:r>
          </a:p>
        </p:txBody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560" y="1556792"/>
            <a:ext cx="8136904" cy="5112296"/>
          </a:xfrm>
        </p:spPr>
        <p:txBody>
          <a:bodyPr/>
          <a:lstStyle/>
          <a:p>
            <a:pPr algn="just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předvídání potřeby finančních prostředků a hledání možnosti jak je získat</a:t>
            </a:r>
          </a:p>
          <a:p>
            <a:pPr algn="just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řízení daní</a:t>
            </a:r>
          </a:p>
          <a:p>
            <a:pPr algn="just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usměrňování vztahu s bankami a ostatními investory</a:t>
            </a:r>
          </a:p>
          <a:p>
            <a:pPr algn="just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řízení úvěrové politiky firmy</a:t>
            </a:r>
          </a:p>
          <a:p>
            <a:pPr algn="just" eaLnBrk="1" hangingPunct="1">
              <a:buClr>
                <a:srgbClr val="0070C0"/>
              </a:buClr>
              <a:buFont typeface="Wingdings" panose="05000000000000000000" pitchFamily="2" charset="2"/>
              <a:buChar char="q"/>
              <a:defRPr/>
            </a:pPr>
            <a:r>
              <a:rPr lang="cs-CZ" sz="3600" dirty="0">
                <a:solidFill>
                  <a:schemeClr val="tx1"/>
                </a:solidFill>
                <a:effectLst/>
                <a:latin typeface="Tw Cen MT" panose="020B0602020104020603" pitchFamily="34" charset="-18"/>
              </a:rPr>
              <a:t>zajištění platební schopnosti (solventnosti, likvidity)</a:t>
            </a:r>
          </a:p>
          <a:p>
            <a:pPr marL="609600" indent="-609600" eaLnBrk="1" hangingPunct="1">
              <a:buFont typeface="Wingdings" pitchFamily="2" charset="2"/>
              <a:buChar char="ü"/>
              <a:defRPr/>
            </a:pPr>
            <a:endParaRPr lang="cs-CZ" i="1" dirty="0">
              <a:latin typeface="Georg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1860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Motiv1">
  <a:themeElements>
    <a:clrScheme name="Medián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1688B1"/>
      </a:accent1>
      <a:accent2>
        <a:srgbClr val="A4C626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0000FF"/>
      </a:hlink>
      <a:folHlink>
        <a:srgbClr val="FF00FF"/>
      </a:folHlink>
    </a:clrScheme>
    <a:fontScheme name="Medián">
      <a:majorFont>
        <a:latin typeface="Helvetica"/>
        <a:ea typeface="Helvetica"/>
        <a:cs typeface="Helvetica"/>
      </a:majorFont>
      <a:minorFont>
        <a:latin typeface="Arial"/>
        <a:ea typeface="Arial"/>
        <a:cs typeface="Arial"/>
      </a:minorFont>
    </a:fontScheme>
    <a:fmtScheme name="Medián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9050" cap="flat">
          <a:solidFill>
            <a:schemeClr val="accent1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9050" cap="flat">
          <a:solidFill>
            <a:schemeClr val="accent1"/>
          </a:solidFill>
          <a:prstDash val="solid"/>
          <a:round/>
        </a:ln>
        <a:effectLst>
          <a:outerShdw blurRad="38100" dist="30000" dir="5400000" rotWithShape="0">
            <a:srgbClr val="000000">
              <a:alpha val="4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Tw Cen MT"/>
            <a:ea typeface="Tw Cen MT"/>
            <a:cs typeface="Tw Cen MT"/>
            <a:sym typeface="Tw Cen M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Motiv1" id="{94E73A97-5A3E-4EAB-B940-672034024546}" vid="{EE1DE094-2D5F-4FEF-ACB1-7F977529AEF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1782</TotalTime>
  <Words>1129</Words>
  <Application>Microsoft Office PowerPoint</Application>
  <PresentationFormat>Экран (4:3)</PresentationFormat>
  <Paragraphs>296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2" baseType="lpstr">
      <vt:lpstr>Arial</vt:lpstr>
      <vt:lpstr>Calibri Light</vt:lpstr>
      <vt:lpstr>Georgia</vt:lpstr>
      <vt:lpstr>Times New Roman</vt:lpstr>
      <vt:lpstr>Tw Cen MT</vt:lpstr>
      <vt:lpstr>Wingdings</vt:lpstr>
      <vt:lpstr>Motiv1</vt:lpstr>
      <vt:lpstr>Obsah výukového materiálu Financování firmy</vt:lpstr>
      <vt:lpstr>Financování firmy</vt:lpstr>
      <vt:lpstr>Otázka k řízené diskuzi</vt:lpstr>
      <vt:lpstr>Finanční vztahy  firmy k okolí</vt:lpstr>
      <vt:lpstr>Zdůvodnění pořadí FVZ</vt:lpstr>
      <vt:lpstr>Zdroje financování</vt:lpstr>
      <vt:lpstr>Krátkodobé zdroje financování</vt:lpstr>
      <vt:lpstr>Dlouhodobé zdroje financování</vt:lpstr>
      <vt:lpstr>Finanční řízení</vt:lpstr>
      <vt:lpstr>Rozhodovací analýza při financování - kroky</vt:lpstr>
      <vt:lpstr>Magický investorský trojúhelník (kritéria pro vyhodnocování investic) </vt:lpstr>
      <vt:lpstr>Finanční plánování</vt:lpstr>
      <vt:lpstr>Otázka k řízené diskuzi</vt:lpstr>
      <vt:lpstr>Finanční řízení zásob </vt:lpstr>
      <vt:lpstr>Finanční řízení pohledávek  </vt:lpstr>
      <vt:lpstr>Otázka k řízené diskuzi</vt:lpstr>
      <vt:lpstr>Plánování hotovosti  </vt:lpstr>
      <vt:lpstr>Otázka k řízené diskuzi</vt:lpstr>
      <vt:lpstr>Varianty řešení finančních toků</vt:lpstr>
      <vt:lpstr>Dlouhodobé finanční plánování</vt:lpstr>
      <vt:lpstr>Investiční činnost</vt:lpstr>
      <vt:lpstr>Zelené fondy a filantropie</vt:lpstr>
      <vt:lpstr>Příklad k MO Financování</vt:lpstr>
      <vt:lpstr>Řešení příkladu </vt:lpstr>
      <vt:lpstr>Řešení příkladu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Ekonomika</dc:title>
  <dc:creator>admin</dc:creator>
  <cp:lastModifiedBy>Admin</cp:lastModifiedBy>
  <cp:revision>200</cp:revision>
  <dcterms:created xsi:type="dcterms:W3CDTF">2012-07-03T13:33:49Z</dcterms:created>
  <dcterms:modified xsi:type="dcterms:W3CDTF">2023-05-11T08:01:25Z</dcterms:modified>
</cp:coreProperties>
</file>