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sldIdLst>
    <p:sldId id="324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8" r:id="rId24"/>
    <p:sldId id="329" r:id="rId25"/>
    <p:sldId id="330" r:id="rId2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84" autoAdjust="0"/>
    <p:restoredTop sz="94621" autoAdjust="0"/>
  </p:normalViewPr>
  <p:slideViewPr>
    <p:cSldViewPr>
      <p:cViewPr varScale="1">
        <p:scale>
          <a:sx n="89" d="100"/>
          <a:sy n="89" d="100"/>
        </p:scale>
        <p:origin x="93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EFDAA26-B0D3-41DE-B6BC-217BDED28B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34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DAD9953-DC6F-45E4-A59C-1006C39896A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77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6142037" y="609600"/>
            <a:ext cx="228601" cy="6248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6142037" y="0"/>
            <a:ext cx="228601" cy="533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5562600" cy="55165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 rot="5400000">
            <a:off x="6105383" y="122287"/>
            <a:ext cx="301909" cy="2888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B298400-C8B5-447F-B859-AC59B130F4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01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235074"/>
            <a:ext cx="9144000" cy="3190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Kliknutím lze upravit styl.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Kliknutím lze upravit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15746" y="1249413"/>
            <a:ext cx="301908" cy="28882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>
              <a:defRPr/>
            </a:pPr>
            <a:fld id="{8C69E634-94E5-4625-AAE0-132CDBCCF9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22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6" r:id="rId2"/>
    <p:sldLayoutId id="2147483957" r:id="rId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4572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91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1371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18288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19088" marR="0" indent="-319088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 typeface="Wingdings"/>
        <a:buChar char="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268" marR="0" indent="-304555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 typeface="Wingdings"/>
        <a:buChar char="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0"/>
            <a:ext cx="8532440" cy="1412875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70C0"/>
                </a:solidFill>
                <a:latin typeface="Tw Cen MT" panose="020B0602020104020603" pitchFamily="34" charset="-18"/>
              </a:rPr>
              <a:t>Obsah výukového materiálu</a:t>
            </a:r>
            <a:br>
              <a:rPr lang="cs-CZ" sz="3600" b="1" dirty="0">
                <a:solidFill>
                  <a:srgbClr val="0070C0"/>
                </a:solidFill>
                <a:latin typeface="Tw Cen MT" panose="020B0602020104020603" pitchFamily="34" charset="-18"/>
              </a:rPr>
            </a:br>
            <a:r>
              <a:rPr lang="cs-CZ" sz="3600" b="1" dirty="0">
                <a:solidFill>
                  <a:srgbClr val="0070C0"/>
                </a:solidFill>
                <a:latin typeface="Tw Cen MT" panose="020B0602020104020603" pitchFamily="34" charset="-18"/>
              </a:rPr>
              <a:t>Financování firmy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875"/>
            <a:ext cx="8604448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podstata financování firmy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toky ve  firmě 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finanční vztahy firmy  k okolí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krátkodobé zdroje financování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dlouhodobé zdroje financování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finanční řízení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rozhodovací analýza při financování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magický investiční trojúhelník 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finanční plánování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0803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0"/>
            <a:ext cx="8532440" cy="12684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  <a:t>Rozhodovací analýza</a:t>
            </a:r>
            <a:b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</a:br>
            <a: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  <a:t>při financování - kroky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95723"/>
            <a:ext cx="8532440" cy="5373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  <a:effectLst/>
                <a:latin typeface="Georgia" pitchFamily="18" charset="0"/>
              </a:rPr>
              <a:t>1. </a:t>
            </a:r>
            <a:r>
              <a:rPr lang="cs-CZ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vymezení problému a stanovení cílů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1200" b="1" dirty="0">
              <a:solidFill>
                <a:srgbClr val="FF0000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2. rozbor informací a podkladů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1200" b="1" dirty="0">
              <a:solidFill>
                <a:srgbClr val="FF0000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3. stanovení variant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1200" b="1" dirty="0">
              <a:solidFill>
                <a:srgbClr val="FF0000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4. stanovení kritérií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(viz. magický trojúhelník)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800" dirty="0">
              <a:solidFill>
                <a:schemeClr val="bg2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5. volba nejvýhodnější varianty dle kritérií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1200" b="1" dirty="0">
              <a:solidFill>
                <a:srgbClr val="FF0000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6. realizace vybrané varianty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1400" b="1" dirty="0">
              <a:solidFill>
                <a:srgbClr val="FF0000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7. kontrola výsledků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(zpětná vazba)</a:t>
            </a:r>
            <a:r>
              <a:rPr lang="cs-CZ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i="1" dirty="0">
              <a:solidFill>
                <a:schemeClr val="bg2"/>
              </a:solidFill>
              <a:effectLst/>
              <a:latin typeface="Georgia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0D6A6481-1814-4D12-A00D-460FABF9C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132856"/>
            <a:ext cx="208823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27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274638"/>
            <a:ext cx="8532440" cy="9223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b="1" dirty="0">
                <a:solidFill>
                  <a:srgbClr val="0070C0"/>
                </a:solidFill>
                <a:latin typeface="Tw Cen MT" panose="020B0602020104020603" pitchFamily="34" charset="-18"/>
              </a:rPr>
              <a:t>Magický investorský trojúhelník</a:t>
            </a:r>
            <a:br>
              <a:rPr lang="cs-CZ" sz="4000" b="1" dirty="0">
                <a:solidFill>
                  <a:srgbClr val="0070C0"/>
                </a:solidFill>
                <a:latin typeface="Tw Cen MT" panose="020B0602020104020603" pitchFamily="34" charset="-18"/>
              </a:rPr>
            </a:br>
            <a:r>
              <a:rPr lang="cs-CZ" sz="4000" b="1" dirty="0">
                <a:solidFill>
                  <a:srgbClr val="0070C0"/>
                </a:solidFill>
                <a:latin typeface="Tw Cen MT" panose="020B0602020104020603" pitchFamily="34" charset="-18"/>
              </a:rPr>
              <a:t>(kritéria pro vyhodnocování investic) 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7338"/>
            <a:ext cx="8532440" cy="56165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1200" b="1" i="1" dirty="0">
                <a:solidFill>
                  <a:schemeClr val="tx1"/>
                </a:solidFill>
                <a:latin typeface="Tw Cen MT" panose="020B0602020104020603" pitchFamily="34" charset="-18"/>
              </a:rPr>
              <a:t> </a:t>
            </a:r>
            <a:r>
              <a:rPr lang="cs-CZ" sz="3600" b="1" i="1" dirty="0">
                <a:solidFill>
                  <a:schemeClr val="tx1"/>
                </a:solidFill>
                <a:latin typeface="Tw Cen MT" panose="020B0602020104020603" pitchFamily="34" charset="-18"/>
              </a:rPr>
              <a:t>                           </a:t>
            </a: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výnosnost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                               (rentabilita)</a:t>
            </a:r>
            <a:r>
              <a:rPr lang="cs-CZ" sz="28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b="1" dirty="0">
              <a:latin typeface="Tw Cen MT" panose="020B0602020104020603" pitchFamily="34" charset="-18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b="1" dirty="0">
              <a:solidFill>
                <a:schemeClr val="hlink"/>
              </a:solidFill>
              <a:latin typeface="Tw Cen MT" panose="020B0602020104020603" pitchFamily="34" charset="-18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b="1" dirty="0">
              <a:solidFill>
                <a:schemeClr val="hlink"/>
              </a:solidFill>
              <a:latin typeface="Tw Cen MT" panose="020B0602020104020603" pitchFamily="34" charset="-1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latin typeface="Tw Cen MT" panose="020B0602020104020603" pitchFamily="34" charset="-18"/>
              </a:rPr>
              <a:t>      </a:t>
            </a: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rizikovost  </a:t>
            </a:r>
            <a:r>
              <a:rPr lang="cs-CZ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                          </a:t>
            </a: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likvidita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b="1" dirty="0">
              <a:latin typeface="Tw Cen MT" panose="020B0602020104020603" pitchFamily="34" charset="-1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Pozn.:</a:t>
            </a: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směr šipky naznačuje žádoucí směr hodnoty ukazatele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>
                <a:solidFill>
                  <a:srgbClr val="FF6600"/>
                </a:solidFill>
                <a:effectLst/>
                <a:latin typeface="Tw Cen MT" panose="020B0602020104020603" pitchFamily="34" charset="-18"/>
              </a:rPr>
              <a:t>                 </a:t>
            </a: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= maximum      = minimum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800" dirty="0"/>
              <a:t>                                                      </a:t>
            </a:r>
            <a:endParaRPr lang="cs-CZ" sz="1200" b="1" dirty="0">
              <a:latin typeface="Georgia" pitchFamily="18" charset="0"/>
            </a:endParaRPr>
          </a:p>
        </p:txBody>
      </p:sp>
      <p:sp>
        <p:nvSpPr>
          <p:cNvPr id="15364" name="AutoShape 6"/>
          <p:cNvSpPr>
            <a:spLocks noChangeArrowheads="1"/>
          </p:cNvSpPr>
          <p:nvPr/>
        </p:nvSpPr>
        <p:spPr bwMode="auto">
          <a:xfrm>
            <a:off x="3209058" y="2793107"/>
            <a:ext cx="2881312" cy="151130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>
              <a:solidFill>
                <a:schemeClr val="hlink"/>
              </a:solidFill>
            </a:endParaRPr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 flipV="1">
            <a:off x="5868144" y="1844824"/>
            <a:ext cx="0" cy="7207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6372200" y="5985669"/>
            <a:ext cx="1" cy="540073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xmlns="" id="{EC374C9D-3EF0-4829-9DCB-6B7A988D31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2320" y="4138761"/>
            <a:ext cx="0" cy="7207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" name="Line 9">
            <a:extLst>
              <a:ext uri="{FF2B5EF4-FFF2-40B4-BE49-F238E27FC236}">
                <a16:creationId xmlns:a16="http://schemas.microsoft.com/office/drawing/2014/main" xmlns="" id="{972F6331-D06D-4D87-AC98-CD3FD24632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936" y="5985669"/>
            <a:ext cx="0" cy="46766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xmlns="" id="{26D01B29-CF8C-4F98-BD3A-5703E37EC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5616" y="4365625"/>
            <a:ext cx="0" cy="64770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45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0"/>
            <a:ext cx="9144000" cy="11699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5400" b="1" dirty="0">
                <a:solidFill>
                  <a:srgbClr val="0070C0"/>
                </a:solidFill>
                <a:latin typeface="Tw Cen MT" panose="020B0602020104020603" pitchFamily="34" charset="-18"/>
              </a:rPr>
              <a:t>Finanční plánování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420"/>
            <a:ext cx="8604448" cy="515719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Plánování</a:t>
            </a:r>
            <a:r>
              <a:rPr lang="cs-CZ" sz="3200" dirty="0">
                <a:latin typeface="Tw Cen MT" panose="020B0602020104020603" pitchFamily="34" charset="-18"/>
              </a:rPr>
              <a:t> </a:t>
            </a:r>
            <a:r>
              <a:rPr lang="cs-CZ" sz="32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je určování prostředků a cest k dosažení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cíle.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8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u="sng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Z časového hlediska rozlišujeme: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800" b="1" u="sng" dirty="0">
              <a:latin typeface="Tw Cen MT" panose="020B0602020104020603" pitchFamily="34" charset="-18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32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krátkodobé finanční plánování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(do 1 roku)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dlouhodobé finanční plánování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(nad 1 rok)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900" dirty="0">
              <a:solidFill>
                <a:schemeClr val="tx1"/>
              </a:solidFill>
              <a:latin typeface="Tw Cen MT" panose="020B0602020104020603" pitchFamily="34" charset="-1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Ve firmě je třeba si vyjasnit strukturu aktiv (oběžný a dlouhodobý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majetek) a v pasivech naplánovat finanční  zdroje krytí.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i="1" dirty="0"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b="1" i="1" dirty="0"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b="1" i="1" dirty="0">
              <a:latin typeface="Georgia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i="1" dirty="0">
              <a:solidFill>
                <a:schemeClr val="hlink"/>
              </a:solidFill>
              <a:latin typeface="Georgia" pitchFamily="18" charset="0"/>
            </a:endParaRPr>
          </a:p>
        </p:txBody>
      </p:sp>
      <p:pic>
        <p:nvPicPr>
          <p:cNvPr id="16388" name="Picture 9" descr="www.Aurco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233985"/>
            <a:ext cx="1368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ázek 5" descr="www.bmkco.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3789040"/>
            <a:ext cx="1296144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Obrázek 7" descr="finance.idnes.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6343" y="5590505"/>
            <a:ext cx="1440755" cy="95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736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640"/>
            <a:ext cx="8532440" cy="10525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6000" b="1" dirty="0">
                <a:solidFill>
                  <a:srgbClr val="0070C0"/>
                </a:solidFill>
                <a:latin typeface="Tw Cen MT" panose="020B0602020104020603" pitchFamily="34" charset="-18"/>
              </a:rPr>
              <a:t>Otázka k řízené diskuzi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8532440" cy="5373216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sz="40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Na co byste jako finanční manažeři dbali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sz="40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při řízení zásob (viz. otázka jejich výše) a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sz="40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jaké metody byste používali na podporu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sz="40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efektivního řízení zásob?</a:t>
            </a:r>
          </a:p>
        </p:txBody>
      </p:sp>
      <p:pic>
        <p:nvPicPr>
          <p:cNvPr id="6" name="Picture 2" descr="Kondolence v n&amp;ecaron;m&amp;ccaron;in&amp;ecaron;">
            <a:extLst>
              <a:ext uri="{FF2B5EF4-FFF2-40B4-BE49-F238E27FC236}">
                <a16:creationId xmlns:a16="http://schemas.microsoft.com/office/drawing/2014/main" xmlns="" id="{EC403F71-E24A-4F49-ADAA-5F888F323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37112"/>
            <a:ext cx="2333363" cy="190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6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1" y="286915"/>
            <a:ext cx="8604448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5400" b="1" dirty="0">
                <a:solidFill>
                  <a:srgbClr val="0070C0"/>
                </a:solidFill>
                <a:latin typeface="Tw Cen MT" panose="020B0602020104020603" pitchFamily="34" charset="-18"/>
              </a:rPr>
              <a:t>Finanční řízení zásob 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3308" y="1628800"/>
            <a:ext cx="8748713" cy="540109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stav zásob by měl být </a:t>
            </a: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optimální</a:t>
            </a:r>
            <a:r>
              <a:rPr lang="cs-CZ" sz="2800" dirty="0">
                <a:solidFill>
                  <a:schemeClr val="bg2"/>
                </a:solidFill>
                <a:effectLst/>
                <a:latin typeface="Tw Cen MT" panose="020B0602020104020603" pitchFamily="34" charset="-18"/>
              </a:rPr>
              <a:t>, </a:t>
            </a: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abychom v nich nevázali zbytečně prostředky, které můžeme zhodnotit lépe jinde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cs-CZ" sz="1000" dirty="0">
              <a:solidFill>
                <a:schemeClr val="tx1"/>
              </a:solidFill>
              <a:latin typeface="Tw Cen MT" panose="020B0602020104020603" pitchFamily="34" charset="-18"/>
            </a:endParaRP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na podporu řízení zásob používáme tyto metody:     </a:t>
            </a:r>
          </a:p>
          <a:p>
            <a:pPr lvl="1" eaLnBrk="1" hangingPunct="1">
              <a:lnSpc>
                <a:spcPct val="90000"/>
              </a:lnSpc>
              <a:buClr>
                <a:srgbClr val="FF6600"/>
              </a:buClr>
              <a:buFontTx/>
              <a:buNone/>
              <a:defRPr/>
            </a:pPr>
            <a:endParaRPr lang="cs-CZ" sz="900" dirty="0">
              <a:latin typeface="Tw Cen MT" panose="020B0602020104020603" pitchFamily="34" charset="-18"/>
            </a:endParaRP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dirty="0" err="1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paretovu</a:t>
            </a: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metodu řízení </a:t>
            </a:r>
            <a:r>
              <a:rPr lang="cs-CZ" dirty="0">
                <a:solidFill>
                  <a:schemeClr val="bg2"/>
                </a:solidFill>
                <a:effectLst/>
                <a:latin typeface="Tw Cen MT" panose="020B0602020104020603" pitchFamily="34" charset="-18"/>
              </a:rPr>
              <a:t>= </a:t>
            </a:r>
            <a:r>
              <a:rPr lang="cs-CZ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metoda ABC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metodu just in </a:t>
            </a:r>
            <a:r>
              <a:rPr lang="cs-CZ" b="1" dirty="0" err="1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time</a:t>
            </a:r>
            <a:endParaRPr lang="cs-CZ" b="1" dirty="0">
              <a:solidFill>
                <a:srgbClr val="0070C0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b="1" i="1" dirty="0">
              <a:solidFill>
                <a:schemeClr val="hlink"/>
              </a:solidFill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i="1" dirty="0">
                <a:latin typeface="Georgia" pitchFamily="18" charset="0"/>
              </a:rPr>
              <a:t>    </a:t>
            </a:r>
            <a:endParaRPr lang="cs-CZ" sz="1200" i="1" dirty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1200" i="1" dirty="0">
                <a:latin typeface="Georgia" pitchFamily="18" charset="0"/>
              </a:rPr>
              <a:t>           </a:t>
            </a:r>
            <a:r>
              <a:rPr lang="cs-CZ" sz="2800" i="1" dirty="0">
                <a:latin typeface="Georgia" pitchFamily="18" charset="0"/>
              </a:rPr>
              <a:t>    </a:t>
            </a:r>
            <a:endParaRPr lang="cs-CZ" sz="1400" i="1" dirty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1400" i="1" dirty="0">
                <a:latin typeface="Georgia" pitchFamily="18" charset="0"/>
              </a:rPr>
              <a:t> </a:t>
            </a:r>
            <a:r>
              <a:rPr lang="cs-CZ" sz="2800" i="1" dirty="0">
                <a:latin typeface="Georgia" pitchFamily="18" charset="0"/>
              </a:rPr>
              <a:t> </a:t>
            </a:r>
            <a:endParaRPr lang="cs-CZ" sz="1000" i="1" dirty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1000" i="1" dirty="0">
                <a:latin typeface="Georgia" pitchFamily="18" charset="0"/>
              </a:rPr>
              <a:t>    </a:t>
            </a:r>
            <a:endParaRPr lang="cs-CZ" sz="2800" i="1" dirty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i="1" dirty="0">
                <a:latin typeface="Georgia" pitchFamily="18" charset="0"/>
              </a:rPr>
              <a:t>       </a:t>
            </a:r>
          </a:p>
        </p:txBody>
      </p:sp>
      <p:pic>
        <p:nvPicPr>
          <p:cNvPr id="18436" name="Picture 4" descr="j02406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37" y="4645819"/>
            <a:ext cx="1728788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Line 6"/>
          <p:cNvSpPr>
            <a:spLocks noChangeShapeType="1"/>
          </p:cNvSpPr>
          <p:nvPr/>
        </p:nvSpPr>
        <p:spPr bwMode="auto">
          <a:xfrm flipH="1">
            <a:off x="3491706" y="5372894"/>
            <a:ext cx="2160587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pic>
        <p:nvPicPr>
          <p:cNvPr id="18438" name="Picture 7" descr="G130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377" y="4677792"/>
            <a:ext cx="27368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08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28167" y="260350"/>
            <a:ext cx="8604448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5400" b="1" dirty="0">
                <a:solidFill>
                  <a:srgbClr val="0070C0"/>
                </a:solidFill>
                <a:latin typeface="Tw Cen MT" panose="020B0602020104020603" pitchFamily="34" charset="-18"/>
              </a:rPr>
              <a:t>Finanční řízení pohledávek  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8604448" cy="5616624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endParaRPr lang="cs-CZ" sz="1000" i="1" dirty="0">
              <a:latin typeface="Georgia" pitchFamily="18" charset="0"/>
            </a:endParaRP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sledovat stav pohledávek po lhůtě splatnosti</a:t>
            </a: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cs-CZ" sz="800" b="1" dirty="0">
              <a:latin typeface="Tw Cen MT" panose="020B0602020104020603" pitchFamily="34" charset="-18"/>
            </a:endParaRP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upomínat odběratele</a:t>
            </a: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, kteří své závazky vůči nám neuhradili, a to osobně i písem</a:t>
            </a:r>
            <a:r>
              <a:rPr lang="cs-CZ" sz="3600" dirty="0">
                <a:solidFill>
                  <a:schemeClr val="bg2"/>
                </a:solidFill>
                <a:effectLst/>
                <a:latin typeface="Tw Cen MT" panose="020B0602020104020603" pitchFamily="34" charset="-18"/>
              </a:rPr>
              <a:t>ně</a:t>
            </a: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cs-CZ" sz="800" b="1" dirty="0">
              <a:latin typeface="Tw Cen MT" panose="020B0602020104020603" pitchFamily="34" charset="-18"/>
            </a:endParaRP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cs-CZ" sz="800" b="1" dirty="0">
              <a:latin typeface="Tw Cen MT" panose="020B0602020104020603" pitchFamily="34" charset="-18"/>
            </a:endParaRP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cs-CZ" sz="800" b="1" dirty="0">
              <a:latin typeface="Tw Cen MT" panose="020B0602020104020603" pitchFamily="34" charset="-18"/>
            </a:endParaRP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2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v krajním případě uplatnit </a:t>
            </a:r>
            <a:r>
              <a:rPr lang="cs-CZ" sz="3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faktoring</a:t>
            </a:r>
            <a:r>
              <a:rPr lang="cs-CZ" sz="3200" dirty="0">
                <a:solidFill>
                  <a:srgbClr val="FF6600"/>
                </a:solidFill>
                <a:effectLst/>
                <a:latin typeface="Tw Cen MT" panose="020B0602020104020603" pitchFamily="34" charset="-18"/>
              </a:rPr>
              <a:t> </a:t>
            </a:r>
          </a:p>
          <a:p>
            <a:pPr marL="609600" indent="-609600" eaLnBrk="1" hangingPunct="1">
              <a:buClr>
                <a:srgbClr val="FF6600"/>
              </a:buClr>
              <a:buFont typeface="Wingdings" panose="05000000000000000000" pitchFamily="2" charset="2"/>
              <a:buNone/>
              <a:defRPr/>
            </a:pPr>
            <a:r>
              <a:rPr lang="cs-CZ" sz="3200" dirty="0">
                <a:latin typeface="Tw Cen MT" panose="020B0602020104020603" pitchFamily="34" charset="-18"/>
              </a:rPr>
              <a:t>   </a:t>
            </a:r>
            <a:r>
              <a:rPr lang="cs-CZ" sz="3200" dirty="0">
                <a:solidFill>
                  <a:schemeClr val="bg2"/>
                </a:solidFill>
                <a:effectLst/>
                <a:latin typeface="Tw Cen MT" panose="020B0602020104020603" pitchFamily="34" charset="-18"/>
              </a:rPr>
              <a:t>(</a:t>
            </a:r>
            <a:r>
              <a:rPr lang="cs-CZ" sz="32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forfaiting) = prodej obtížně vymahatelné </a:t>
            </a:r>
          </a:p>
          <a:p>
            <a:pPr marL="609600" indent="-609600" eaLnBrk="1" hangingPunct="1">
              <a:buClr>
                <a:srgbClr val="FF6600"/>
              </a:buClr>
              <a:buFont typeface="Wingdings" panose="05000000000000000000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   pohledávky specializované firmě na vymáhání </a:t>
            </a:r>
          </a:p>
          <a:p>
            <a:pPr marL="609600" indent="-609600" eaLnBrk="1" hangingPunct="1">
              <a:buClr>
                <a:srgbClr val="FF6600"/>
              </a:buClr>
              <a:buFont typeface="Wingdings" panose="05000000000000000000" pitchFamily="2" charset="2"/>
              <a:buNone/>
              <a:defRPr/>
            </a:pPr>
            <a:r>
              <a:rPr lang="cs-CZ" sz="32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   dluhů</a:t>
            </a:r>
            <a:r>
              <a:rPr lang="cs-CZ" sz="28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cs-CZ" sz="2400" b="1" i="1" dirty="0">
              <a:latin typeface="Georgia" pitchFamily="18" charset="0"/>
            </a:endParaRPr>
          </a:p>
        </p:txBody>
      </p:sp>
      <p:pic>
        <p:nvPicPr>
          <p:cNvPr id="19460" name="Picture 6" descr="G20002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933056"/>
            <a:ext cx="12954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779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3568" y="0"/>
            <a:ext cx="8460432" cy="11969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6000" b="1" dirty="0">
                <a:solidFill>
                  <a:srgbClr val="0070C0"/>
                </a:solidFill>
                <a:latin typeface="Tw Cen MT" panose="020B0602020104020603" pitchFamily="34" charset="-18"/>
              </a:rPr>
              <a:t>Otázka k řízené diskuzi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77553"/>
            <a:ext cx="8460432" cy="5085184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sz="54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Jaký stav finančních prostředků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sz="54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by měla mít firma na běžném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sz="54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účtu?</a:t>
            </a:r>
          </a:p>
        </p:txBody>
      </p:sp>
      <p:pic>
        <p:nvPicPr>
          <p:cNvPr id="5" name="Picture 2" descr="Kondolence v n&amp;ecaron;m&amp;ccaron;in&amp;ecaron;">
            <a:extLst>
              <a:ext uri="{FF2B5EF4-FFF2-40B4-BE49-F238E27FC236}">
                <a16:creationId xmlns:a16="http://schemas.microsoft.com/office/drawing/2014/main" xmlns="" id="{8BA4F88C-6001-4491-978E-1451ED614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102" y="3861048"/>
            <a:ext cx="2333363" cy="190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3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3568" y="0"/>
            <a:ext cx="8460432" cy="11255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  <a:t>Plánování hotovosti  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8460432" cy="53012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Stav hotovosti na účtu a v pokladně by měl odpovídat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běžné platební potřebě firmy.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800" dirty="0">
              <a:latin typeface="Tw Cen MT" panose="020B0602020104020603" pitchFamily="34" charset="-1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Rozlišujeme tyto finanční toky: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200" dirty="0">
              <a:solidFill>
                <a:schemeClr val="hlink"/>
              </a:solidFill>
              <a:latin typeface="Tw Cen MT" panose="020B0602020104020603" pitchFamily="34" charset="-1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3600" b="1" dirty="0">
                <a:latin typeface="Tw Cen MT" panose="020B0602020104020603" pitchFamily="34" charset="-18"/>
              </a:rPr>
              <a:t> </a:t>
            </a:r>
            <a:r>
              <a:rPr lang="cs-CZ" sz="4000" b="1" dirty="0">
                <a:latin typeface="Tw Cen MT" panose="020B0602020104020603" pitchFamily="34" charset="-18"/>
              </a:rPr>
              <a:t> </a:t>
            </a:r>
            <a:r>
              <a:rPr lang="cs-CZ" sz="4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+</a:t>
            </a:r>
            <a:r>
              <a:rPr lang="cs-CZ" dirty="0">
                <a:solidFill>
                  <a:srgbClr val="FF0000"/>
                </a:solidFill>
                <a:latin typeface="Tw Cen MT" panose="020B0602020104020603" pitchFamily="34" charset="-18"/>
              </a:rPr>
              <a:t> </a:t>
            </a:r>
            <a:r>
              <a:rPr lang="cs-CZ" sz="3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kladný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 </a:t>
            </a: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= dlouhodobě větší příjmy než výdaje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3600" b="1" dirty="0">
                <a:latin typeface="Tw Cen MT" panose="020B0602020104020603" pitchFamily="34" charset="-18"/>
              </a:rPr>
              <a:t>   </a:t>
            </a:r>
            <a:r>
              <a:rPr lang="cs-CZ" sz="4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-</a:t>
            </a:r>
            <a:r>
              <a:rPr lang="cs-CZ" sz="3600" dirty="0">
                <a:solidFill>
                  <a:srgbClr val="FF0000"/>
                </a:solidFill>
                <a:latin typeface="Tw Cen MT" panose="020B0602020104020603" pitchFamily="34" charset="-18"/>
              </a:rPr>
              <a:t> </a:t>
            </a:r>
            <a:r>
              <a:rPr lang="cs-CZ" sz="3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záporný </a:t>
            </a: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= dlouhodobě větší výdaje než příjmy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i="1" dirty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i="1" dirty="0">
                <a:latin typeface="Georgia" pitchFamily="18" charset="0"/>
              </a:rPr>
              <a:t> </a:t>
            </a:r>
            <a:endParaRPr lang="cs-CZ" sz="900" i="1" dirty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i="1" dirty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i="1" dirty="0">
                <a:latin typeface="Georgia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i="1" dirty="0"/>
          </a:p>
        </p:txBody>
      </p:sp>
      <p:pic>
        <p:nvPicPr>
          <p:cNvPr id="21508" name="Obrázek 5" descr="byznys.lidovky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9814" y="5184204"/>
            <a:ext cx="2195512" cy="13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Obrázek 6" descr="byznys.ihned.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5184204"/>
            <a:ext cx="2233612" cy="148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804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0"/>
            <a:ext cx="8532440" cy="11969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6000" b="1" dirty="0">
                <a:solidFill>
                  <a:srgbClr val="0070C0"/>
                </a:solidFill>
                <a:latin typeface="Tw Cen MT" panose="020B0602020104020603" pitchFamily="34" charset="-18"/>
              </a:rPr>
              <a:t>Otázka k řízené diskuzi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8532440" cy="530120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44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Nad čím se jako finanční manažeři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44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zamyslíte, když máte dlouhodobě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44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kladný a nebo naopak záporný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44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finanční tok?</a:t>
            </a:r>
          </a:p>
        </p:txBody>
      </p:sp>
      <p:pic>
        <p:nvPicPr>
          <p:cNvPr id="6" name="Picture 2" descr="Kondolence v n&amp;ecaron;m&amp;ccaron;in&amp;ecaron;">
            <a:extLst>
              <a:ext uri="{FF2B5EF4-FFF2-40B4-BE49-F238E27FC236}">
                <a16:creationId xmlns:a16="http://schemas.microsoft.com/office/drawing/2014/main" xmlns="" id="{AF0CEEC7-FB33-4523-821F-51F5337CC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07396"/>
            <a:ext cx="2333363" cy="190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46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0"/>
            <a:ext cx="8532440" cy="12684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  <a:t>Varianty řešení finančních toků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875"/>
            <a:ext cx="8532440" cy="5445125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cs-CZ" sz="4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kladný finanční tok :</a:t>
            </a:r>
          </a:p>
          <a:p>
            <a:pPr lvl="1" eaLnBrk="1" hangingPunct="1">
              <a:buClr>
                <a:srgbClr val="0070C0"/>
              </a:buClr>
              <a:buFontTx/>
              <a:buChar char="•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hrozí  znehodnocování peněz inflací</a:t>
            </a:r>
          </a:p>
          <a:p>
            <a:pPr lvl="1" eaLnBrk="1" hangingPunct="1">
              <a:buClr>
                <a:srgbClr val="0070C0"/>
              </a:buClr>
              <a:buFontTx/>
              <a:buChar char="•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proto se snažíme volné  prostředky výhodně  investovat</a:t>
            </a:r>
          </a:p>
          <a:p>
            <a:pPr lvl="1" eaLnBrk="1" hangingPunct="1">
              <a:buClr>
                <a:srgbClr val="0070C0"/>
              </a:buClr>
              <a:buFontTx/>
              <a:buChar char="•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viz věcná, reálná a finanční investice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</a:t>
            </a:r>
            <a:r>
              <a:rPr lang="cs-CZ" sz="800" b="1" dirty="0">
                <a:solidFill>
                  <a:schemeClr val="tx1"/>
                </a:solidFill>
                <a:latin typeface="Tw Cen MT" panose="020B0602020104020603" pitchFamily="34" charset="-18"/>
              </a:rPr>
              <a:t>   </a:t>
            </a:r>
            <a:r>
              <a:rPr lang="cs-CZ" b="1" dirty="0">
                <a:solidFill>
                  <a:schemeClr val="tx1"/>
                </a:solidFill>
                <a:latin typeface="Tw Cen MT" panose="020B0602020104020603" pitchFamily="34" charset="-18"/>
              </a:rPr>
              <a:t>                            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cs-CZ" sz="4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záporný finanční tok:</a:t>
            </a:r>
          </a:p>
          <a:p>
            <a:pPr lvl="1" eaLnBrk="1" hangingPunct="1">
              <a:buClr>
                <a:srgbClr val="0070C0"/>
              </a:buClr>
              <a:buFontTx/>
              <a:buChar char="•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je třeba včas řešit, kde si včas a výhodně půjčíme</a:t>
            </a:r>
          </a:p>
        </p:txBody>
      </p:sp>
      <p:pic>
        <p:nvPicPr>
          <p:cNvPr id="23556" name="Obrázek 7" descr="byznys.lidovky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435499"/>
            <a:ext cx="136842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Obrázek 8" descr="cdr.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1653" y="5580112"/>
            <a:ext cx="15430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finance.idnes.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2519" y="5575573"/>
            <a:ext cx="151288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249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274638"/>
            <a:ext cx="8604449" cy="63408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6000" b="1" dirty="0">
                <a:solidFill>
                  <a:srgbClr val="0070C0"/>
                </a:solidFill>
                <a:latin typeface="Tw Cen MT" panose="020B0602020104020603" pitchFamily="34" charset="-18"/>
              </a:rPr>
              <a:t>Financování firmy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8532440" cy="5301208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Úlohou finančního manažera  je: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500" b="1" dirty="0">
              <a:solidFill>
                <a:schemeClr val="hlink"/>
              </a:solidFill>
              <a:latin typeface="Tw Cen MT" panose="020B0602020104020603" pitchFamily="34" charset="-18"/>
            </a:endParaRPr>
          </a:p>
          <a:p>
            <a:pPr marL="990600" lvl="1" indent="-53340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zabezpečit dostatek kapitálu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tento kapitál následně </a:t>
            </a: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zhodnotit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řídit provázanost toků informačních, hmotných a finančních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b="1" dirty="0">
                <a:solidFill>
                  <a:schemeClr val="hlink"/>
                </a:solidFill>
                <a:latin typeface="Tw Cen MT" panose="020B0602020104020603" pitchFamily="34" charset="-18"/>
              </a:rPr>
              <a:t>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b="1" dirty="0">
              <a:solidFill>
                <a:schemeClr val="hlink"/>
              </a:solidFill>
              <a:latin typeface="Tw Cen MT" panose="020B0602020104020603" pitchFamily="34" charset="-18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b="1" dirty="0">
                <a:solidFill>
                  <a:schemeClr val="hlink"/>
                </a:solidFill>
                <a:latin typeface="Tw Cen MT" panose="020B0602020104020603" pitchFamily="34" charset="-18"/>
              </a:rPr>
              <a:t>                         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b="1" dirty="0">
                <a:solidFill>
                  <a:schemeClr val="hlink"/>
                </a:solidFill>
                <a:latin typeface="Tw Cen MT" panose="020B0602020104020603" pitchFamily="34" charset="-18"/>
              </a:rPr>
              <a:t>      </a:t>
            </a: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Objednávka            dodání            finanční úhrada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800" dirty="0">
              <a:latin typeface="Tw Cen MT" panose="020B0602020104020603" pitchFamily="34" charset="-18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800" b="1" dirty="0">
              <a:latin typeface="Tw Cen MT" panose="020B0602020104020603" pitchFamily="34" charset="-18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Finanční  manažer zabezpečuje: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400" dirty="0">
              <a:solidFill>
                <a:schemeClr val="tx1"/>
              </a:solidFill>
              <a:latin typeface="Tw Cen MT" panose="020B0602020104020603" pitchFamily="34" charset="-18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1. úhradu zboží a služeb dodaných firmě = placení dodavatelům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2. kontrolovat a vymáhat úhradu  zboží a služeb, které naopak firma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  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poskytla jinému subjektu = odběrateli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i="1" dirty="0">
              <a:latin typeface="Georg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b="1" i="1" dirty="0">
              <a:latin typeface="Georg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b="1" i="1" dirty="0">
              <a:latin typeface="Georg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b="1" i="1" dirty="0">
              <a:latin typeface="Georg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b="1" i="1" dirty="0">
              <a:latin typeface="Georgia" pitchFamily="18" charset="0"/>
            </a:endParaRPr>
          </a:p>
        </p:txBody>
      </p:sp>
      <p:sp>
        <p:nvSpPr>
          <p:cNvPr id="6148" name="Line 12"/>
          <p:cNvSpPr>
            <a:spLocks noChangeShapeType="1"/>
          </p:cNvSpPr>
          <p:nvPr/>
        </p:nvSpPr>
        <p:spPr bwMode="auto">
          <a:xfrm>
            <a:off x="2995936" y="4445098"/>
            <a:ext cx="719261" cy="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149" name="Line 13"/>
          <p:cNvSpPr>
            <a:spLocks noChangeShapeType="1"/>
          </p:cNvSpPr>
          <p:nvPr/>
        </p:nvSpPr>
        <p:spPr bwMode="auto">
          <a:xfrm flipV="1">
            <a:off x="4877780" y="4445098"/>
            <a:ext cx="719261" cy="1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pic>
        <p:nvPicPr>
          <p:cNvPr id="6150" name="Picture 2" descr="www.treninopippo.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553" y="3483794"/>
            <a:ext cx="10096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Obrázek 8" descr="www.stapi.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5197" y="3448050"/>
            <a:ext cx="936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Obrázek 9" descr="www.nasepenize.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411538"/>
            <a:ext cx="792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086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640"/>
            <a:ext cx="8532440" cy="10525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>
                <a:solidFill>
                  <a:srgbClr val="0070C0"/>
                </a:solidFill>
                <a:latin typeface="Tw Cen MT" panose="020B0602020104020603" pitchFamily="34" charset="-18"/>
              </a:rPr>
              <a:t>Dlouhodobé finanční plánování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460432" cy="58324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Dlouhodobému finančnímu plánování by mělo předcházet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vypracování projektu, který řeší základní otázky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magického investorského trojúhelníku.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400" dirty="0">
              <a:latin typeface="Tw Cen MT" panose="020B0602020104020603" pitchFamily="34" charset="-18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Snahou je dosáhnout:</a:t>
            </a:r>
          </a:p>
          <a:p>
            <a:pPr lvl="1" algn="just" eaLnBrk="1" hangingPunct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maximálního výnosu</a:t>
            </a:r>
          </a:p>
          <a:p>
            <a:pPr lvl="1" algn="just" eaLnBrk="1" hangingPunct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s minimálním rizikem a</a:t>
            </a:r>
          </a:p>
          <a:p>
            <a:pPr lvl="1" algn="just" eaLnBrk="1" hangingPunct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s maximální likviditou</a:t>
            </a:r>
          </a:p>
          <a:p>
            <a:pPr algn="just"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endParaRPr lang="cs-CZ" sz="2800" dirty="0">
              <a:latin typeface="Tw Cen MT" panose="020B0602020104020603" pitchFamily="34" charset="-18"/>
            </a:endParaRPr>
          </a:p>
          <a:p>
            <a:pPr algn="just"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Princip minimalizace rizika: </a:t>
            </a:r>
          </a:p>
          <a:p>
            <a:pPr lvl="1" algn="just" eaLnBrk="1" hangingPunct="1">
              <a:lnSpc>
                <a:spcPct val="8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sz="2400" b="1" dirty="0">
                <a:solidFill>
                  <a:srgbClr val="FF0000"/>
                </a:solidFill>
                <a:latin typeface="Tw Cen MT" panose="020B0602020104020603" pitchFamily="34" charset="-18"/>
              </a:rPr>
              <a:t>rozložit investici do širšího „</a:t>
            </a:r>
            <a:r>
              <a:rPr lang="cs-CZ" sz="2400" b="1" dirty="0" err="1">
                <a:solidFill>
                  <a:srgbClr val="FF0000"/>
                </a:solidFill>
                <a:latin typeface="Tw Cen MT" panose="020B0602020104020603" pitchFamily="34" charset="-18"/>
              </a:rPr>
              <a:t>portfólia</a:t>
            </a:r>
            <a:r>
              <a:rPr lang="cs-CZ" sz="2400" b="1" dirty="0">
                <a:solidFill>
                  <a:srgbClr val="FF0000"/>
                </a:solidFill>
                <a:latin typeface="Tw Cen MT" panose="020B0602020104020603" pitchFamily="34" charset="-18"/>
              </a:rPr>
              <a:t>“ </a:t>
            </a:r>
          </a:p>
          <a:p>
            <a:pPr lvl="1" algn="just" eaLnBrk="1" hangingPunct="1">
              <a:lnSpc>
                <a:spcPct val="8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nesázet na jediného koně  = nevložit volné  prostředky pouze do jedné investice 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i="1" dirty="0">
                <a:latin typeface="Georgia" pitchFamily="18" charset="0"/>
              </a:rPr>
              <a:t>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i="1" dirty="0">
                <a:latin typeface="Georgia" pitchFamily="18" charset="0"/>
              </a:rPr>
              <a:t> </a:t>
            </a:r>
          </a:p>
        </p:txBody>
      </p:sp>
      <p:pic>
        <p:nvPicPr>
          <p:cNvPr id="24580" name="Picture 4" descr="j028320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205733"/>
            <a:ext cx="2160587" cy="199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935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267693"/>
            <a:ext cx="9144000" cy="9810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6000" b="1" dirty="0">
                <a:solidFill>
                  <a:srgbClr val="0070C0"/>
                </a:solidFill>
                <a:latin typeface="Tw Cen MT" panose="020B0602020104020603" pitchFamily="34" charset="-18"/>
              </a:rPr>
              <a:t>Investiční činnost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460432" cy="52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cs-CZ" sz="39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věcná: 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na rozšíření činnosti firmy 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nákup budov, strojů, zařízení</a:t>
            </a:r>
            <a:r>
              <a:rPr lang="cs-CZ" b="1" dirty="0">
                <a:solidFill>
                  <a:schemeClr val="tx1"/>
                </a:solidFill>
                <a:latin typeface="Tw Cen MT" panose="020B0602020104020603" pitchFamily="34" charset="-18"/>
              </a:rPr>
              <a:t> </a:t>
            </a:r>
            <a:endParaRPr lang="cs-CZ" sz="600" b="1" dirty="0">
              <a:solidFill>
                <a:schemeClr val="tx1"/>
              </a:solidFill>
              <a:latin typeface="Tw Cen MT" panose="020B0602020104020603" pitchFamily="34" charset="-18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cs-CZ" sz="35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reálná: 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pozemky, reality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drahé kovy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umělecké předměty, starožitnosti      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víno                  </a:t>
            </a:r>
            <a:endParaRPr lang="cs-CZ" sz="28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q"/>
              <a:defRPr/>
            </a:pPr>
            <a:r>
              <a:rPr lang="cs-CZ" sz="39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finanční: 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nákup cenných papírů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např. nákup akcií (vklady do jiných společností), dluhopisů, podílových listů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cs-CZ" sz="2400" i="1" dirty="0">
              <a:solidFill>
                <a:schemeClr val="hlink"/>
              </a:solidFill>
              <a:latin typeface="Georgia" pitchFamily="18" charset="0"/>
            </a:endParaRPr>
          </a:p>
        </p:txBody>
      </p:sp>
      <p:pic>
        <p:nvPicPr>
          <p:cNvPr id="25604" name="Picture 4" descr="j0285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0926" y="1726903"/>
            <a:ext cx="9366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náhled obrázk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3429000"/>
            <a:ext cx="1150937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 descr="náhled obrázk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4868863"/>
            <a:ext cx="12239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0" descr="náhled obrázk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2997200"/>
            <a:ext cx="13684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Obrázek 9" descr="cdr.cz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488" y="4868863"/>
            <a:ext cx="12239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459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217488"/>
            <a:ext cx="8388350" cy="9080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5400" b="1" dirty="0">
                <a:solidFill>
                  <a:srgbClr val="0070C0"/>
                </a:solidFill>
                <a:latin typeface="Tw Cen MT" panose="020B0602020104020603" pitchFamily="34" charset="-18"/>
              </a:rPr>
              <a:t>Zelené fondy a filantropie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6792"/>
            <a:ext cx="8388350" cy="55446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zelené fondy:</a:t>
            </a:r>
            <a:endParaRPr lang="cs-CZ" sz="900" b="1" dirty="0">
              <a:solidFill>
                <a:srgbClr val="0070C0"/>
              </a:solidFill>
              <a:effectLst/>
              <a:latin typeface="Tw Cen MT" panose="020B0602020104020603" pitchFamily="34" charset="-18"/>
            </a:endParaRP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fondy, které garantují, že </a:t>
            </a:r>
            <a:r>
              <a:rPr lang="cs-CZ" sz="24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nebudou zhodnocovat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podílové listy investorů </a:t>
            </a:r>
            <a:r>
              <a:rPr lang="cs-CZ" sz="24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díky:</a:t>
            </a:r>
          </a:p>
          <a:p>
            <a:pPr lvl="2" eaLnBrk="1" hangingPunct="1">
              <a:lnSpc>
                <a:spcPct val="90000"/>
              </a:lnSpc>
              <a:buClr>
                <a:srgbClr val="0070C0"/>
              </a:buClr>
              <a:buFontTx/>
              <a:buChar char="o"/>
              <a:defRPr/>
            </a:pPr>
            <a:r>
              <a:rPr lang="cs-CZ" sz="24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neekologickým výrobám</a:t>
            </a:r>
          </a:p>
          <a:p>
            <a:pPr lvl="2" eaLnBrk="1" hangingPunct="1">
              <a:lnSpc>
                <a:spcPct val="90000"/>
              </a:lnSpc>
              <a:buClr>
                <a:srgbClr val="0070C0"/>
              </a:buClr>
              <a:buFontTx/>
              <a:buChar char="o"/>
              <a:defRPr/>
            </a:pPr>
            <a:r>
              <a:rPr lang="cs-CZ" sz="24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zbrojnímu průmyslu a pod 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endParaRPr lang="cs-CZ" sz="1000" dirty="0">
              <a:solidFill>
                <a:schemeClr val="hlink"/>
              </a:solidFill>
              <a:latin typeface="Tw Cen MT" panose="020B0602020104020603" pitchFamily="34" charset="-18"/>
            </a:endParaRP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filantropie:</a:t>
            </a:r>
            <a:endParaRPr lang="cs-CZ" sz="900" b="1" dirty="0">
              <a:solidFill>
                <a:srgbClr val="0070C0"/>
              </a:solidFill>
              <a:effectLst/>
              <a:latin typeface="Tw Cen MT" panose="020B0602020104020603" pitchFamily="34" charset="-18"/>
            </a:endParaRP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sz="20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podnikatel</a:t>
            </a:r>
            <a:r>
              <a:rPr lang="cs-CZ" sz="2000" dirty="0">
                <a:solidFill>
                  <a:schemeClr val="tx1"/>
                </a:solidFill>
                <a:latin typeface="Tw Cen MT" panose="020B0602020104020603" pitchFamily="34" charset="-18"/>
              </a:rPr>
              <a:t> </a:t>
            </a:r>
            <a:r>
              <a:rPr lang="cs-CZ" sz="20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neinvestuje do oblastí, kde očekává osobní finanční zhodnocení svých peněz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sz="20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snaží se podporovat </a:t>
            </a:r>
            <a:r>
              <a:rPr lang="cs-CZ" sz="2000" dirty="0">
                <a:solidFill>
                  <a:schemeClr val="bg2"/>
                </a:solidFill>
                <a:effectLst/>
                <a:latin typeface="Tw Cen MT" panose="020B0602020104020603" pitchFamily="34" charset="-18"/>
              </a:rPr>
              <a:t>nezištně různé oblasti života</a:t>
            </a:r>
          </a:p>
          <a:p>
            <a:pPr lvl="1">
              <a:lnSpc>
                <a:spcPct val="90000"/>
              </a:lnSpc>
              <a:buClr>
                <a:srgbClr val="0070C0"/>
              </a:buClr>
              <a:buFontTx/>
              <a:buChar char="•"/>
              <a:defRPr/>
            </a:pPr>
            <a:r>
              <a:rPr lang="cs-CZ" sz="20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např. oblast </a:t>
            </a:r>
            <a:r>
              <a:rPr lang="cs-CZ" sz="20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vzdělávání, charity, sportu</a:t>
            </a:r>
            <a:r>
              <a:rPr lang="cs-CZ" sz="20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, a to dle zaměření investora (viz. manželé Katarína a Ondřej Vlčkovi – šéfové AVASTU: </a:t>
            </a:r>
            <a:r>
              <a:rPr lang="cs-CZ" sz="18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dají miliardu a půl na dětskou paliativní péči a hospic: „Dává to větší smysl než patnáct </a:t>
            </a:r>
            <a:r>
              <a:rPr lang="cs-CZ" sz="1800" dirty="0" err="1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porsche</a:t>
            </a:r>
            <a:r>
              <a:rPr lang="cs-CZ" sz="18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v garáži“, říkají manželé…</a:t>
            </a:r>
            <a:endParaRPr lang="cs-CZ" sz="180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Clr>
                <a:srgbClr val="FFC000"/>
              </a:buClr>
              <a:buFontTx/>
              <a:buChar char="•"/>
              <a:defRPr/>
            </a:pPr>
            <a:endParaRPr lang="cs-CZ" sz="2000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6628" name="Obrázek 5" descr="www.enviport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708920"/>
            <a:ext cx="12239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Obrázek 6" descr="www.mainbattletanks.c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752030"/>
            <a:ext cx="12969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968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332656"/>
            <a:ext cx="8676456" cy="8366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6000" b="1" dirty="0">
                <a:solidFill>
                  <a:srgbClr val="0070C0"/>
                </a:solidFill>
                <a:latin typeface="Tw Cen MT" panose="020B0602020104020603" pitchFamily="34" charset="-18"/>
              </a:rPr>
              <a:t>Příklad k MO Financování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>
          <a:xfrm>
            <a:off x="611561" y="1556792"/>
            <a:ext cx="8281614" cy="530120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3500" b="1" i="1" dirty="0">
                <a:solidFill>
                  <a:srgbClr val="0070C0"/>
                </a:solidFill>
                <a:latin typeface="Tw Cen MT" panose="020B0602020104020603" pitchFamily="34" charset="-18"/>
              </a:rPr>
              <a:t>Zadání příkladu:</a:t>
            </a:r>
          </a:p>
          <a:p>
            <a:pPr algn="just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chemeClr val="tx1"/>
                </a:solidFill>
                <a:latin typeface="Tw Cen MT" panose="020B0602020104020603" pitchFamily="34" charset="-18"/>
              </a:rPr>
              <a:t>dopravní firma uvažuje o investici do dlouhodobého hmotného majetku v podobě nákupu nových autobusů na přepravu cestujících na dálkové lince na trase Praha – Bratislava</a:t>
            </a:r>
          </a:p>
          <a:p>
            <a:pPr algn="just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chemeClr val="tx1"/>
                </a:solidFill>
                <a:latin typeface="Tw Cen MT" panose="020B0602020104020603" pitchFamily="34" charset="-18"/>
              </a:rPr>
              <a:t>cílem investice je snížení spotřeby paliva a zvýšení komfortu jízdy pro cestující</a:t>
            </a:r>
          </a:p>
          <a:p>
            <a:pPr algn="just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chemeClr val="tx1"/>
                </a:solidFill>
                <a:latin typeface="Tw Cen MT" panose="020B0602020104020603" pitchFamily="34" charset="-18"/>
              </a:rPr>
              <a:t>dopravní firma se nabízejí následující varianty investice (viz. níže)</a:t>
            </a:r>
          </a:p>
          <a:p>
            <a:pPr algn="just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chemeClr val="tx1"/>
                </a:solidFill>
                <a:latin typeface="Tw Cen MT" panose="020B0602020104020603" pitchFamily="34" charset="-18"/>
              </a:rPr>
              <a:t>kterou z nich zvolí vedení firmy jako nejefektivnější a proč </a:t>
            </a:r>
          </a:p>
        </p:txBody>
      </p:sp>
    </p:spTree>
    <p:extLst>
      <p:ext uri="{BB962C8B-B14F-4D97-AF65-F5344CB8AC3E}">
        <p14:creationId xmlns:p14="http://schemas.microsoft.com/office/powerpoint/2010/main" val="324950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27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8" grpId="0" animBg="1"/>
      <p:bldP spid="372739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6112" y="0"/>
            <a:ext cx="8497888" cy="12684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6000" b="1" dirty="0">
                <a:solidFill>
                  <a:srgbClr val="0070C0"/>
                </a:solidFill>
                <a:latin typeface="Tw Cen MT" panose="020B0602020104020603" pitchFamily="34" charset="-18"/>
              </a:rPr>
              <a:t>Řešení příkladu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1"/>
            <a:ext cx="8497888" cy="537368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800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                         </a:t>
            </a:r>
            <a:endParaRPr lang="cs-CZ" sz="2800" i="1" dirty="0">
              <a:latin typeface="Georgia" pitchFamily="18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xmlns="" id="{C4A59A07-C175-4D58-AE96-F62A52094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385057"/>
              </p:ext>
            </p:extLst>
          </p:nvPr>
        </p:nvGraphicFramePr>
        <p:xfrm>
          <a:off x="618728" y="1628800"/>
          <a:ext cx="7993137" cy="4824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379">
                  <a:extLst>
                    <a:ext uri="{9D8B030D-6E8A-4147-A177-3AD203B41FA5}">
                      <a16:colId xmlns:a16="http://schemas.microsoft.com/office/drawing/2014/main" xmlns="" val="3534461040"/>
                    </a:ext>
                  </a:extLst>
                </a:gridCol>
                <a:gridCol w="2664379">
                  <a:extLst>
                    <a:ext uri="{9D8B030D-6E8A-4147-A177-3AD203B41FA5}">
                      <a16:colId xmlns:a16="http://schemas.microsoft.com/office/drawing/2014/main" xmlns="" val="2476073069"/>
                    </a:ext>
                  </a:extLst>
                </a:gridCol>
                <a:gridCol w="2664379">
                  <a:extLst>
                    <a:ext uri="{9D8B030D-6E8A-4147-A177-3AD203B41FA5}">
                      <a16:colId xmlns:a16="http://schemas.microsoft.com/office/drawing/2014/main" xmlns="" val="1001645458"/>
                    </a:ext>
                  </a:extLst>
                </a:gridCol>
              </a:tblGrid>
              <a:tr h="911302"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r>
                        <a:rPr lang="cs-CZ" dirty="0"/>
                        <a:t>varianta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r>
                        <a:rPr lang="cs-CZ" dirty="0"/>
                        <a:t>Výše investice </a:t>
                      </a:r>
                    </a:p>
                    <a:p>
                      <a:r>
                        <a:rPr lang="cs-CZ" dirty="0"/>
                        <a:t>v tis.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r>
                        <a:rPr lang="cs-CZ" dirty="0"/>
                        <a:t>Přírůstek zisku</a:t>
                      </a:r>
                    </a:p>
                    <a:p>
                      <a:r>
                        <a:rPr lang="cs-CZ" dirty="0"/>
                        <a:t>v tis.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9587854"/>
                  </a:ext>
                </a:extLst>
              </a:tr>
              <a:tr h="652206"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2699125"/>
                  </a:ext>
                </a:extLst>
              </a:tr>
              <a:tr h="652206"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8741375"/>
                  </a:ext>
                </a:extLst>
              </a:tr>
              <a:tr h="652206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0635112"/>
                  </a:ext>
                </a:extLst>
              </a:tr>
              <a:tr h="652206">
                <a:tc>
                  <a:txBody>
                    <a:bodyPr/>
                    <a:lstStyle/>
                    <a:p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8048242"/>
                  </a:ext>
                </a:extLst>
              </a:tr>
              <a:tr h="652206">
                <a:tc>
                  <a:txBody>
                    <a:bodyPr/>
                    <a:lstStyle/>
                    <a:p>
                      <a:r>
                        <a:rPr lang="cs-CZ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4359793"/>
                  </a:ext>
                </a:extLst>
              </a:tr>
              <a:tr h="652206">
                <a:tc>
                  <a:txBody>
                    <a:bodyPr/>
                    <a:lstStyle/>
                    <a:p>
                      <a:r>
                        <a:rPr lang="cs-CZ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29 000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8671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08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0"/>
            <a:ext cx="8532440" cy="11969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6000" b="1" dirty="0">
                <a:solidFill>
                  <a:srgbClr val="0070C0"/>
                </a:solidFill>
                <a:latin typeface="Tw Cen MT" panose="020B0602020104020603" pitchFamily="34" charset="-18"/>
              </a:rPr>
              <a:t>Řešení příkladu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55575" y="1556792"/>
            <a:ext cx="7993137" cy="5301208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</a:rPr>
              <a:t>základním kriteriem pro výběr nejefektivnější varianty je rentabilita investice</a:t>
            </a: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endParaRPr lang="cs-CZ" sz="700" dirty="0">
              <a:solidFill>
                <a:srgbClr val="0070C0"/>
              </a:solidFill>
              <a:latin typeface="Tw Cen MT" panose="020B0602020104020603" pitchFamily="34" charset="-18"/>
            </a:endParaRP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2800" b="1" u="sng" dirty="0">
                <a:solidFill>
                  <a:srgbClr val="0070C0"/>
                </a:solidFill>
                <a:latin typeface="Tw Cen MT" panose="020B0602020104020603" pitchFamily="34" charset="-18"/>
              </a:rPr>
              <a:t>r</a:t>
            </a:r>
            <a:r>
              <a:rPr lang="cs-CZ" sz="2800" b="1" u="sng" baseline="-25000" dirty="0">
                <a:solidFill>
                  <a:srgbClr val="0070C0"/>
                </a:solidFill>
                <a:latin typeface="Tw Cen MT" panose="020B0602020104020603" pitchFamily="34" charset="-18"/>
              </a:rPr>
              <a:t>I</a:t>
            </a:r>
            <a:r>
              <a:rPr lang="cs-CZ" sz="2800" b="1" u="sng" dirty="0">
                <a:solidFill>
                  <a:srgbClr val="0070C0"/>
                </a:solidFill>
                <a:latin typeface="Tw Cen MT" panose="020B0602020104020603" pitchFamily="34" charset="-18"/>
              </a:rPr>
              <a:t>  =  rentabilita investice</a:t>
            </a: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</a:rPr>
              <a:t>: 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cs-CZ" sz="2400" dirty="0">
                <a:latin typeface="Tw Cen MT" panose="020B0602020104020603" pitchFamily="34" charset="-18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r</a:t>
            </a:r>
            <a:r>
              <a:rPr lang="cs-CZ" sz="2400" baseline="-25000" dirty="0">
                <a:solidFill>
                  <a:schemeClr val="tx1"/>
                </a:solidFill>
                <a:latin typeface="Tw Cen MT" panose="020B0602020104020603" pitchFamily="34" charset="-18"/>
              </a:rPr>
              <a:t>IA</a:t>
            </a: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 =  17 000  : 100 000 = 0,17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Tw Cen MT" panose="020B0602020104020603" pitchFamily="34" charset="-18"/>
              </a:rPr>
              <a:t>r</a:t>
            </a:r>
            <a:r>
              <a:rPr lang="cs-CZ" b="1" baseline="-25000" dirty="0">
                <a:solidFill>
                  <a:srgbClr val="FF0000"/>
                </a:solidFill>
                <a:latin typeface="Tw Cen MT" panose="020B0602020104020603" pitchFamily="34" charset="-18"/>
              </a:rPr>
              <a:t>IB</a:t>
            </a:r>
            <a:r>
              <a:rPr lang="cs-CZ" sz="2400" b="1" dirty="0">
                <a:solidFill>
                  <a:srgbClr val="FF0000"/>
                </a:solidFill>
                <a:latin typeface="Tw Cen MT" panose="020B0602020104020603" pitchFamily="34" charset="-18"/>
              </a:rPr>
              <a:t> =  </a:t>
            </a:r>
            <a:r>
              <a:rPr lang="cs-CZ" b="1" dirty="0">
                <a:solidFill>
                  <a:srgbClr val="FF0000"/>
                </a:solidFill>
                <a:latin typeface="Tw Cen MT" panose="020B0602020104020603" pitchFamily="34" charset="-18"/>
              </a:rPr>
              <a:t>15 000  :  80 000 = 0,1875 =</a:t>
            </a:r>
            <a:r>
              <a:rPr lang="cs-CZ" sz="2400" b="1" dirty="0">
                <a:solidFill>
                  <a:srgbClr val="FF0000"/>
                </a:solidFill>
                <a:latin typeface="Tw Cen MT" panose="020B0602020104020603" pitchFamily="34" charset="-18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Tw Cen MT" panose="020B0602020104020603" pitchFamily="34" charset="-18"/>
              </a:rPr>
              <a:t>0,19</a:t>
            </a:r>
            <a:r>
              <a:rPr lang="cs-CZ" sz="2400" b="1" dirty="0">
                <a:solidFill>
                  <a:srgbClr val="FF0000"/>
                </a:solidFill>
                <a:latin typeface="Tw Cen MT" panose="020B0602020104020603" pitchFamily="34" charset="-18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r</a:t>
            </a:r>
            <a:r>
              <a:rPr lang="cs-CZ" sz="2400" baseline="-25000" dirty="0">
                <a:solidFill>
                  <a:schemeClr val="tx1"/>
                </a:solidFill>
                <a:latin typeface="Tw Cen MT" panose="020B0602020104020603" pitchFamily="34" charset="-18"/>
              </a:rPr>
              <a:t>IC</a:t>
            </a: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=  19 000  :  170 000 = 0,1117 = 0,11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r</a:t>
            </a:r>
            <a:r>
              <a:rPr lang="cs-CZ" sz="2400" baseline="-25000" dirty="0">
                <a:solidFill>
                  <a:schemeClr val="tx1"/>
                </a:solidFill>
                <a:latin typeface="Tw Cen MT" panose="020B0602020104020603" pitchFamily="34" charset="-18"/>
              </a:rPr>
              <a:t>ID</a:t>
            </a: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=  21 000  : 230 000 = 0,0913 = 0,09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r</a:t>
            </a:r>
            <a:r>
              <a:rPr lang="cs-CZ" sz="2400" baseline="-25000" dirty="0">
                <a:solidFill>
                  <a:schemeClr val="tx1"/>
                </a:solidFill>
                <a:latin typeface="Tw Cen MT" panose="020B0602020104020603" pitchFamily="34" charset="-18"/>
              </a:rPr>
              <a:t>IE</a:t>
            </a: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=  18 000  : 150 000 = 0,12 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w Cen MT" panose="020B0602020104020603" pitchFamily="34" charset="-18"/>
              </a:rPr>
              <a:t>r</a:t>
            </a:r>
            <a:r>
              <a:rPr lang="cs-CZ" sz="2400" baseline="-25000" dirty="0" err="1">
                <a:solidFill>
                  <a:schemeClr val="tx1"/>
                </a:solidFill>
                <a:latin typeface="Tw Cen MT" panose="020B0602020104020603" pitchFamily="34" charset="-18"/>
              </a:rPr>
              <a:t>IF</a:t>
            </a: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=  29 000  : 330 000 = 0,0878 = 0,09</a:t>
            </a:r>
            <a:endParaRPr lang="cs-CZ" dirty="0">
              <a:solidFill>
                <a:schemeClr val="tx1"/>
              </a:solidFill>
              <a:latin typeface="Tw Cen MT" panose="020B0602020104020603" pitchFamily="34" charset="-18"/>
            </a:endParaRPr>
          </a:p>
          <a:p>
            <a:pPr lvl="1" eaLnBrk="1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cs-CZ" sz="800" dirty="0">
              <a:latin typeface="Tw Cen MT" panose="020B0602020104020603" pitchFamily="34" charset="-18"/>
            </a:endParaRP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</a:rPr>
              <a:t>jako nejefektivnější se prokázala varianta B, kdy přírůstek zisku na 1,- Kč investice činí 19 haléřů </a:t>
            </a:r>
          </a:p>
        </p:txBody>
      </p:sp>
      <p:pic>
        <p:nvPicPr>
          <p:cNvPr id="4" name="Picture 2" descr="ceník oddlu&amp;zcaron;ení a osobní bankrot">
            <a:extLst>
              <a:ext uri="{FF2B5EF4-FFF2-40B4-BE49-F238E27FC236}">
                <a16:creationId xmlns:a16="http://schemas.microsoft.com/office/drawing/2014/main" xmlns="" id="{74317E1C-9DBB-4EBF-BD28-E99E239B0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293096"/>
            <a:ext cx="1186719" cy="12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15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3568" y="0"/>
            <a:ext cx="8460432" cy="11969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5400" b="1" dirty="0">
                <a:solidFill>
                  <a:srgbClr val="0070C0"/>
                </a:solidFill>
                <a:latin typeface="Tw Cen MT" panose="020B0602020104020603" pitchFamily="34" charset="-18"/>
              </a:rPr>
              <a:t>Otázka k řízené diskuzi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8424936" cy="5301208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40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Vyjmenujte finanční vztahy firmy k okolí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40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a zároveň je seřaďte podle důležitosti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40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z hlediska závažnosti důsledků při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40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zpoždění finančního toku. Pořadí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4000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zdůvodněte</a:t>
            </a:r>
            <a:r>
              <a:rPr lang="cs-CZ" sz="4000" i="1" dirty="0">
                <a:solidFill>
                  <a:schemeClr val="bg2"/>
                </a:solidFill>
                <a:effectLst/>
                <a:latin typeface="Tw Cen MT" panose="020B0602020104020603" pitchFamily="34" charset="-18"/>
              </a:rPr>
              <a:t>.</a:t>
            </a:r>
          </a:p>
        </p:txBody>
      </p:sp>
      <p:pic>
        <p:nvPicPr>
          <p:cNvPr id="5" name="Picture 2" descr="Kondolence v n&amp;ecaron;m&amp;ccaron;in&amp;ecaron;">
            <a:extLst>
              <a:ext uri="{FF2B5EF4-FFF2-40B4-BE49-F238E27FC236}">
                <a16:creationId xmlns:a16="http://schemas.microsoft.com/office/drawing/2014/main" xmlns="" id="{3642AFCD-5C96-4548-950F-14A576E71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37112"/>
            <a:ext cx="2333363" cy="190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9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0"/>
            <a:ext cx="8604448" cy="15573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  <a:t>Finanční vztahy  firmy k okolí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775"/>
            <a:ext cx="8604448" cy="49688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4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1. ke státu</a:t>
            </a:r>
            <a:r>
              <a:rPr lang="cs-CZ" sz="4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 </a:t>
            </a:r>
            <a:r>
              <a:rPr lang="cs-CZ" sz="2800" dirty="0">
                <a:solidFill>
                  <a:schemeClr val="bg2"/>
                </a:solidFill>
                <a:effectLst/>
                <a:latin typeface="Tw Cen MT" panose="020B0602020104020603" pitchFamily="34" charset="-18"/>
              </a:rPr>
              <a:t>(</a:t>
            </a: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placení daní, zdravotního 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                          a sociálního zabezpečení)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4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2. k věřitelům</a:t>
            </a:r>
            <a:r>
              <a:rPr lang="cs-CZ" sz="4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 </a:t>
            </a: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(např. k bankám)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800" dirty="0">
              <a:solidFill>
                <a:schemeClr val="bg2"/>
              </a:solidFill>
              <a:effectLst/>
              <a:latin typeface="Tw Cen MT" panose="020B0602020104020603" pitchFamily="34" charset="-18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4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3. k odběratelům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400" b="1" dirty="0">
              <a:solidFill>
                <a:srgbClr val="FF0000"/>
              </a:solidFill>
              <a:effectLst/>
              <a:latin typeface="Tw Cen MT" panose="020B0602020104020603" pitchFamily="34" charset="-18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4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4. k dodavatelům</a:t>
            </a:r>
            <a:r>
              <a:rPr lang="cs-CZ" sz="4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400" b="1" dirty="0">
              <a:solidFill>
                <a:srgbClr val="FF0000"/>
              </a:solidFill>
              <a:effectLst/>
              <a:latin typeface="Tw Cen MT" panose="020B0602020104020603" pitchFamily="34" charset="-18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4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5. k zaměstnancům</a:t>
            </a:r>
            <a:r>
              <a:rPr lang="cs-CZ" sz="4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 </a:t>
            </a:r>
            <a:r>
              <a:rPr lang="cs-CZ" sz="24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(mzdy)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b="1" i="1" dirty="0">
              <a:latin typeface="Georg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3600" b="1" i="1" dirty="0">
              <a:latin typeface="Georgia" pitchFamily="18" charset="0"/>
            </a:endParaRPr>
          </a:p>
        </p:txBody>
      </p:sp>
      <p:pic>
        <p:nvPicPr>
          <p:cNvPr id="8196" name="Picture 11" descr="finance.idnes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105149"/>
            <a:ext cx="12969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9" descr="DigiWeb.iHNed.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998" y="1771650"/>
            <a:ext cx="11874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www.rafoshop.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3789363"/>
            <a:ext cx="12969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Obrázek 8" descr="www.blesk.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5229225"/>
            <a:ext cx="15843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733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7652" y="404664"/>
            <a:ext cx="9144000" cy="69269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5400" b="1" dirty="0">
                <a:solidFill>
                  <a:srgbClr val="0070C0"/>
                </a:solidFill>
                <a:latin typeface="Tw Cen MT" panose="020B0602020104020603" pitchFamily="34" charset="-18"/>
              </a:rPr>
              <a:t>Zdůvodnění pořadí FVZ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1"/>
            <a:ext cx="8604448" cy="554409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neplacení daní, zdravotního a sociálního zabezpečení</a:t>
            </a:r>
          </a:p>
          <a:p>
            <a:pPr marL="0" indent="0" eaLnBrk="1" hangingPunct="1">
              <a:lnSpc>
                <a:spcPct val="80000"/>
              </a:lnSpc>
              <a:buClr>
                <a:srgbClr val="0070C0"/>
              </a:buClr>
              <a:buNone/>
              <a:defRPr/>
            </a:pPr>
            <a:r>
              <a:rPr lang="cs-CZ" sz="2400" dirty="0">
                <a:solidFill>
                  <a:schemeClr val="hlink"/>
                </a:solidFill>
                <a:effectLst/>
                <a:latin typeface="Tw Cen MT" panose="020B0602020104020603" pitchFamily="34" charset="-18"/>
              </a:rPr>
              <a:t>   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orgánům státní správy by mohlo mít pro firmu  fatální důsledky</a:t>
            </a:r>
          </a:p>
          <a:p>
            <a:pPr marL="0" indent="0" eaLnBrk="1" hangingPunct="1">
              <a:lnSpc>
                <a:spcPct val="80000"/>
              </a:lnSpc>
              <a:buClr>
                <a:srgbClr val="0070C0"/>
              </a:buClr>
              <a:buNone/>
              <a:defRPr/>
            </a:pP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 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(minimálně vysoké pokuty za prodlevu v platbě)</a:t>
            </a:r>
          </a:p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neplacení splátek  věřitelům</a:t>
            </a: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Clr>
                <a:srgbClr val="0070C0"/>
              </a:buClr>
              <a:buNone/>
              <a:defRPr/>
            </a:pPr>
            <a:r>
              <a:rPr lang="cs-CZ" sz="2400" b="1" dirty="0">
                <a:solidFill>
                  <a:srgbClr val="0070C0"/>
                </a:solidFill>
                <a:latin typeface="Tw Cen MT" panose="020B0602020104020603" pitchFamily="34" charset="-18"/>
              </a:rPr>
              <a:t>   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by kromě penále mohlo způsobit, že např. banka přehodnotí  </a:t>
            </a:r>
          </a:p>
          <a:p>
            <a:pPr marL="0" indent="0" eaLnBrk="1" hangingPunct="1">
              <a:lnSpc>
                <a:spcPct val="80000"/>
              </a:lnSpc>
              <a:buClr>
                <a:srgbClr val="0070C0"/>
              </a:buClr>
              <a:buNone/>
              <a:defRPr/>
            </a:pP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  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důvěryhodnost firmy a sníží bonitní ohodnocení, které může znamenat </a:t>
            </a:r>
          </a:p>
          <a:p>
            <a:pPr marL="0" indent="0" eaLnBrk="1" hangingPunct="1">
              <a:lnSpc>
                <a:spcPct val="80000"/>
              </a:lnSpc>
              <a:buClr>
                <a:srgbClr val="0070C0"/>
              </a:buClr>
              <a:buNone/>
              <a:defRPr/>
            </a:pP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  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minimálně  zdražení půjčky </a:t>
            </a:r>
          </a:p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nezaplacené faktury od odběratelů</a:t>
            </a: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Clr>
                <a:srgbClr val="0070C0"/>
              </a:buClr>
              <a:buNone/>
              <a:defRPr/>
            </a:pPr>
            <a:r>
              <a:rPr lang="cs-CZ" sz="2400" dirty="0">
                <a:latin typeface="Tw Cen MT" panose="020B0602020104020603" pitchFamily="34" charset="-18"/>
              </a:rPr>
              <a:t>   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může způsobit druhotnou platební neschopnost s krajní verzí bankrotu </a:t>
            </a:r>
          </a:p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problém s  včasné úhradou faktury dodavateli</a:t>
            </a:r>
          </a:p>
          <a:p>
            <a:pPr marL="0" indent="0" eaLnBrk="1" hangingPunct="1">
              <a:lnSpc>
                <a:spcPct val="80000"/>
              </a:lnSpc>
              <a:buClr>
                <a:srgbClr val="0070C0"/>
              </a:buClr>
              <a:buNone/>
              <a:defRPr/>
            </a:pPr>
            <a:r>
              <a:rPr lang="cs-CZ" sz="2400" dirty="0">
                <a:solidFill>
                  <a:schemeClr val="bg2"/>
                </a:solidFill>
                <a:latin typeface="Tw Cen MT" panose="020B0602020104020603" pitchFamily="34" charset="-18"/>
              </a:rPr>
              <a:t>   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může firma případně řešit operativně dodávkou od jiného dodavatele  </a:t>
            </a:r>
          </a:p>
          <a:p>
            <a:pPr marL="0" indent="0" eaLnBrk="1" hangingPunct="1">
              <a:lnSpc>
                <a:spcPct val="80000"/>
              </a:lnSpc>
              <a:buClr>
                <a:srgbClr val="0070C0"/>
              </a:buClr>
              <a:buNone/>
              <a:defRPr/>
            </a:pP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  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(krátkodobé řešení nedostatku finančních prostředků) </a:t>
            </a:r>
          </a:p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pozastavení platby mezd</a:t>
            </a: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  </a:t>
            </a:r>
          </a:p>
          <a:p>
            <a:pPr marL="0" indent="0" eaLnBrk="1" hangingPunct="1">
              <a:lnSpc>
                <a:spcPct val="80000"/>
              </a:lnSpc>
              <a:buClr>
                <a:srgbClr val="0070C0"/>
              </a:buClr>
              <a:buNone/>
              <a:defRPr/>
            </a:pP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   jsou většinou zaměstnanci schopni  krátkodobě akceptovat - viz. tlak </a:t>
            </a:r>
          </a:p>
          <a:p>
            <a:pPr marL="0" indent="0" eaLnBrk="1" hangingPunct="1">
              <a:lnSpc>
                <a:spcPct val="80000"/>
              </a:lnSpc>
              <a:buClr>
                <a:srgbClr val="0070C0"/>
              </a:buClr>
              <a:buNone/>
              <a:defRPr/>
            </a:pP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  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recese </a:t>
            </a:r>
          </a:p>
        </p:txBody>
      </p:sp>
    </p:spTree>
    <p:extLst>
      <p:ext uri="{BB962C8B-B14F-4D97-AF65-F5344CB8AC3E}">
        <p14:creationId xmlns:p14="http://schemas.microsoft.com/office/powerpoint/2010/main" val="322221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0"/>
            <a:ext cx="8604448" cy="11255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5400" b="1" dirty="0">
                <a:solidFill>
                  <a:srgbClr val="0070C0"/>
                </a:solidFill>
                <a:latin typeface="Tw Cen MT" panose="020B0602020104020603" pitchFamily="34" charset="-18"/>
              </a:rPr>
              <a:t>Zdroje financování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882" y="1628800"/>
            <a:ext cx="8459788" cy="568900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9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z hlediska původu: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endParaRPr lang="cs-CZ" sz="1200" dirty="0"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endParaRPr lang="cs-CZ" sz="800" dirty="0"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hlink"/>
                </a:solidFill>
                <a:latin typeface="Tw Cen MT" panose="020B0602020104020603" pitchFamily="34" charset="-18"/>
              </a:rPr>
              <a:t>    </a:t>
            </a:r>
            <a:r>
              <a:rPr lang="cs-CZ" sz="35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a) vlastní: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základní kapitál, vklady tichých společníků, zisky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                        </a:t>
            </a:r>
            <a:r>
              <a:rPr lang="cs-CZ" sz="28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(cca 60 – 70 %)  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cs-CZ" sz="2400" dirty="0">
                <a:solidFill>
                  <a:srgbClr val="FF0000"/>
                </a:solidFill>
                <a:latin typeface="Tw Cen MT" panose="020B0602020104020603" pitchFamily="34" charset="-18"/>
              </a:rPr>
              <a:t>     </a:t>
            </a:r>
            <a:r>
              <a:rPr lang="cs-CZ" sz="35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b) cizí: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úvěry, leasingy, závazky vůči dodavatelům, zaměstnancům, 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tx1"/>
                </a:solidFill>
                <a:latin typeface="Tw Cen MT" panose="020B0602020104020603" pitchFamily="34" charset="-18"/>
              </a:rPr>
              <a:t>                   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státu </a:t>
            </a:r>
            <a:r>
              <a:rPr lang="cs-CZ" sz="28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(cca 40 – 30 %)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endParaRPr lang="cs-CZ" sz="900" dirty="0">
              <a:solidFill>
                <a:srgbClr val="FF6600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endParaRPr lang="cs-CZ" sz="800" dirty="0">
              <a:solidFill>
                <a:schemeClr val="hlink"/>
              </a:solidFill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endParaRPr lang="cs-CZ" sz="800" dirty="0">
              <a:solidFill>
                <a:schemeClr val="hlink"/>
              </a:solidFill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9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z hlediska doby používání: 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endParaRPr lang="cs-CZ" sz="1200" dirty="0"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endParaRPr lang="cs-CZ" sz="800" dirty="0"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cs-CZ" sz="2400" dirty="0">
                <a:solidFill>
                  <a:srgbClr val="FF0000"/>
                </a:solidFill>
                <a:latin typeface="Tw Cen MT" panose="020B0602020104020603" pitchFamily="34" charset="-18"/>
              </a:rPr>
              <a:t>      </a:t>
            </a:r>
            <a:r>
              <a:rPr lang="cs-CZ" sz="35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a) krátkodobé 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(do 1 roku)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cs-CZ" sz="3500" b="1" dirty="0">
                <a:solidFill>
                  <a:srgbClr val="FF0000"/>
                </a:solidFill>
                <a:latin typeface="Tw Cen MT" panose="020B0602020104020603" pitchFamily="34" charset="-18"/>
              </a:rPr>
              <a:t>    </a:t>
            </a:r>
            <a:r>
              <a:rPr lang="cs-CZ" sz="35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</a:rPr>
              <a:t>b) dlouhodobé </a:t>
            </a: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(nad 1 rok)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i="1" dirty="0">
                <a:latin typeface="Georgia" pitchFamily="18" charset="0"/>
              </a:rPr>
              <a:t>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b="1" i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6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900" dirty="0"/>
              <a:t> </a:t>
            </a:r>
          </a:p>
        </p:txBody>
      </p:sp>
      <p:pic>
        <p:nvPicPr>
          <p:cNvPr id="10244" name="Picture 8" descr="www.mesec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797425"/>
            <a:ext cx="2447925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668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88368" y="157163"/>
            <a:ext cx="9144000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  <a:t>Krátkodobé zdroje financování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162" y="1471637"/>
            <a:ext cx="8532440" cy="52292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samofinancování </a:t>
            </a: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pozastavení plateb faktur a mezd zaměstnanců</a:t>
            </a: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obchodní úvěry</a:t>
            </a:r>
          </a:p>
          <a:p>
            <a:pPr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bankovní úvěry</a:t>
            </a:r>
            <a:r>
              <a:rPr lang="cs-CZ" dirty="0">
                <a:solidFill>
                  <a:schemeClr val="bg2"/>
                </a:solidFill>
                <a:effectLst/>
                <a:latin typeface="Tw Cen MT" panose="020B0602020104020603" pitchFamily="34" charset="-18"/>
              </a:rPr>
              <a:t> </a:t>
            </a:r>
            <a:r>
              <a:rPr lang="cs-CZ" sz="28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(viz. kapitola úvěry):</a:t>
            </a:r>
          </a:p>
          <a:p>
            <a:pPr eaLnBrk="1" hangingPunct="1">
              <a:buClr>
                <a:srgbClr val="FF6600"/>
              </a:buClr>
              <a:buFont typeface="Wingdings" pitchFamily="2" charset="2"/>
              <a:buNone/>
              <a:defRPr/>
            </a:pPr>
            <a:endParaRPr lang="cs-CZ" sz="800" dirty="0">
              <a:latin typeface="Tw Cen MT" panose="020B0602020104020603" pitchFamily="34" charset="-18"/>
            </a:endParaRPr>
          </a:p>
          <a:p>
            <a:pPr lvl="1" eaLnBrk="1" hangingPunct="1">
              <a:buClrTx/>
              <a:buFontTx/>
              <a:buChar char="•"/>
              <a:defRPr/>
            </a:pPr>
            <a:r>
              <a:rPr lang="cs-CZ" sz="32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účelové </a:t>
            </a:r>
          </a:p>
          <a:p>
            <a:pPr lvl="2" eaLnBrk="1" hangingPunct="1">
              <a:buClrTx/>
              <a:buFontTx/>
              <a:buChar char="o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např. na zásoby, pohledávky po lhůtě splatnosti</a:t>
            </a:r>
            <a:r>
              <a:rPr lang="cs-CZ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 </a:t>
            </a:r>
          </a:p>
          <a:p>
            <a:pPr lvl="1" eaLnBrk="1" hangingPunct="1">
              <a:buClrTx/>
              <a:buFontTx/>
              <a:buChar char="•"/>
              <a:defRPr/>
            </a:pPr>
            <a:r>
              <a:rPr lang="cs-CZ" sz="32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kontokorent </a:t>
            </a:r>
          </a:p>
          <a:p>
            <a:pPr lvl="2" eaLnBrk="1" hangingPunct="1">
              <a:buClrTx/>
              <a:buFontTx/>
              <a:buChar char="o"/>
              <a:defRPr/>
            </a:pPr>
            <a:r>
              <a:rPr lang="cs-CZ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operativní zdroj </a:t>
            </a:r>
          </a:p>
        </p:txBody>
      </p:sp>
      <p:pic>
        <p:nvPicPr>
          <p:cNvPr id="11268" name="Picture 6" descr="www.rafoshop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396" y="2565400"/>
            <a:ext cx="129698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Obrázek 6" descr="www.veste.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396" y="4941168"/>
            <a:ext cx="10080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Obrázek 7" descr="www.papirnictvi.euweb.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5386363"/>
            <a:ext cx="14398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103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84734" y="260648"/>
            <a:ext cx="8676456" cy="981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  <a:t>Dlouhodobé zdroje financování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8532440" cy="554461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47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samofinancování</a:t>
            </a:r>
          </a:p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cs-CZ" sz="1000" b="1" dirty="0">
              <a:solidFill>
                <a:srgbClr val="0070C0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47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akcie </a:t>
            </a:r>
          </a:p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cs-CZ" sz="1100" b="1" dirty="0">
              <a:solidFill>
                <a:srgbClr val="0070C0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4700" b="1" dirty="0">
                <a:solidFill>
                  <a:srgbClr val="0070C0"/>
                </a:solidFill>
                <a:latin typeface="Tw Cen MT" panose="020B0602020104020603" pitchFamily="34" charset="-18"/>
              </a:rPr>
              <a:t>d</a:t>
            </a:r>
            <a:r>
              <a:rPr lang="cs-CZ" sz="47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luhopisy</a:t>
            </a:r>
          </a:p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cs-CZ" sz="1100" b="1" dirty="0">
              <a:solidFill>
                <a:srgbClr val="0070C0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47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dlouhodobé úvěry (viz. kapitola úvěry)</a:t>
            </a:r>
          </a:p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cs-CZ" sz="1300" b="1" dirty="0">
              <a:solidFill>
                <a:srgbClr val="0070C0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47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</a:rPr>
              <a:t>leasingy: </a:t>
            </a:r>
          </a:p>
          <a:p>
            <a:pPr marL="0" indent="0" eaLnBrk="1" hangingPunct="1">
              <a:lnSpc>
                <a:spcPct val="80000"/>
              </a:lnSpc>
              <a:buClr>
                <a:srgbClr val="0070C0"/>
              </a:buClr>
              <a:buNone/>
            </a:pPr>
            <a:endParaRPr lang="cs-CZ" sz="1100" b="1" dirty="0">
              <a:solidFill>
                <a:srgbClr val="0070C0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endParaRPr lang="cs-CZ" sz="800" dirty="0">
              <a:effectLst/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cs-CZ" sz="3600" b="1" dirty="0">
                <a:effectLst/>
                <a:latin typeface="Tw Cen MT" panose="020B0602020104020603" pitchFamily="34" charset="-18"/>
              </a:rPr>
              <a:t>     </a:t>
            </a:r>
            <a:r>
              <a:rPr lang="cs-CZ" sz="36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a) </a:t>
            </a:r>
            <a:r>
              <a:rPr lang="cs-CZ" sz="41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operativní </a:t>
            </a:r>
            <a:endParaRPr lang="cs-CZ" sz="3600" b="1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  <a:p>
            <a:pPr lvl="3">
              <a:lnSpc>
                <a:spcPct val="80000"/>
              </a:lnSpc>
              <a:buClrTx/>
              <a:buFont typeface="Arial" panose="020B0604020202020204" pitchFamily="34" charset="0"/>
              <a:buChar char="•"/>
            </a:pPr>
            <a:r>
              <a:rPr lang="cs-CZ" sz="3100" dirty="0">
                <a:solidFill>
                  <a:schemeClr val="tx1"/>
                </a:solidFill>
                <a:latin typeface="Tw Cen MT" panose="020B0602020104020603" pitchFamily="34" charset="-18"/>
              </a:rPr>
              <a:t>nepřechází potenciálně do vlastnictví firmy</a:t>
            </a:r>
          </a:p>
          <a:p>
            <a:pPr marL="1143000" lvl="3" indent="0">
              <a:lnSpc>
                <a:spcPct val="80000"/>
              </a:lnSpc>
              <a:buClrTx/>
              <a:buNone/>
            </a:pPr>
            <a:endParaRPr lang="cs-CZ" sz="2400" b="1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     </a:t>
            </a:r>
            <a:r>
              <a:rPr lang="cs-CZ" sz="39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</a:t>
            </a:r>
            <a:r>
              <a:rPr lang="cs-CZ" sz="3600" b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b) finanční</a:t>
            </a:r>
            <a:endParaRPr lang="cs-CZ" sz="3200" b="1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  <a:p>
            <a:pPr lvl="3" eaLnBrk="1" hangingPunct="1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cs-CZ" sz="31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po zaplacení splátek je majetek  převeden do vlastnictví firmy tj. do tohoto okamžiku je pouze v nájmu </a:t>
            </a:r>
          </a:p>
          <a:p>
            <a:pPr eaLnBrk="1" hangingPunct="1">
              <a:lnSpc>
                <a:spcPct val="8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cs-CZ" sz="2400" b="1" i="1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b="1" i="1" dirty="0">
              <a:effectLst/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dirty="0">
              <a:effectLst/>
            </a:endParaRPr>
          </a:p>
        </p:txBody>
      </p:sp>
      <p:pic>
        <p:nvPicPr>
          <p:cNvPr id="12292" name="Picture 10" descr="byznys.ihned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988964"/>
            <a:ext cx="1584176" cy="936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finance.idnes.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1140" y="1988840"/>
            <a:ext cx="15113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www.mesec.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3593" y="4401368"/>
            <a:ext cx="1533594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83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912"/>
            <a:ext cx="8532440" cy="10525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6000" b="1" dirty="0">
                <a:solidFill>
                  <a:srgbClr val="FFC000"/>
                </a:solidFill>
                <a:latin typeface="Tw Cen MT" panose="020B0602020104020603" pitchFamily="34" charset="-18"/>
              </a:rPr>
              <a:t>Finanční řízení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8136904" cy="5112296"/>
          </a:xfrm>
        </p:spPr>
        <p:txBody>
          <a:bodyPr/>
          <a:lstStyle/>
          <a:p>
            <a:pPr algn="just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předvídání potřeby finančních prostředků a hledání možnosti jak je získat</a:t>
            </a:r>
          </a:p>
          <a:p>
            <a:pPr algn="just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řízení daní</a:t>
            </a:r>
          </a:p>
          <a:p>
            <a:pPr algn="just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usměrňování vztahu s bankami a ostatními investory</a:t>
            </a:r>
          </a:p>
          <a:p>
            <a:pPr algn="just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řízení úvěrové politiky firmy</a:t>
            </a:r>
          </a:p>
          <a:p>
            <a:pPr algn="just" eaLnBrk="1" hangingPunct="1">
              <a:buClr>
                <a:srgbClr val="0070C0"/>
              </a:buClr>
              <a:buFont typeface="Wingdings" panose="05000000000000000000" pitchFamily="2" charset="2"/>
              <a:buChar char="q"/>
              <a:defRPr/>
            </a:pPr>
            <a:r>
              <a:rPr lang="cs-CZ" sz="3600" dirty="0">
                <a:solidFill>
                  <a:schemeClr val="tx1"/>
                </a:solidFill>
                <a:effectLst/>
                <a:latin typeface="Tw Cen MT" panose="020B0602020104020603" pitchFamily="34" charset="-18"/>
              </a:rPr>
              <a:t>zajištění platební schopnosti (solventnosti, likvidity)</a:t>
            </a:r>
          </a:p>
          <a:p>
            <a:pPr marL="609600" indent="-609600" eaLnBrk="1" hangingPunct="1">
              <a:buFont typeface="Wingdings" pitchFamily="2" charset="2"/>
              <a:buChar char="ü"/>
              <a:defRPr/>
            </a:pPr>
            <a:endParaRPr lang="cs-CZ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86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1">
  <a:themeElements>
    <a:clrScheme name="Mediá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688B1"/>
      </a:accent1>
      <a:accent2>
        <a:srgbClr val="A4C626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Mediá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ediá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Motiv1" id="{94E73A97-5A3E-4EAB-B940-672034024546}" vid="{EE1DE094-2D5F-4FEF-ACB1-7F977529AE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</TotalTime>
  <Words>1129</Words>
  <Application>Microsoft Office PowerPoint</Application>
  <PresentationFormat>Экран (4:3)</PresentationFormat>
  <Paragraphs>296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 Light</vt:lpstr>
      <vt:lpstr>Georgia</vt:lpstr>
      <vt:lpstr>Times New Roman</vt:lpstr>
      <vt:lpstr>Tw Cen MT</vt:lpstr>
      <vt:lpstr>Wingdings</vt:lpstr>
      <vt:lpstr>Motiv1</vt:lpstr>
      <vt:lpstr>Obsah výukového materiálu Financování firmy</vt:lpstr>
      <vt:lpstr>Financování firmy</vt:lpstr>
      <vt:lpstr>Otázka k řízené diskuzi</vt:lpstr>
      <vt:lpstr>Finanční vztahy  firmy k okolí</vt:lpstr>
      <vt:lpstr>Zdůvodnění pořadí FVZ</vt:lpstr>
      <vt:lpstr>Zdroje financování</vt:lpstr>
      <vt:lpstr>Krátkodobé zdroje financování</vt:lpstr>
      <vt:lpstr>Dlouhodobé zdroje financování</vt:lpstr>
      <vt:lpstr>Finanční řízení</vt:lpstr>
      <vt:lpstr>Rozhodovací analýza při financování - kroky</vt:lpstr>
      <vt:lpstr>Magický investorský trojúhelník (kritéria pro vyhodnocování investic) </vt:lpstr>
      <vt:lpstr>Finanční plánování</vt:lpstr>
      <vt:lpstr>Otázka k řízené diskuzi</vt:lpstr>
      <vt:lpstr>Finanční řízení zásob </vt:lpstr>
      <vt:lpstr>Finanční řízení pohledávek  </vt:lpstr>
      <vt:lpstr>Otázka k řízené diskuzi</vt:lpstr>
      <vt:lpstr>Plánování hotovosti  </vt:lpstr>
      <vt:lpstr>Otázka k řízené diskuzi</vt:lpstr>
      <vt:lpstr>Varianty řešení finančních toků</vt:lpstr>
      <vt:lpstr>Dlouhodobé finanční plánování</vt:lpstr>
      <vt:lpstr>Investiční činnost</vt:lpstr>
      <vt:lpstr>Zelené fondy a filantropie</vt:lpstr>
      <vt:lpstr>Příklad k MO Financování</vt:lpstr>
      <vt:lpstr>Řešení příkladu </vt:lpstr>
      <vt:lpstr>Řešení příkladu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</dc:title>
  <dc:creator>admin</dc:creator>
  <cp:lastModifiedBy>Admin</cp:lastModifiedBy>
  <cp:revision>200</cp:revision>
  <dcterms:created xsi:type="dcterms:W3CDTF">2012-07-03T13:33:49Z</dcterms:created>
  <dcterms:modified xsi:type="dcterms:W3CDTF">2023-05-11T08:01:25Z</dcterms:modified>
</cp:coreProperties>
</file>