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0C_CE0D5E08.xml" ContentType="application/vnd.ms-powerpoint.comments+xml"/>
  <Override PartName="/ppt/notesSlides/notesSlide3.xml" ContentType="application/vnd.openxmlformats-officedocument.presentationml.notesSlide+xml"/>
  <Override PartName="/ppt/comments/modernComment_10D_7E2AA9B7.xml" ContentType="application/vnd.ms-powerpoint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68" r:id="rId7"/>
    <p:sldId id="269" r:id="rId8"/>
    <p:sldId id="274" r:id="rId9"/>
    <p:sldId id="283" r:id="rId10"/>
    <p:sldId id="273" r:id="rId11"/>
    <p:sldId id="278" r:id="rId12"/>
    <p:sldId id="272" r:id="rId13"/>
    <p:sldId id="275" r:id="rId14"/>
    <p:sldId id="271" r:id="rId15"/>
    <p:sldId id="270" r:id="rId16"/>
    <p:sldId id="276" r:id="rId17"/>
    <p:sldId id="277" r:id="rId18"/>
    <p:sldId id="279" r:id="rId19"/>
    <p:sldId id="282" r:id="rId20"/>
    <p:sldId id="280" r:id="rId21"/>
    <p:sldId id="28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C5127C1-28D1-22DA-9B6D-5463DEA39235}" name="Iropies ⠀" initials="I⠀" userId="d7d4d48ce5fdb7c4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2022" autoAdjust="0"/>
  </p:normalViewPr>
  <p:slideViewPr>
    <p:cSldViewPr snapToGrid="0">
      <p:cViewPr varScale="1">
        <p:scale>
          <a:sx n="65" d="100"/>
          <a:sy n="65" d="100"/>
        </p:scale>
        <p:origin x="9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omments/modernComment_10C_CE0D5E0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6CD5855-ADBE-4408-AB78-86C29ACBE1BA}" authorId="{7C5127C1-28D1-22DA-9B6D-5463DEA39235}" created="2022-06-09T10:25:14.302">
    <pc:sldMkLst xmlns:pc="http://schemas.microsoft.com/office/powerpoint/2013/main/command">
      <pc:docMk/>
      <pc:sldMk cId="3456982536" sldId="268"/>
    </pc:sldMkLst>
    <p188:txBody>
      <a:bodyPr/>
      <a:lstStyle/>
      <a:p>
        <a:r>
          <a:rPr lang="cs-CZ"/>
          <a:t>Vím že na pozadí je DC-3 ale pssst</a:t>
        </a:r>
      </a:p>
    </p188:txBody>
  </p188:cm>
</p188:cmLst>
</file>

<file path=ppt/comments/modernComment_10D_7E2AA9B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486CE8B-EEB8-4432-84ED-D1C182D9EB39}" authorId="{7C5127C1-28D1-22DA-9B6D-5463DEA39235}" created="2022-06-09T11:16:06.67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116725175" sldId="269"/>
      <ac:spMk id="3" creationId="{29D4490A-1EF8-0A38-B122-5A21501D7595}"/>
    </ac:deMkLst>
    <p188:txBody>
      <a:bodyPr/>
      <a:lstStyle/>
      <a:p>
        <a:r>
          <a:rPr lang="cs-CZ"/>
          <a:t>Jako magnetická deklinace se v zeměpise označuje úhlový rozdíl mezi směry k zeměpisnému a magnetickému severnímu pólu Země. Magnetická deklinace se na různých místech Země liší, navíc se v čase mění, protože severní magnetický pól se vůči zeměpisnému pomalu pohybuje.</a:t>
        </a:r>
      </a:p>
    </p188:txBody>
  </p188:cm>
  <p188:cm id="{561FF28A-C604-4608-9C9C-67E3C330FE9A}" authorId="{7C5127C1-28D1-22DA-9B6D-5463DEA39235}" created="2022-06-09T11:18:44.22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116725175" sldId="269"/>
      <ac:spMk id="3" creationId="{29D4490A-1EF8-0A38-B122-5A21501D7595}"/>
    </ac:deMkLst>
    <p188:txBody>
      <a:bodyPr/>
      <a:lstStyle/>
      <a:p>
        <a:r>
          <a:rPr lang="cs-CZ"/>
          <a:t> VOR-DME je nepřesné přístrojové přiblížení (což znamená, že posádka má po celou dobu nepřetržitou informaci o horizontální odchylce od tratě, ale informaci o vertikální odchylce má pouze v intervalech - obvykle každou 1 NM).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A0D5-8F98-4CC1-A28E-021F0B6B475C}" type="datetimeFigureOut">
              <a:rPr lang="en-US" smtClean="0"/>
              <a:t>6/9/2022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3C52C-5E29-41AF-BAA3-8217E886DA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Ministerstvo_obrany_%C4%8Cesk%C3%A9_republiky" TargetMode="External"/><Relationship Id="rId3" Type="http://schemas.openxmlformats.org/officeDocument/2006/relationships/hyperlink" Target="https://cs.wikipedia.org/wiki/Leti%C5%A1tn%C3%AD_termin%C3%A1l" TargetMode="External"/><Relationship Id="rId7" Type="http://schemas.openxmlformats.org/officeDocument/2006/relationships/hyperlink" Target="https://cs.wikipedia.org/wiki/2005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s.wikipedia.org/wiki/Hrani%C4%8Dn%C3%AD_p%C5%99echod" TargetMode="External"/><Relationship Id="rId5" Type="http://schemas.openxmlformats.org/officeDocument/2006/relationships/hyperlink" Target="https://cs.wikipedia.org/wiki/St%C3%A1tn%C3%AD_hranice" TargetMode="External"/><Relationship Id="rId4" Type="http://schemas.openxmlformats.org/officeDocument/2006/relationships/hyperlink" Target="https://cs.wikipedia.org/wiki/Evropa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Evropa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s.wikipedia.org/wiki/Hrani%C4%8Dn%C3%AD_p%C5%99echod" TargetMode="External"/><Relationship Id="rId4" Type="http://schemas.openxmlformats.org/officeDocument/2006/relationships/hyperlink" Target="https://cs.wikipedia.org/wiki/St%C3%A1tn%C3%AD_hranice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Citát</a:t>
            </a:r>
            <a:endParaRPr lang="en-US" dirty="0"/>
          </a:p>
          <a:p>
            <a:endParaRPr lang="en-US" dirty="0"/>
          </a:p>
          <a:p>
            <a:r>
              <a:rPr lang="en-US" dirty="0"/>
              <a:t>“ </a:t>
            </a:r>
            <a:r>
              <a:rPr lang="en-US" dirty="0" err="1"/>
              <a:t>Letiště</a:t>
            </a:r>
            <a:r>
              <a:rPr lang="en-US" dirty="0"/>
              <a:t> </a:t>
            </a:r>
            <a:r>
              <a:rPr lang="en-US" dirty="0" err="1"/>
              <a:t>Václava</a:t>
            </a:r>
            <a:r>
              <a:rPr lang="en-US" dirty="0"/>
              <a:t> </a:t>
            </a:r>
            <a:r>
              <a:rPr lang="en-US" dirty="0" err="1"/>
              <a:t>Havla</a:t>
            </a:r>
            <a:r>
              <a:rPr lang="en-US" dirty="0"/>
              <a:t>, take </a:t>
            </a:r>
            <a:r>
              <a:rPr lang="en-US" dirty="0" err="1"/>
              <a:t>přezdívano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Ruzyně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Letiště</a:t>
            </a:r>
            <a:r>
              <a:rPr lang="en-US" dirty="0"/>
              <a:t> Praha v </a:t>
            </a:r>
            <a:r>
              <a:rPr lang="en-US" dirty="0" err="1"/>
              <a:t>Ruzyni</a:t>
            </a:r>
            <a:r>
              <a:rPr lang="en-US" dirty="0"/>
              <a:t>, je </a:t>
            </a:r>
            <a:r>
              <a:rPr lang="en-US" dirty="0" err="1"/>
              <a:t>mezinárodní</a:t>
            </a:r>
            <a:r>
              <a:rPr lang="en-US" dirty="0"/>
              <a:t> </a:t>
            </a:r>
            <a:r>
              <a:rPr lang="en-US" dirty="0" err="1"/>
              <a:t>letiště</a:t>
            </a:r>
            <a:r>
              <a:rPr lang="en-US" dirty="0"/>
              <a:t> </a:t>
            </a:r>
            <a:r>
              <a:rPr lang="en-US" dirty="0" err="1"/>
              <a:t>lokalizováno</a:t>
            </a:r>
            <a:r>
              <a:rPr lang="en-US" dirty="0"/>
              <a:t> v </a:t>
            </a:r>
            <a:r>
              <a:rPr lang="en-US" dirty="0" err="1"/>
              <a:t>Praze</a:t>
            </a:r>
            <a:r>
              <a:rPr lang="en-US" dirty="0"/>
              <a:t> 6. </a:t>
            </a:r>
            <a:r>
              <a:rPr lang="en-US" dirty="0" err="1"/>
              <a:t>Bylo</a:t>
            </a:r>
            <a:r>
              <a:rPr lang="en-US" dirty="0"/>
              <a:t> </a:t>
            </a:r>
            <a:r>
              <a:rPr lang="en-US" dirty="0" err="1"/>
              <a:t>otevřeno</a:t>
            </a:r>
            <a:r>
              <a:rPr lang="en-US" dirty="0"/>
              <a:t> 5. </a:t>
            </a:r>
            <a:r>
              <a:rPr lang="en-US" dirty="0" err="1"/>
              <a:t>dubna</a:t>
            </a:r>
            <a:r>
              <a:rPr lang="en-US" dirty="0"/>
              <a:t> 1937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náhrada</a:t>
            </a:r>
            <a:r>
              <a:rPr lang="en-US" dirty="0"/>
              <a:t> za </a:t>
            </a:r>
            <a:r>
              <a:rPr lang="en-US" dirty="0" err="1"/>
              <a:t>bývale</a:t>
            </a:r>
            <a:r>
              <a:rPr lang="en-US" dirty="0"/>
              <a:t> </a:t>
            </a:r>
            <a:r>
              <a:rPr lang="en-US" dirty="0" err="1"/>
              <a:t>civilní</a:t>
            </a:r>
            <a:r>
              <a:rPr lang="en-US" dirty="0"/>
              <a:t> </a:t>
            </a:r>
            <a:r>
              <a:rPr lang="en-US" dirty="0" err="1"/>
              <a:t>letiště</a:t>
            </a:r>
            <a:r>
              <a:rPr lang="en-US" dirty="0"/>
              <a:t> Praha-</a:t>
            </a:r>
            <a:r>
              <a:rPr lang="en-US" dirty="0" err="1"/>
              <a:t>Kbely</a:t>
            </a:r>
            <a:r>
              <a:rPr lang="en-US" dirty="0"/>
              <a:t>, </a:t>
            </a:r>
            <a:r>
              <a:rPr lang="en-US" dirty="0" err="1"/>
              <a:t>založené</a:t>
            </a:r>
            <a:r>
              <a:rPr lang="en-US" dirty="0"/>
              <a:t> po </a:t>
            </a:r>
            <a:r>
              <a:rPr lang="en-US" dirty="0" err="1"/>
              <a:t>vzniku</a:t>
            </a:r>
            <a:r>
              <a:rPr lang="en-US" dirty="0"/>
              <a:t> </a:t>
            </a:r>
            <a:r>
              <a:rPr lang="en-US" dirty="0" err="1"/>
              <a:t>republiky</a:t>
            </a:r>
            <a:r>
              <a:rPr lang="en-US" dirty="0"/>
              <a:t> r. 1918.</a:t>
            </a:r>
          </a:p>
          <a:p>
            <a:r>
              <a:rPr lang="en-US" dirty="0" err="1"/>
              <a:t>Dneska</a:t>
            </a:r>
            <a:r>
              <a:rPr lang="en-US" dirty="0"/>
              <a:t> se </a:t>
            </a:r>
            <a:r>
              <a:rPr lang="en-US" dirty="0" err="1"/>
              <a:t>užívají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letišti</a:t>
            </a:r>
            <a:r>
              <a:rPr lang="en-US" dirty="0"/>
              <a:t> 2 </a:t>
            </a:r>
            <a:r>
              <a:rPr lang="en-US" dirty="0" err="1"/>
              <a:t>dráhy</a:t>
            </a:r>
            <a:r>
              <a:rPr lang="en-US" dirty="0"/>
              <a:t>, z toho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běžném</a:t>
            </a:r>
            <a:r>
              <a:rPr lang="en-US" dirty="0"/>
              <a:t> </a:t>
            </a:r>
            <a:r>
              <a:rPr lang="en-US" dirty="0" err="1"/>
              <a:t>provozu</a:t>
            </a:r>
            <a:r>
              <a:rPr lang="en-US" dirty="0"/>
              <a:t> se </a:t>
            </a:r>
            <a:r>
              <a:rPr lang="en-US" dirty="0" err="1"/>
              <a:t>užívá</a:t>
            </a:r>
            <a:r>
              <a:rPr lang="en-US" dirty="0"/>
              <a:t> </a:t>
            </a:r>
            <a:r>
              <a:rPr lang="en-US" dirty="0" err="1"/>
              <a:t>pouze</a:t>
            </a:r>
            <a:r>
              <a:rPr lang="en-US" dirty="0"/>
              <a:t> </a:t>
            </a:r>
            <a:r>
              <a:rPr lang="en-US" dirty="0" err="1"/>
              <a:t>jedna</a:t>
            </a:r>
            <a:r>
              <a:rPr lang="en-US" dirty="0"/>
              <a:t> z </a:t>
            </a:r>
            <a:r>
              <a:rPr lang="en-US" dirty="0" err="1"/>
              <a:t>nich</a:t>
            </a:r>
            <a:r>
              <a:rPr lang="en-US" dirty="0"/>
              <a:t>. </a:t>
            </a:r>
            <a:r>
              <a:rPr lang="en-US" dirty="0" err="1"/>
              <a:t>Letiště</a:t>
            </a:r>
            <a:r>
              <a:rPr lang="en-US" dirty="0"/>
              <a:t> take </a:t>
            </a:r>
            <a:r>
              <a:rPr lang="en-US" dirty="0" err="1"/>
              <a:t>funguje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základnou</a:t>
            </a:r>
            <a:r>
              <a:rPr lang="en-US" dirty="0"/>
              <a:t> pro ČSA, </a:t>
            </a:r>
            <a:r>
              <a:rPr lang="en-US" dirty="0" err="1"/>
              <a:t>Smartwings</a:t>
            </a:r>
            <a:r>
              <a:rPr lang="en-US" dirty="0"/>
              <a:t>, Ryanair a </a:t>
            </a:r>
            <a:r>
              <a:rPr lang="en-US" dirty="0" err="1"/>
              <a:t>další</a:t>
            </a:r>
            <a:r>
              <a:rPr lang="en-US" dirty="0"/>
              <a:t>.</a:t>
            </a:r>
          </a:p>
          <a:p>
            <a:r>
              <a:rPr lang="en-US" dirty="0"/>
              <a:t>V </a:t>
            </a:r>
            <a:r>
              <a:rPr lang="en-US" dirty="0" err="1"/>
              <a:t>roce</a:t>
            </a:r>
            <a:r>
              <a:rPr lang="en-US" dirty="0"/>
              <a:t> 2019 </a:t>
            </a:r>
            <a:r>
              <a:rPr lang="en-US" dirty="0" err="1"/>
              <a:t>letiště</a:t>
            </a:r>
            <a:r>
              <a:rPr lang="en-US" dirty="0"/>
              <a:t> </a:t>
            </a:r>
            <a:r>
              <a:rPr lang="en-US" dirty="0" err="1"/>
              <a:t>Ruzyně</a:t>
            </a:r>
            <a:r>
              <a:rPr lang="en-US" dirty="0"/>
              <a:t> </a:t>
            </a:r>
            <a:r>
              <a:rPr lang="en-US" dirty="0" err="1"/>
              <a:t>odbavilo</a:t>
            </a:r>
            <a:r>
              <a:rPr lang="en-US" dirty="0"/>
              <a:t> 17,8 </a:t>
            </a:r>
            <a:r>
              <a:rPr lang="en-US" dirty="0" err="1"/>
              <a:t>milionů</a:t>
            </a:r>
            <a:r>
              <a:rPr lang="en-US" dirty="0"/>
              <a:t> </a:t>
            </a:r>
            <a:r>
              <a:rPr lang="en-US" dirty="0" err="1"/>
              <a:t>cestujících</a:t>
            </a:r>
            <a:r>
              <a:rPr lang="en-US" dirty="0"/>
              <a:t>, </a:t>
            </a:r>
            <a:r>
              <a:rPr lang="en-US" dirty="0" err="1"/>
              <a:t>což</a:t>
            </a:r>
            <a:r>
              <a:rPr lang="en-US" dirty="0"/>
              <a:t> </a:t>
            </a:r>
            <a:r>
              <a:rPr lang="en-US" dirty="0" err="1"/>
              <a:t>byl</a:t>
            </a:r>
            <a:r>
              <a:rPr lang="en-US" dirty="0"/>
              <a:t> </a:t>
            </a:r>
            <a:r>
              <a:rPr lang="en-US" dirty="0" err="1"/>
              <a:t>dosud</a:t>
            </a:r>
            <a:r>
              <a:rPr lang="en-US" dirty="0"/>
              <a:t> </a:t>
            </a:r>
            <a:r>
              <a:rPr lang="en-US" dirty="0" err="1"/>
              <a:t>nedosažený</a:t>
            </a:r>
            <a:r>
              <a:rPr lang="en-US" dirty="0"/>
              <a:t> record. “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3C52C-5E29-41AF-BAA3-8217E886DA0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581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Používá</a:t>
            </a:r>
            <a:r>
              <a:rPr lang="en-US" dirty="0"/>
              <a:t> se </a:t>
            </a:r>
            <a:r>
              <a:rPr lang="en-US" dirty="0" err="1"/>
              <a:t>tedy</a:t>
            </a:r>
            <a:r>
              <a:rPr lang="en-US" dirty="0"/>
              <a:t> </a:t>
            </a:r>
            <a:r>
              <a:rPr lang="en-US" dirty="0" err="1"/>
              <a:t>pouze</a:t>
            </a:r>
            <a:r>
              <a:rPr lang="en-US" dirty="0"/>
              <a:t> 1 </a:t>
            </a:r>
            <a:r>
              <a:rPr lang="en-US" dirty="0" err="1"/>
              <a:t>dráha</a:t>
            </a:r>
            <a:endParaRPr lang="en-US" dirty="0"/>
          </a:p>
          <a:p>
            <a:endParaRPr lang="en-US" dirty="0"/>
          </a:p>
          <a:p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(ILS CAT IIIB umožňuje např. automatické přistání při nulové dohlednosti až do dotyku země).</a:t>
            </a:r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en-US" dirty="0" err="1"/>
              <a:t>Citát</a:t>
            </a:r>
            <a:endParaRPr lang="en-US" dirty="0"/>
          </a:p>
          <a:p>
            <a:endParaRPr lang="en-US" dirty="0"/>
          </a:p>
          <a:p>
            <a:r>
              <a:rPr lang="en-US" dirty="0"/>
              <a:t>“ </a:t>
            </a:r>
            <a:r>
              <a:rPr lang="en-US" dirty="0" err="1"/>
              <a:t>Paralelní</a:t>
            </a:r>
            <a:r>
              <a:rPr lang="en-US" dirty="0"/>
              <a:t> </a:t>
            </a:r>
            <a:r>
              <a:rPr lang="en-US" dirty="0" err="1"/>
              <a:t>dráhy</a:t>
            </a:r>
            <a:r>
              <a:rPr lang="en-US" dirty="0"/>
              <a:t> se </a:t>
            </a:r>
            <a:r>
              <a:rPr lang="en-US" dirty="0" err="1"/>
              <a:t>měla</a:t>
            </a:r>
            <a:r>
              <a:rPr lang="en-US" dirty="0"/>
              <a:t> </a:t>
            </a:r>
            <a:r>
              <a:rPr lang="en-US" dirty="0" err="1"/>
              <a:t>začít</a:t>
            </a:r>
            <a:r>
              <a:rPr lang="en-US" dirty="0"/>
              <a:t> </a:t>
            </a:r>
            <a:r>
              <a:rPr lang="en-US" dirty="0" err="1"/>
              <a:t>stavět</a:t>
            </a:r>
            <a:r>
              <a:rPr lang="en-US" dirty="0"/>
              <a:t> </a:t>
            </a:r>
            <a:r>
              <a:rPr lang="en-US" dirty="0" err="1"/>
              <a:t>už</a:t>
            </a:r>
            <a:r>
              <a:rPr lang="en-US" dirty="0"/>
              <a:t> r.2007 s </a:t>
            </a:r>
            <a:r>
              <a:rPr lang="en-US" dirty="0" err="1"/>
              <a:t>dokončením</a:t>
            </a:r>
            <a:r>
              <a:rPr lang="en-US" dirty="0"/>
              <a:t> 2 </a:t>
            </a:r>
            <a:r>
              <a:rPr lang="en-US" dirty="0" err="1"/>
              <a:t>roky</a:t>
            </a:r>
            <a:r>
              <a:rPr lang="en-US" dirty="0"/>
              <a:t> </a:t>
            </a:r>
            <a:r>
              <a:rPr lang="en-US" dirty="0" err="1"/>
              <a:t>později</a:t>
            </a:r>
            <a:r>
              <a:rPr lang="en-US" dirty="0"/>
              <a:t>. V </a:t>
            </a:r>
            <a:r>
              <a:rPr lang="en-US" dirty="0" err="1"/>
              <a:t>nynější</a:t>
            </a:r>
            <a:r>
              <a:rPr lang="en-US" dirty="0"/>
              <a:t> </a:t>
            </a:r>
            <a:r>
              <a:rPr lang="en-US" dirty="0" err="1"/>
              <a:t>době</a:t>
            </a:r>
            <a:r>
              <a:rPr lang="en-US" dirty="0"/>
              <a:t> je </a:t>
            </a:r>
            <a:r>
              <a:rPr lang="en-US" dirty="0" err="1"/>
              <a:t>hlavní</a:t>
            </a:r>
            <a:r>
              <a:rPr lang="en-US" dirty="0"/>
              <a:t> </a:t>
            </a:r>
            <a:r>
              <a:rPr lang="en-US" dirty="0" err="1"/>
              <a:t>dráhou</a:t>
            </a:r>
            <a:r>
              <a:rPr lang="en-US" dirty="0"/>
              <a:t> </a:t>
            </a:r>
            <a:r>
              <a:rPr lang="en-US" dirty="0" err="1"/>
              <a:t>dráha</a:t>
            </a:r>
            <a:r>
              <a:rPr lang="en-US" dirty="0"/>
              <a:t> 06/24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které</a:t>
            </a:r>
            <a:r>
              <a:rPr lang="en-US" dirty="0"/>
              <a:t> se </a:t>
            </a:r>
            <a:r>
              <a:rPr lang="en-US" dirty="0" err="1"/>
              <a:t>uskutečňuje</a:t>
            </a:r>
            <a:r>
              <a:rPr lang="en-US" dirty="0"/>
              <a:t> </a:t>
            </a:r>
            <a:r>
              <a:rPr lang="en-US" dirty="0" err="1"/>
              <a:t>více</a:t>
            </a:r>
            <a:r>
              <a:rPr lang="en-US" dirty="0"/>
              <a:t> </a:t>
            </a:r>
            <a:r>
              <a:rPr lang="en-US" dirty="0" err="1"/>
              <a:t>než</a:t>
            </a:r>
            <a:r>
              <a:rPr lang="en-US" dirty="0"/>
              <a:t> 80% </a:t>
            </a:r>
            <a:r>
              <a:rPr lang="en-US" dirty="0" err="1"/>
              <a:t>provozu</a:t>
            </a:r>
            <a:r>
              <a:rPr lang="en-US" dirty="0"/>
              <a:t> </a:t>
            </a:r>
            <a:r>
              <a:rPr lang="en-US" dirty="0" err="1"/>
              <a:t>letiště</a:t>
            </a:r>
            <a:r>
              <a:rPr lang="en-US" dirty="0"/>
              <a:t>. </a:t>
            </a:r>
            <a:r>
              <a:rPr lang="en-US" dirty="0" err="1"/>
              <a:t>Vedlejší</a:t>
            </a:r>
            <a:r>
              <a:rPr lang="en-US" dirty="0"/>
              <a:t> </a:t>
            </a:r>
            <a:r>
              <a:rPr lang="en-US" dirty="0" err="1"/>
              <a:t>dráha</a:t>
            </a:r>
            <a:r>
              <a:rPr lang="en-US" dirty="0"/>
              <a:t> 12/30 se </a:t>
            </a:r>
            <a:r>
              <a:rPr lang="en-US" dirty="0" err="1"/>
              <a:t>využíva</a:t>
            </a:r>
            <a:r>
              <a:rPr lang="en-US" dirty="0"/>
              <a:t> </a:t>
            </a:r>
            <a:r>
              <a:rPr lang="en-US" dirty="0" err="1"/>
              <a:t>pouze</a:t>
            </a:r>
            <a:r>
              <a:rPr lang="en-US" dirty="0"/>
              <a:t> v </a:t>
            </a:r>
            <a:r>
              <a:rPr lang="en-US" dirty="0" err="1"/>
              <a:t>případě</a:t>
            </a:r>
            <a:r>
              <a:rPr lang="en-US" dirty="0"/>
              <a:t>, </a:t>
            </a:r>
            <a:r>
              <a:rPr lang="en-US" dirty="0" err="1"/>
              <a:t>pokud</a:t>
            </a:r>
            <a:r>
              <a:rPr lang="en-US" dirty="0"/>
              <a:t> </a:t>
            </a:r>
            <a:r>
              <a:rPr lang="en-US" dirty="0" err="1"/>
              <a:t>není</a:t>
            </a:r>
            <a:r>
              <a:rPr lang="en-US" dirty="0"/>
              <a:t> z </a:t>
            </a:r>
            <a:r>
              <a:rPr lang="en-US" dirty="0" err="1"/>
              <a:t>technických</a:t>
            </a:r>
            <a:r>
              <a:rPr lang="en-US" dirty="0"/>
              <a:t> </a:t>
            </a:r>
            <a:r>
              <a:rPr lang="en-US" dirty="0" err="1"/>
              <a:t>důvodů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tomu</a:t>
            </a:r>
            <a:r>
              <a:rPr lang="en-US" dirty="0"/>
              <a:t> </a:t>
            </a:r>
            <a:r>
              <a:rPr lang="en-US" dirty="0" err="1"/>
              <a:t>nepřává</a:t>
            </a:r>
            <a:r>
              <a:rPr lang="en-US" dirty="0"/>
              <a:t> </a:t>
            </a:r>
            <a:r>
              <a:rPr lang="en-US" dirty="0" err="1"/>
              <a:t>počasí</a:t>
            </a:r>
            <a:r>
              <a:rPr lang="en-US" dirty="0"/>
              <a:t> </a:t>
            </a:r>
            <a:r>
              <a:rPr lang="en-US" dirty="0" err="1"/>
              <a:t>možné</a:t>
            </a:r>
            <a:r>
              <a:rPr lang="en-US" dirty="0"/>
              <a:t> </a:t>
            </a:r>
            <a:r>
              <a:rPr lang="en-US" dirty="0" err="1"/>
              <a:t>použít</a:t>
            </a:r>
            <a:r>
              <a:rPr lang="en-US" dirty="0"/>
              <a:t> </a:t>
            </a:r>
            <a:r>
              <a:rPr lang="en-US" dirty="0" err="1"/>
              <a:t>dráhu</a:t>
            </a:r>
            <a:r>
              <a:rPr lang="en-US" dirty="0"/>
              <a:t> 06/24. </a:t>
            </a:r>
            <a:r>
              <a:rPr lang="en-US" dirty="0" err="1"/>
              <a:t>Řešením</a:t>
            </a:r>
            <a:r>
              <a:rPr lang="en-US" dirty="0"/>
              <a:t> </a:t>
            </a:r>
            <a:r>
              <a:rPr lang="en-US" dirty="0" err="1"/>
              <a:t>tohoto</a:t>
            </a:r>
            <a:r>
              <a:rPr lang="en-US" dirty="0"/>
              <a:t> </a:t>
            </a:r>
            <a:r>
              <a:rPr lang="en-US" dirty="0" err="1"/>
              <a:t>problému</a:t>
            </a:r>
            <a:r>
              <a:rPr lang="en-US" dirty="0"/>
              <a:t> by </a:t>
            </a:r>
            <a:r>
              <a:rPr lang="en-US" dirty="0" err="1"/>
              <a:t>byla</a:t>
            </a:r>
            <a:r>
              <a:rPr lang="en-US" dirty="0"/>
              <a:t> </a:t>
            </a:r>
            <a:r>
              <a:rPr lang="en-US" dirty="0" err="1"/>
              <a:t>právě</a:t>
            </a:r>
            <a:r>
              <a:rPr lang="en-US" dirty="0"/>
              <a:t> </a:t>
            </a:r>
            <a:r>
              <a:rPr lang="en-US" dirty="0" err="1"/>
              <a:t>výstavba</a:t>
            </a:r>
            <a:r>
              <a:rPr lang="en-US" dirty="0"/>
              <a:t> </a:t>
            </a:r>
            <a:r>
              <a:rPr lang="en-US" dirty="0" err="1"/>
              <a:t>nové</a:t>
            </a:r>
            <a:r>
              <a:rPr lang="en-US" dirty="0"/>
              <a:t> </a:t>
            </a:r>
            <a:r>
              <a:rPr lang="en-US" dirty="0" err="1"/>
              <a:t>paralelní</a:t>
            </a:r>
            <a:r>
              <a:rPr lang="en-US" dirty="0"/>
              <a:t> </a:t>
            </a:r>
            <a:r>
              <a:rPr lang="en-US" dirty="0" err="1"/>
              <a:t>dráhy</a:t>
            </a:r>
            <a:r>
              <a:rPr lang="en-US" dirty="0"/>
              <a:t> 06R/24L. </a:t>
            </a:r>
            <a:r>
              <a:rPr lang="en-US" dirty="0" err="1"/>
              <a:t>Rozměry</a:t>
            </a:r>
            <a:r>
              <a:rPr lang="en-US" dirty="0"/>
              <a:t> </a:t>
            </a:r>
            <a:r>
              <a:rPr lang="en-US" dirty="0" err="1"/>
              <a:t>této</a:t>
            </a:r>
            <a:r>
              <a:rPr lang="en-US" dirty="0"/>
              <a:t> </a:t>
            </a:r>
            <a:r>
              <a:rPr lang="en-US" dirty="0" err="1"/>
              <a:t>dráhy</a:t>
            </a:r>
            <a:r>
              <a:rPr lang="en-US" dirty="0"/>
              <a:t> by </a:t>
            </a:r>
            <a:r>
              <a:rPr lang="en-US" dirty="0" err="1"/>
              <a:t>měly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3550 x 60 </a:t>
            </a:r>
            <a:r>
              <a:rPr lang="en-US" dirty="0" err="1"/>
              <a:t>metrů</a:t>
            </a:r>
            <a:r>
              <a:rPr lang="en-US" dirty="0"/>
              <a:t> </a:t>
            </a:r>
            <a:r>
              <a:rPr lang="en-US" dirty="0" err="1"/>
              <a:t>což</a:t>
            </a:r>
            <a:r>
              <a:rPr lang="en-US" dirty="0"/>
              <a:t> je 165 </a:t>
            </a:r>
            <a:r>
              <a:rPr lang="en-US" dirty="0" err="1"/>
              <a:t>metrů</a:t>
            </a:r>
            <a:r>
              <a:rPr lang="en-US" dirty="0"/>
              <a:t> </a:t>
            </a:r>
            <a:r>
              <a:rPr lang="en-US" dirty="0" err="1"/>
              <a:t>kratší</a:t>
            </a:r>
            <a:r>
              <a:rPr lang="en-US" dirty="0"/>
              <a:t> </a:t>
            </a:r>
            <a:r>
              <a:rPr lang="en-US" dirty="0" err="1"/>
              <a:t>než</a:t>
            </a:r>
            <a:r>
              <a:rPr lang="en-US" dirty="0"/>
              <a:t> </a:t>
            </a:r>
            <a:r>
              <a:rPr lang="en-US" dirty="0" err="1"/>
              <a:t>aktuální</a:t>
            </a:r>
            <a:r>
              <a:rPr lang="en-US" dirty="0"/>
              <a:t> </a:t>
            </a:r>
            <a:r>
              <a:rPr lang="en-US" dirty="0" err="1"/>
              <a:t>dráha</a:t>
            </a:r>
            <a:r>
              <a:rPr lang="en-US" dirty="0"/>
              <a:t> 06/24. </a:t>
            </a:r>
            <a:r>
              <a:rPr lang="en-US" dirty="0" err="1"/>
              <a:t>Měla</a:t>
            </a:r>
            <a:r>
              <a:rPr lang="en-US" dirty="0"/>
              <a:t> by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vybavena</a:t>
            </a:r>
            <a:r>
              <a:rPr lang="en-US" dirty="0"/>
              <a:t> ILS </a:t>
            </a:r>
            <a:r>
              <a:rPr lang="en-US" dirty="0" err="1"/>
              <a:t>Kategorií</a:t>
            </a:r>
            <a:r>
              <a:rPr lang="en-US" dirty="0"/>
              <a:t> 3B. ILS je z </a:t>
            </a:r>
            <a:r>
              <a:rPr lang="en-US" dirty="0" err="1"/>
              <a:t>anglického</a:t>
            </a:r>
            <a:r>
              <a:rPr lang="en-US" dirty="0"/>
              <a:t> </a:t>
            </a:r>
            <a:r>
              <a:rPr lang="en-US" dirty="0" err="1"/>
              <a:t>názvu</a:t>
            </a:r>
            <a:r>
              <a:rPr lang="en-US" dirty="0"/>
              <a:t> Instrument Landing System, </a:t>
            </a:r>
            <a:r>
              <a:rPr lang="en-US" dirty="0" err="1"/>
              <a:t>Instrumentální</a:t>
            </a:r>
            <a:r>
              <a:rPr lang="en-US" dirty="0"/>
              <a:t> </a:t>
            </a:r>
            <a:r>
              <a:rPr lang="en-US" dirty="0" err="1"/>
              <a:t>Přistávací</a:t>
            </a:r>
            <a:r>
              <a:rPr lang="en-US" dirty="0"/>
              <a:t> system. Ten </a:t>
            </a:r>
            <a:r>
              <a:rPr lang="en-US" dirty="0" err="1"/>
              <a:t>umožňuje</a:t>
            </a:r>
            <a:r>
              <a:rPr lang="en-US" dirty="0"/>
              <a:t> </a:t>
            </a:r>
            <a:r>
              <a:rPr lang="en-US" dirty="0" err="1"/>
              <a:t>letadlu</a:t>
            </a:r>
            <a:r>
              <a:rPr lang="en-US" dirty="0"/>
              <a:t> se </a:t>
            </a:r>
            <a:r>
              <a:rPr lang="en-US" dirty="0" err="1"/>
              <a:t>nasměrovat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kurz</a:t>
            </a:r>
            <a:r>
              <a:rPr lang="en-US" dirty="0"/>
              <a:t> </a:t>
            </a:r>
            <a:r>
              <a:rPr lang="en-US" dirty="0" err="1"/>
              <a:t>dráhy</a:t>
            </a:r>
            <a:r>
              <a:rPr lang="en-US" dirty="0"/>
              <a:t> a </a:t>
            </a:r>
            <a:r>
              <a:rPr lang="en-US" dirty="0" err="1"/>
              <a:t>zároveň</a:t>
            </a:r>
            <a:r>
              <a:rPr lang="en-US" dirty="0"/>
              <a:t> </a:t>
            </a:r>
            <a:r>
              <a:rPr lang="en-US" dirty="0" err="1"/>
              <a:t>klesat</a:t>
            </a:r>
            <a:r>
              <a:rPr lang="en-US" dirty="0"/>
              <a:t> </a:t>
            </a:r>
            <a:r>
              <a:rPr lang="en-US" dirty="0" err="1"/>
              <a:t>takovým</a:t>
            </a:r>
            <a:r>
              <a:rPr lang="en-US" dirty="0"/>
              <a:t> </a:t>
            </a:r>
            <a:r>
              <a:rPr lang="en-US" dirty="0" err="1"/>
              <a:t>způsobem</a:t>
            </a:r>
            <a:r>
              <a:rPr lang="en-US" dirty="0"/>
              <a:t>, aby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doteku</a:t>
            </a:r>
            <a:r>
              <a:rPr lang="en-US" dirty="0"/>
              <a:t> s </a:t>
            </a:r>
            <a:r>
              <a:rPr lang="en-US" dirty="0" err="1"/>
              <a:t>dráhou</a:t>
            </a:r>
            <a:r>
              <a:rPr lang="en-US" dirty="0"/>
              <a:t> </a:t>
            </a:r>
            <a:r>
              <a:rPr lang="en-US" dirty="0" err="1"/>
              <a:t>bylo</a:t>
            </a:r>
            <a:r>
              <a:rPr lang="en-US" dirty="0"/>
              <a:t> v </a:t>
            </a:r>
            <a:r>
              <a:rPr lang="en-US" dirty="0" err="1"/>
              <a:t>přistávací</a:t>
            </a:r>
            <a:r>
              <a:rPr lang="en-US" dirty="0"/>
              <a:t> </a:t>
            </a:r>
            <a:r>
              <a:rPr lang="en-US" dirty="0" err="1"/>
              <a:t>zóně</a:t>
            </a:r>
            <a:r>
              <a:rPr lang="en-US" dirty="0"/>
              <a:t>.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využití</a:t>
            </a:r>
            <a:r>
              <a:rPr lang="en-US" dirty="0"/>
              <a:t> </a:t>
            </a:r>
            <a:r>
              <a:rPr lang="en-US" dirty="0" err="1"/>
              <a:t>tohoto</a:t>
            </a:r>
            <a:r>
              <a:rPr lang="en-US" dirty="0"/>
              <a:t> </a:t>
            </a:r>
            <a:r>
              <a:rPr lang="en-US" dirty="0" err="1"/>
              <a:t>přiblížení</a:t>
            </a:r>
            <a:r>
              <a:rPr lang="en-US" dirty="0"/>
              <a:t> pilot </a:t>
            </a:r>
            <a:r>
              <a:rPr lang="en-US" dirty="0" err="1"/>
              <a:t>často</a:t>
            </a:r>
            <a:r>
              <a:rPr lang="en-US" dirty="0"/>
              <a:t> </a:t>
            </a:r>
            <a:r>
              <a:rPr lang="en-US" dirty="0" err="1"/>
              <a:t>převezme</a:t>
            </a:r>
            <a:r>
              <a:rPr lang="en-US" dirty="0"/>
              <a:t> </a:t>
            </a:r>
            <a:r>
              <a:rPr lang="en-US" dirty="0" err="1"/>
              <a:t>kontrolu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letadlem</a:t>
            </a:r>
            <a:r>
              <a:rPr lang="en-US" dirty="0"/>
              <a:t> </a:t>
            </a:r>
            <a:r>
              <a:rPr lang="en-US" dirty="0" err="1"/>
              <a:t>cca</a:t>
            </a:r>
            <a:r>
              <a:rPr lang="en-US" dirty="0"/>
              <a:t> 3-5 </a:t>
            </a:r>
            <a:r>
              <a:rPr lang="en-US" dirty="0" err="1"/>
              <a:t>mílí</a:t>
            </a:r>
            <a:r>
              <a:rPr lang="en-US" dirty="0"/>
              <a:t> </a:t>
            </a:r>
            <a:r>
              <a:rPr lang="en-US" dirty="0" err="1"/>
              <a:t>před</a:t>
            </a:r>
            <a:r>
              <a:rPr lang="en-US" dirty="0"/>
              <a:t> </a:t>
            </a:r>
            <a:r>
              <a:rPr lang="en-US" dirty="0" err="1"/>
              <a:t>přistáním</a:t>
            </a:r>
            <a:r>
              <a:rPr lang="en-US" dirty="0"/>
              <a:t> (</a:t>
            </a:r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I </a:t>
            </a:r>
            <a:r>
              <a:rPr lang="en-US" dirty="0" err="1"/>
              <a:t>dříve</a:t>
            </a:r>
            <a:r>
              <a:rPr lang="en-US" dirty="0"/>
              <a:t>). V </a:t>
            </a:r>
            <a:r>
              <a:rPr lang="en-US" dirty="0" err="1"/>
              <a:t>čem</a:t>
            </a:r>
            <a:r>
              <a:rPr lang="en-US" dirty="0"/>
              <a:t> je </a:t>
            </a:r>
            <a:r>
              <a:rPr lang="en-US" dirty="0" err="1"/>
              <a:t>tento</a:t>
            </a:r>
            <a:r>
              <a:rPr lang="en-US" dirty="0"/>
              <a:t> system </a:t>
            </a:r>
            <a:r>
              <a:rPr lang="en-US" dirty="0" err="1"/>
              <a:t>obvzlášť</a:t>
            </a:r>
            <a:r>
              <a:rPr lang="en-US" dirty="0"/>
              <a:t> </a:t>
            </a:r>
            <a:r>
              <a:rPr lang="en-US" dirty="0" err="1"/>
              <a:t>unikátní</a:t>
            </a:r>
            <a:r>
              <a:rPr lang="en-US" dirty="0"/>
              <a:t> je,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tato</a:t>
            </a:r>
            <a:r>
              <a:rPr lang="en-US" dirty="0"/>
              <a:t> </a:t>
            </a:r>
            <a:r>
              <a:rPr lang="en-US" dirty="0" err="1"/>
              <a:t>verze</a:t>
            </a:r>
            <a:r>
              <a:rPr lang="en-US" dirty="0"/>
              <a:t> </a:t>
            </a:r>
            <a:r>
              <a:rPr lang="en-US" dirty="0" err="1"/>
              <a:t>jménem</a:t>
            </a:r>
            <a:r>
              <a:rPr lang="en-US" dirty="0"/>
              <a:t> 3B se </a:t>
            </a:r>
            <a:r>
              <a:rPr lang="en-US" dirty="0" err="1"/>
              <a:t>plně</a:t>
            </a:r>
            <a:r>
              <a:rPr lang="en-US" dirty="0"/>
              <a:t> </a:t>
            </a:r>
            <a:r>
              <a:rPr lang="en-US" dirty="0" err="1"/>
              <a:t>využívá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zhoršených</a:t>
            </a:r>
            <a:r>
              <a:rPr lang="en-US" dirty="0"/>
              <a:t> </a:t>
            </a:r>
            <a:r>
              <a:rPr lang="en-US" dirty="0" err="1"/>
              <a:t>meteorologických</a:t>
            </a:r>
            <a:r>
              <a:rPr lang="en-US" dirty="0"/>
              <a:t> </a:t>
            </a:r>
            <a:r>
              <a:rPr lang="en-US" dirty="0" err="1"/>
              <a:t>podmínkách</a:t>
            </a:r>
            <a:r>
              <a:rPr lang="en-US" dirty="0"/>
              <a:t> </a:t>
            </a:r>
            <a:r>
              <a:rPr lang="en-US" dirty="0" err="1"/>
              <a:t>zejména</a:t>
            </a:r>
            <a:r>
              <a:rPr lang="en-US" dirty="0"/>
              <a:t> </a:t>
            </a:r>
            <a:r>
              <a:rPr lang="en-US" dirty="0" err="1"/>
              <a:t>nížká</a:t>
            </a:r>
            <a:r>
              <a:rPr lang="en-US" dirty="0"/>
              <a:t> </a:t>
            </a:r>
            <a:r>
              <a:rPr lang="en-US" dirty="0" err="1"/>
              <a:t>viditělnost</a:t>
            </a:r>
            <a:r>
              <a:rPr lang="en-US" dirty="0"/>
              <a:t>, </a:t>
            </a:r>
            <a:r>
              <a:rPr lang="en-US" dirty="0" err="1"/>
              <a:t>kdy</a:t>
            </a:r>
            <a:r>
              <a:rPr lang="en-US" dirty="0"/>
              <a:t> </a:t>
            </a:r>
            <a:r>
              <a:rPr lang="en-US" dirty="0" err="1"/>
              <a:t>letadlo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doklesá</a:t>
            </a:r>
            <a:r>
              <a:rPr lang="en-US" dirty="0"/>
              <a:t> </a:t>
            </a:r>
            <a:r>
              <a:rPr lang="en-US" dirty="0" err="1"/>
              <a:t>až</a:t>
            </a:r>
            <a:r>
              <a:rPr lang="en-US" dirty="0"/>
              <a:t> k </a:t>
            </a:r>
            <a:r>
              <a:rPr lang="en-US" dirty="0" err="1"/>
              <a:t>dráze</a:t>
            </a:r>
            <a:r>
              <a:rPr lang="en-US" dirty="0"/>
              <a:t> </a:t>
            </a:r>
            <a:r>
              <a:rPr lang="en-US" dirty="0" err="1"/>
              <a:t>kde</a:t>
            </a:r>
            <a:r>
              <a:rPr lang="en-US" dirty="0"/>
              <a:t> </a:t>
            </a:r>
            <a:r>
              <a:rPr lang="en-US" dirty="0" err="1"/>
              <a:t>následně</a:t>
            </a:r>
            <a:r>
              <a:rPr lang="en-US" dirty="0"/>
              <a:t> </a:t>
            </a:r>
            <a:r>
              <a:rPr lang="en-US" dirty="0" err="1"/>
              <a:t>podrovná</a:t>
            </a:r>
            <a:r>
              <a:rPr lang="en-US" dirty="0"/>
              <a:t> aby s </a:t>
            </a:r>
            <a:r>
              <a:rPr lang="en-US" dirty="0" err="1"/>
              <a:t>letadlem</a:t>
            </a:r>
            <a:r>
              <a:rPr lang="en-US" dirty="0"/>
              <a:t> </a:t>
            </a:r>
            <a:r>
              <a:rPr lang="en-US" dirty="0" err="1"/>
              <a:t>netřísklo</a:t>
            </a:r>
            <a:r>
              <a:rPr lang="en-US" dirty="0"/>
              <a:t> a </a:t>
            </a:r>
            <a:r>
              <a:rPr lang="en-US" dirty="0" err="1"/>
              <a:t>následně</a:t>
            </a:r>
            <a:r>
              <a:rPr lang="en-US" dirty="0"/>
              <a:t> se </a:t>
            </a:r>
            <a:r>
              <a:rPr lang="en-US" dirty="0" err="1"/>
              <a:t>udrží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středu</a:t>
            </a:r>
            <a:r>
              <a:rPr lang="en-US" dirty="0"/>
              <a:t> </a:t>
            </a:r>
            <a:r>
              <a:rPr lang="en-US" dirty="0" err="1"/>
              <a:t>dráhy</a:t>
            </a:r>
            <a:r>
              <a:rPr lang="en-US" dirty="0"/>
              <a:t> </a:t>
            </a:r>
            <a:r>
              <a:rPr lang="en-US" dirty="0" err="1"/>
              <a:t>až</a:t>
            </a:r>
            <a:r>
              <a:rPr lang="en-US" dirty="0"/>
              <a:t> </a:t>
            </a:r>
            <a:r>
              <a:rPr lang="en-US" dirty="0" err="1"/>
              <a:t>dokud</a:t>
            </a:r>
            <a:r>
              <a:rPr lang="en-US" dirty="0"/>
              <a:t> pilot </a:t>
            </a:r>
            <a:r>
              <a:rPr lang="en-US" dirty="0" err="1"/>
              <a:t>nepřevezme</a:t>
            </a:r>
            <a:r>
              <a:rPr lang="en-US" dirty="0"/>
              <a:t> </a:t>
            </a:r>
            <a:r>
              <a:rPr lang="en-US" dirty="0" err="1"/>
              <a:t>kontrolu</a:t>
            </a:r>
            <a:r>
              <a:rPr lang="en-US" dirty="0"/>
              <a:t>.</a:t>
            </a:r>
          </a:p>
          <a:p>
            <a:r>
              <a:rPr lang="en-US" dirty="0" err="1"/>
              <a:t>Investice</a:t>
            </a:r>
            <a:r>
              <a:rPr lang="en-US" dirty="0"/>
              <a:t> do </a:t>
            </a:r>
            <a:r>
              <a:rPr lang="en-US" dirty="0" err="1"/>
              <a:t>nové</a:t>
            </a:r>
            <a:r>
              <a:rPr lang="en-US" dirty="0"/>
              <a:t> </a:t>
            </a:r>
            <a:r>
              <a:rPr lang="en-US" dirty="0" err="1"/>
              <a:t>paralelní</a:t>
            </a:r>
            <a:r>
              <a:rPr lang="en-US" dirty="0"/>
              <a:t> </a:t>
            </a:r>
            <a:r>
              <a:rPr lang="en-US" dirty="0" err="1"/>
              <a:t>dráhy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vyjít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9 milliard </a:t>
            </a:r>
            <a:r>
              <a:rPr lang="en-US" dirty="0" err="1"/>
              <a:t>korun</a:t>
            </a:r>
            <a:r>
              <a:rPr lang="en-US" dirty="0"/>
              <a:t>.”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3C52C-5E29-41AF-BAA3-8217E886DA0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788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Citát</a:t>
            </a:r>
            <a:endParaRPr lang="en-US" dirty="0"/>
          </a:p>
          <a:p>
            <a:endParaRPr lang="en-US" dirty="0"/>
          </a:p>
          <a:p>
            <a:r>
              <a:rPr lang="en-US" dirty="0"/>
              <a:t>“ </a:t>
            </a:r>
            <a:r>
              <a:rPr lang="en-US" dirty="0" err="1"/>
              <a:t>Kromě</a:t>
            </a:r>
            <a:r>
              <a:rPr lang="en-US" dirty="0"/>
              <a:t> </a:t>
            </a:r>
            <a:r>
              <a:rPr lang="en-US" dirty="0" err="1"/>
              <a:t>paralelní</a:t>
            </a:r>
            <a:r>
              <a:rPr lang="en-US" dirty="0"/>
              <a:t> </a:t>
            </a:r>
            <a:r>
              <a:rPr lang="en-US" dirty="0" err="1"/>
              <a:t>dráhy</a:t>
            </a:r>
            <a:r>
              <a:rPr lang="en-US" dirty="0"/>
              <a:t> je </a:t>
            </a:r>
            <a:r>
              <a:rPr lang="en-US" dirty="0" err="1"/>
              <a:t>plánovaná</a:t>
            </a:r>
            <a:r>
              <a:rPr lang="en-US" dirty="0"/>
              <a:t> </a:t>
            </a:r>
            <a:r>
              <a:rPr lang="en-US" dirty="0" err="1"/>
              <a:t>výstavba</a:t>
            </a:r>
            <a:r>
              <a:rPr lang="en-US" dirty="0"/>
              <a:t> </a:t>
            </a:r>
            <a:r>
              <a:rPr lang="en-US" dirty="0" err="1"/>
              <a:t>nové</a:t>
            </a:r>
            <a:r>
              <a:rPr lang="en-US" dirty="0"/>
              <a:t> </a:t>
            </a:r>
            <a:r>
              <a:rPr lang="en-US" dirty="0" err="1"/>
              <a:t>řídící</a:t>
            </a:r>
            <a:r>
              <a:rPr lang="en-US" dirty="0"/>
              <a:t> </a:t>
            </a:r>
            <a:r>
              <a:rPr lang="en-US" dirty="0" err="1"/>
              <a:t>věže</a:t>
            </a:r>
            <a:r>
              <a:rPr lang="en-US" dirty="0"/>
              <a:t>. Ta </a:t>
            </a:r>
            <a:r>
              <a:rPr lang="en-US" dirty="0" err="1"/>
              <a:t>díky</a:t>
            </a:r>
            <a:r>
              <a:rPr lang="en-US" dirty="0"/>
              <a:t> </a:t>
            </a:r>
            <a:r>
              <a:rPr lang="en-US" dirty="0" err="1"/>
              <a:t>své</a:t>
            </a:r>
            <a:r>
              <a:rPr lang="en-US" dirty="0"/>
              <a:t> </a:t>
            </a:r>
            <a:r>
              <a:rPr lang="en-US" dirty="0" err="1"/>
              <a:t>výšce</a:t>
            </a:r>
            <a:r>
              <a:rPr lang="en-US" dirty="0"/>
              <a:t> </a:t>
            </a:r>
            <a:r>
              <a:rPr lang="en-US" dirty="0" err="1"/>
              <a:t>zajístí</a:t>
            </a:r>
            <a:r>
              <a:rPr lang="en-US" dirty="0"/>
              <a:t> </a:t>
            </a:r>
            <a:r>
              <a:rPr lang="en-US" dirty="0" err="1"/>
              <a:t>lepší</a:t>
            </a:r>
            <a:r>
              <a:rPr lang="en-US" dirty="0"/>
              <a:t> </a:t>
            </a:r>
            <a:r>
              <a:rPr lang="en-US" dirty="0" err="1"/>
              <a:t>výhled</a:t>
            </a:r>
            <a:r>
              <a:rPr lang="en-US" dirty="0"/>
              <a:t> </a:t>
            </a:r>
            <a:r>
              <a:rPr lang="en-US" dirty="0" err="1"/>
              <a:t>dispečerům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letiště</a:t>
            </a:r>
            <a:r>
              <a:rPr lang="en-US" dirty="0"/>
              <a:t> a </a:t>
            </a:r>
            <a:r>
              <a:rPr lang="en-US" dirty="0" err="1"/>
              <a:t>provoz</a:t>
            </a:r>
            <a:r>
              <a:rPr lang="en-US" dirty="0"/>
              <a:t> </a:t>
            </a:r>
            <a:r>
              <a:rPr lang="en-US" dirty="0" err="1"/>
              <a:t>okolo</a:t>
            </a:r>
            <a:r>
              <a:rPr lang="en-US" dirty="0"/>
              <a:t>. </a:t>
            </a:r>
            <a:r>
              <a:rPr lang="en-US" dirty="0" err="1"/>
              <a:t>Její</a:t>
            </a:r>
            <a:r>
              <a:rPr lang="en-US" dirty="0"/>
              <a:t> </a:t>
            </a:r>
            <a:r>
              <a:rPr lang="en-US" dirty="0" err="1"/>
              <a:t>cena</a:t>
            </a:r>
            <a:r>
              <a:rPr lang="en-US" dirty="0"/>
              <a:t> </a:t>
            </a:r>
            <a:r>
              <a:rPr lang="en-US" dirty="0" err="1"/>
              <a:t>vyjde</a:t>
            </a:r>
            <a:r>
              <a:rPr lang="en-US" dirty="0"/>
              <a:t> </a:t>
            </a:r>
            <a:r>
              <a:rPr lang="en-US" dirty="0" err="1"/>
              <a:t>přibližně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380 </a:t>
            </a:r>
            <a:r>
              <a:rPr lang="en-US" dirty="0" err="1"/>
              <a:t>milionů</a:t>
            </a:r>
            <a:r>
              <a:rPr lang="en-US" dirty="0"/>
              <a:t> </a:t>
            </a:r>
            <a:r>
              <a:rPr lang="en-US" dirty="0" err="1"/>
              <a:t>korun</a:t>
            </a:r>
            <a:r>
              <a:rPr lang="en-US" dirty="0"/>
              <a:t>. </a:t>
            </a:r>
            <a:r>
              <a:rPr lang="en-US" dirty="0" err="1"/>
              <a:t>Věž</a:t>
            </a:r>
            <a:r>
              <a:rPr lang="en-US" dirty="0"/>
              <a:t> se </a:t>
            </a:r>
            <a:r>
              <a:rPr lang="en-US" dirty="0" err="1"/>
              <a:t>měla</a:t>
            </a:r>
            <a:r>
              <a:rPr lang="en-US" dirty="0"/>
              <a:t> </a:t>
            </a:r>
            <a:r>
              <a:rPr lang="en-US" dirty="0" err="1"/>
              <a:t>začít</a:t>
            </a:r>
            <a:r>
              <a:rPr lang="en-US" dirty="0"/>
              <a:t> </a:t>
            </a:r>
            <a:r>
              <a:rPr lang="en-US" dirty="0" err="1"/>
              <a:t>stavět</a:t>
            </a:r>
            <a:r>
              <a:rPr lang="en-US" dirty="0"/>
              <a:t> </a:t>
            </a:r>
            <a:r>
              <a:rPr lang="en-US" dirty="0" err="1"/>
              <a:t>už</a:t>
            </a:r>
            <a:r>
              <a:rPr lang="en-US" dirty="0"/>
              <a:t> </a:t>
            </a:r>
            <a:r>
              <a:rPr lang="en-US" dirty="0" err="1"/>
              <a:t>minulý</a:t>
            </a:r>
            <a:r>
              <a:rPr lang="en-US" dirty="0"/>
              <a:t> </a:t>
            </a:r>
            <a:r>
              <a:rPr lang="en-US" dirty="0" err="1"/>
              <a:t>rok</a:t>
            </a:r>
            <a:r>
              <a:rPr lang="en-US" dirty="0"/>
              <a:t>. </a:t>
            </a:r>
            <a:r>
              <a:rPr lang="en-US" dirty="0" err="1"/>
              <a:t>Nejsem</a:t>
            </a:r>
            <a:r>
              <a:rPr lang="en-US" dirty="0"/>
              <a:t> si </a:t>
            </a:r>
            <a:r>
              <a:rPr lang="en-US" dirty="0" err="1"/>
              <a:t>jistý</a:t>
            </a:r>
            <a:r>
              <a:rPr lang="en-US" dirty="0"/>
              <a:t> </a:t>
            </a:r>
            <a:r>
              <a:rPr lang="en-US" dirty="0" err="1"/>
              <a:t>jestli</a:t>
            </a:r>
            <a:r>
              <a:rPr lang="en-US" dirty="0"/>
              <a:t> </a:t>
            </a:r>
            <a:r>
              <a:rPr lang="en-US" dirty="0" err="1"/>
              <a:t>stavba</a:t>
            </a:r>
            <a:r>
              <a:rPr lang="en-US" dirty="0"/>
              <a:t> </a:t>
            </a:r>
            <a:r>
              <a:rPr lang="en-US" dirty="0" err="1"/>
              <a:t>opravdu</a:t>
            </a:r>
            <a:r>
              <a:rPr lang="en-US" dirty="0"/>
              <a:t> je v </a:t>
            </a:r>
            <a:r>
              <a:rPr lang="en-US" dirty="0" err="1"/>
              <a:t>průběhu</a:t>
            </a:r>
            <a:r>
              <a:rPr lang="en-US" dirty="0"/>
              <a:t>, ale </a:t>
            </a:r>
            <a:r>
              <a:rPr lang="en-US" dirty="0" err="1"/>
              <a:t>pokud</a:t>
            </a:r>
            <a:r>
              <a:rPr lang="en-US" dirty="0"/>
              <a:t> </a:t>
            </a:r>
            <a:r>
              <a:rPr lang="en-US" dirty="0" err="1"/>
              <a:t>ano</a:t>
            </a:r>
            <a:r>
              <a:rPr lang="en-US" dirty="0"/>
              <a:t>, </a:t>
            </a:r>
            <a:r>
              <a:rPr lang="en-US" dirty="0" err="1"/>
              <a:t>měla</a:t>
            </a:r>
            <a:r>
              <a:rPr lang="en-US" dirty="0"/>
              <a:t> by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dostavena</a:t>
            </a:r>
            <a:r>
              <a:rPr lang="en-US" dirty="0"/>
              <a:t> a </a:t>
            </a:r>
            <a:r>
              <a:rPr lang="en-US" dirty="0" err="1"/>
              <a:t>uvedena</a:t>
            </a:r>
            <a:r>
              <a:rPr lang="en-US" dirty="0"/>
              <a:t> do </a:t>
            </a:r>
            <a:r>
              <a:rPr lang="en-US" dirty="0" err="1"/>
              <a:t>provozu</a:t>
            </a:r>
            <a:r>
              <a:rPr lang="en-US" dirty="0"/>
              <a:t> </a:t>
            </a:r>
            <a:r>
              <a:rPr lang="en-US" dirty="0" err="1"/>
              <a:t>roku</a:t>
            </a:r>
            <a:r>
              <a:rPr lang="en-US" dirty="0"/>
              <a:t> 2023.</a:t>
            </a:r>
          </a:p>
          <a:p>
            <a:r>
              <a:rPr lang="en-US" dirty="0" err="1"/>
              <a:t>Výška</a:t>
            </a:r>
            <a:r>
              <a:rPr lang="en-US" dirty="0"/>
              <a:t> </a:t>
            </a:r>
            <a:r>
              <a:rPr lang="en-US" dirty="0" err="1"/>
              <a:t>věže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75 </a:t>
            </a:r>
            <a:r>
              <a:rPr lang="en-US" dirty="0" err="1"/>
              <a:t>metrů</a:t>
            </a:r>
            <a:r>
              <a:rPr lang="en-US" dirty="0"/>
              <a:t> , </a:t>
            </a:r>
            <a:r>
              <a:rPr lang="en-US" dirty="0" err="1"/>
              <a:t>což</a:t>
            </a:r>
            <a:r>
              <a:rPr lang="en-US" dirty="0"/>
              <a:t> je o 30 </a:t>
            </a:r>
            <a:r>
              <a:rPr lang="en-US" dirty="0" err="1"/>
              <a:t>metrů</a:t>
            </a:r>
            <a:r>
              <a:rPr lang="en-US" dirty="0"/>
              <a:t> </a:t>
            </a:r>
            <a:r>
              <a:rPr lang="en-US" dirty="0" err="1"/>
              <a:t>vyšší</a:t>
            </a:r>
            <a:r>
              <a:rPr lang="en-US" dirty="0"/>
              <a:t> </a:t>
            </a:r>
            <a:r>
              <a:rPr lang="en-US" dirty="0" err="1"/>
              <a:t>než</a:t>
            </a:r>
            <a:r>
              <a:rPr lang="en-US" dirty="0"/>
              <a:t> </a:t>
            </a:r>
            <a:r>
              <a:rPr lang="en-US" dirty="0" err="1"/>
              <a:t>původní</a:t>
            </a:r>
            <a:r>
              <a:rPr lang="en-US" dirty="0"/>
              <a:t> </a:t>
            </a:r>
            <a:r>
              <a:rPr lang="en-US" dirty="0" err="1"/>
              <a:t>věž</a:t>
            </a:r>
            <a:r>
              <a:rPr lang="en-US" dirty="0"/>
              <a:t>.</a:t>
            </a:r>
          </a:p>
          <a:p>
            <a:r>
              <a:rPr lang="en-US" dirty="0" err="1"/>
              <a:t>Věž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dosud</a:t>
            </a:r>
            <a:r>
              <a:rPr lang="en-US" dirty="0"/>
              <a:t> </a:t>
            </a:r>
            <a:r>
              <a:rPr lang="en-US" dirty="0" err="1"/>
              <a:t>dispečeři</a:t>
            </a:r>
            <a:r>
              <a:rPr lang="en-US" dirty="0"/>
              <a:t> </a:t>
            </a:r>
            <a:r>
              <a:rPr lang="en-US" dirty="0" err="1"/>
              <a:t>řídili</a:t>
            </a:r>
            <a:r>
              <a:rPr lang="en-US" dirty="0"/>
              <a:t> se </a:t>
            </a:r>
            <a:r>
              <a:rPr lang="en-US" dirty="0" err="1"/>
              <a:t>nebude</a:t>
            </a:r>
            <a:r>
              <a:rPr lang="en-US" dirty="0"/>
              <a:t> </a:t>
            </a:r>
            <a:r>
              <a:rPr lang="en-US" dirty="0" err="1"/>
              <a:t>bourat</a:t>
            </a:r>
            <a:r>
              <a:rPr lang="en-US" dirty="0"/>
              <a:t>, ale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využita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testovací</a:t>
            </a:r>
            <a:r>
              <a:rPr lang="en-US" dirty="0"/>
              <a:t> a </a:t>
            </a:r>
            <a:r>
              <a:rPr lang="en-US" dirty="0" err="1"/>
              <a:t>záložní</a:t>
            </a:r>
            <a:r>
              <a:rPr lang="en-US" dirty="0"/>
              <a:t> </a:t>
            </a:r>
            <a:r>
              <a:rPr lang="en-US" dirty="0" err="1"/>
              <a:t>pracoviště</a:t>
            </a:r>
            <a:r>
              <a:rPr lang="en-US" dirty="0"/>
              <a:t>.”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3C52C-5E29-41AF-BAA3-8217E886DA0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785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Citát</a:t>
            </a:r>
            <a:endParaRPr lang="en-US" dirty="0"/>
          </a:p>
          <a:p>
            <a:endParaRPr lang="en-US" dirty="0"/>
          </a:p>
          <a:p>
            <a:r>
              <a:rPr lang="en-US" dirty="0"/>
              <a:t>“ </a:t>
            </a:r>
            <a:r>
              <a:rPr lang="en-US" dirty="0" err="1"/>
              <a:t>Ruzyně</a:t>
            </a:r>
            <a:r>
              <a:rPr lang="en-US" dirty="0"/>
              <a:t> se </a:t>
            </a:r>
            <a:r>
              <a:rPr lang="en-US" dirty="0" err="1"/>
              <a:t>nejmenovala</a:t>
            </a:r>
            <a:r>
              <a:rPr lang="en-US" dirty="0"/>
              <a:t> </a:t>
            </a:r>
            <a:r>
              <a:rPr lang="en-US" dirty="0" err="1"/>
              <a:t>vždycky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“</a:t>
            </a:r>
            <a:r>
              <a:rPr lang="en-US" dirty="0" err="1"/>
              <a:t>Letiště</a:t>
            </a:r>
            <a:r>
              <a:rPr lang="en-US" dirty="0"/>
              <a:t> </a:t>
            </a:r>
            <a:r>
              <a:rPr lang="en-US" dirty="0" err="1"/>
              <a:t>Václava</a:t>
            </a:r>
            <a:r>
              <a:rPr lang="en-US" dirty="0"/>
              <a:t> </a:t>
            </a:r>
            <a:r>
              <a:rPr lang="en-US" dirty="0" err="1"/>
              <a:t>Havla</a:t>
            </a:r>
            <a:r>
              <a:rPr lang="en-US" dirty="0"/>
              <a:t>”. </a:t>
            </a:r>
            <a:r>
              <a:rPr lang="en-US" dirty="0" err="1"/>
              <a:t>Přejmenování</a:t>
            </a:r>
            <a:r>
              <a:rPr lang="en-US" dirty="0"/>
              <a:t> </a:t>
            </a:r>
            <a:r>
              <a:rPr lang="en-US" dirty="0" err="1"/>
              <a:t>letiště</a:t>
            </a:r>
            <a:r>
              <a:rPr lang="en-US" dirty="0"/>
              <a:t> </a:t>
            </a:r>
            <a:r>
              <a:rPr lang="en-US" dirty="0" err="1"/>
              <a:t>bylo</a:t>
            </a:r>
            <a:r>
              <a:rPr lang="en-US" dirty="0"/>
              <a:t> </a:t>
            </a:r>
            <a:r>
              <a:rPr lang="en-US" dirty="0" err="1"/>
              <a:t>zažádáno</a:t>
            </a:r>
            <a:r>
              <a:rPr lang="en-US" dirty="0"/>
              <a:t> </a:t>
            </a:r>
            <a:r>
              <a:rPr lang="en-US" dirty="0" err="1"/>
              <a:t>několikrát</a:t>
            </a:r>
            <a:r>
              <a:rPr lang="en-US" dirty="0"/>
              <a:t> za </a:t>
            </a:r>
            <a:r>
              <a:rPr lang="en-US" dirty="0" err="1"/>
              <a:t>poslední</a:t>
            </a:r>
            <a:r>
              <a:rPr lang="en-US" dirty="0"/>
              <a:t> </a:t>
            </a:r>
            <a:r>
              <a:rPr lang="en-US" dirty="0" err="1"/>
              <a:t>Deseti</a:t>
            </a:r>
            <a:r>
              <a:rPr lang="en-US" dirty="0"/>
              <a:t> </a:t>
            </a:r>
            <a:r>
              <a:rPr lang="en-US" dirty="0" err="1"/>
              <a:t>letí</a:t>
            </a:r>
            <a:r>
              <a:rPr lang="en-US" dirty="0"/>
              <a:t>.</a:t>
            </a:r>
          </a:p>
          <a:p>
            <a:r>
              <a:rPr lang="en-US" dirty="0" err="1"/>
              <a:t>Prvním</a:t>
            </a:r>
            <a:r>
              <a:rPr lang="en-US" dirty="0"/>
              <a:t> </a:t>
            </a:r>
            <a:r>
              <a:rPr lang="en-US" dirty="0" err="1"/>
              <a:t>bylo</a:t>
            </a:r>
            <a:r>
              <a:rPr lang="en-US" dirty="0"/>
              <a:t> v </a:t>
            </a:r>
            <a:r>
              <a:rPr lang="en-US" dirty="0" err="1"/>
              <a:t>únoru</a:t>
            </a:r>
            <a:r>
              <a:rPr lang="en-US" dirty="0"/>
              <a:t> 2011, </a:t>
            </a:r>
            <a:r>
              <a:rPr lang="en-US" dirty="0" err="1"/>
              <a:t>kde</a:t>
            </a:r>
            <a:r>
              <a:rPr lang="en-US" dirty="0"/>
              <a:t> </a:t>
            </a:r>
            <a:r>
              <a:rPr lang="en-US" dirty="0" err="1"/>
              <a:t>skupinka</a:t>
            </a:r>
            <a:r>
              <a:rPr lang="en-US" dirty="0"/>
              <a:t> </a:t>
            </a:r>
            <a:r>
              <a:rPr lang="en-US" dirty="0" err="1"/>
              <a:t>aktivistů</a:t>
            </a:r>
            <a:r>
              <a:rPr lang="en-US" dirty="0"/>
              <a:t> </a:t>
            </a:r>
            <a:r>
              <a:rPr lang="en-US" dirty="0" err="1"/>
              <a:t>zaslala</a:t>
            </a:r>
            <a:r>
              <a:rPr lang="en-US" dirty="0"/>
              <a:t> </a:t>
            </a:r>
            <a:r>
              <a:rPr lang="en-US" dirty="0" err="1"/>
              <a:t>dopis</a:t>
            </a:r>
            <a:r>
              <a:rPr lang="en-US" dirty="0"/>
              <a:t> </a:t>
            </a:r>
            <a:r>
              <a:rPr lang="en-US" dirty="0" err="1"/>
              <a:t>ministrovi</a:t>
            </a:r>
            <a:r>
              <a:rPr lang="en-US" dirty="0"/>
              <a:t> finance </a:t>
            </a:r>
            <a:r>
              <a:rPr lang="en-US" dirty="0" err="1"/>
              <a:t>Miroslavu</a:t>
            </a:r>
            <a:r>
              <a:rPr lang="en-US" dirty="0"/>
              <a:t> </a:t>
            </a:r>
            <a:r>
              <a:rPr lang="en-US" dirty="0" err="1"/>
              <a:t>Kalouskovi</a:t>
            </a:r>
            <a:r>
              <a:rPr lang="en-US" dirty="0"/>
              <a:t>, aby </a:t>
            </a:r>
            <a:r>
              <a:rPr lang="en-US" dirty="0" err="1"/>
              <a:t>na</a:t>
            </a:r>
            <a:r>
              <a:rPr lang="en-US" dirty="0"/>
              <a:t> 100. </a:t>
            </a:r>
            <a:r>
              <a:rPr lang="en-US" dirty="0" err="1"/>
              <a:t>výročí</a:t>
            </a:r>
            <a:r>
              <a:rPr lang="en-US" dirty="0"/>
              <a:t> </a:t>
            </a:r>
            <a:r>
              <a:rPr lang="en-US" dirty="0" err="1"/>
              <a:t>narození</a:t>
            </a:r>
            <a:r>
              <a:rPr lang="en-US" dirty="0"/>
              <a:t> 40. </a:t>
            </a:r>
            <a:r>
              <a:rPr lang="en-US" dirty="0" err="1"/>
              <a:t>Amerického</a:t>
            </a:r>
            <a:r>
              <a:rPr lang="en-US" dirty="0"/>
              <a:t> </a:t>
            </a:r>
            <a:r>
              <a:rPr lang="en-US" dirty="0" err="1"/>
              <a:t>prezidenta</a:t>
            </a:r>
            <a:r>
              <a:rPr lang="en-US" dirty="0"/>
              <a:t> </a:t>
            </a:r>
            <a:r>
              <a:rPr lang="en-US" dirty="0" err="1"/>
              <a:t>Ronalda</a:t>
            </a:r>
            <a:r>
              <a:rPr lang="en-US" dirty="0"/>
              <a:t> </a:t>
            </a:r>
            <a:r>
              <a:rPr lang="en-US" dirty="0" err="1"/>
              <a:t>Reagana</a:t>
            </a:r>
            <a:r>
              <a:rPr lang="en-US" dirty="0"/>
              <a:t> </a:t>
            </a:r>
            <a:r>
              <a:rPr lang="en-US" dirty="0" err="1"/>
              <a:t>pojmenovali</a:t>
            </a:r>
            <a:r>
              <a:rPr lang="en-US" dirty="0"/>
              <a:t> </a:t>
            </a:r>
            <a:r>
              <a:rPr lang="en-US" dirty="0" err="1"/>
              <a:t>letiště</a:t>
            </a:r>
            <a:r>
              <a:rPr lang="en-US" dirty="0"/>
              <a:t> po </a:t>
            </a:r>
            <a:r>
              <a:rPr lang="en-US" dirty="0" err="1"/>
              <a:t>něm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19. </a:t>
            </a:r>
            <a:r>
              <a:rPr lang="en-US" dirty="0" err="1"/>
              <a:t>Prosince</a:t>
            </a:r>
            <a:r>
              <a:rPr lang="en-US" dirty="0"/>
              <a:t> 2011 po </a:t>
            </a:r>
            <a:r>
              <a:rPr lang="en-US" dirty="0" err="1"/>
              <a:t>úmrtí</a:t>
            </a:r>
            <a:r>
              <a:rPr lang="en-US" dirty="0"/>
              <a:t> </a:t>
            </a:r>
            <a:r>
              <a:rPr lang="en-US" dirty="0" err="1"/>
              <a:t>Václava</a:t>
            </a:r>
            <a:r>
              <a:rPr lang="en-US" dirty="0"/>
              <a:t> </a:t>
            </a:r>
            <a:r>
              <a:rPr lang="en-US" dirty="0" err="1"/>
              <a:t>Havla</a:t>
            </a:r>
            <a:r>
              <a:rPr lang="en-US" dirty="0"/>
              <a:t>, </a:t>
            </a:r>
            <a:r>
              <a:rPr lang="en-US" dirty="0" err="1"/>
              <a:t>vydal</a:t>
            </a:r>
            <a:r>
              <a:rPr lang="en-US" dirty="0"/>
              <a:t> </a:t>
            </a:r>
            <a:r>
              <a:rPr lang="en-US" dirty="0" err="1"/>
              <a:t>Fero</a:t>
            </a:r>
            <a:r>
              <a:rPr lang="en-US" dirty="0"/>
              <a:t> </a:t>
            </a:r>
            <a:r>
              <a:rPr lang="en-US" dirty="0" err="1"/>
              <a:t>Fenič</a:t>
            </a:r>
            <a:r>
              <a:rPr lang="en-US" dirty="0"/>
              <a:t> (</a:t>
            </a:r>
            <a:r>
              <a:rPr lang="en-US" dirty="0" err="1"/>
              <a:t>český</a:t>
            </a:r>
            <a:r>
              <a:rPr lang="en-US" dirty="0"/>
              <a:t> </a:t>
            </a:r>
            <a:r>
              <a:rPr lang="en-US" dirty="0" err="1"/>
              <a:t>filmový</a:t>
            </a:r>
            <a:r>
              <a:rPr lang="en-US" dirty="0"/>
              <a:t> </a:t>
            </a:r>
            <a:r>
              <a:rPr lang="en-US" dirty="0" err="1"/>
              <a:t>režisér</a:t>
            </a:r>
            <a:r>
              <a:rPr lang="en-US" dirty="0"/>
              <a:t> a </a:t>
            </a:r>
            <a:r>
              <a:rPr lang="en-US" dirty="0" err="1"/>
              <a:t>scénařista</a:t>
            </a:r>
            <a:r>
              <a:rPr lang="en-US" dirty="0"/>
              <a:t>) </a:t>
            </a:r>
            <a:r>
              <a:rPr lang="en-US" dirty="0" err="1"/>
              <a:t>prohlášení</a:t>
            </a:r>
            <a:r>
              <a:rPr lang="en-US" dirty="0"/>
              <a:t> s </a:t>
            </a:r>
            <a:r>
              <a:rPr lang="en-US" dirty="0" err="1"/>
              <a:t>výzvou</a:t>
            </a:r>
            <a:r>
              <a:rPr lang="en-US" dirty="0"/>
              <a:t> </a:t>
            </a:r>
            <a:r>
              <a:rPr lang="en-US" dirty="0" err="1"/>
              <a:t>přejmenovat</a:t>
            </a:r>
            <a:r>
              <a:rPr lang="en-US" dirty="0"/>
              <a:t> </a:t>
            </a:r>
            <a:r>
              <a:rPr lang="en-US" dirty="0" err="1"/>
              <a:t>letiště</a:t>
            </a:r>
            <a:r>
              <a:rPr lang="en-US" dirty="0"/>
              <a:t> Praha-</a:t>
            </a:r>
            <a:r>
              <a:rPr lang="en-US" dirty="0" err="1"/>
              <a:t>Ruzyně</a:t>
            </a:r>
            <a:r>
              <a:rPr lang="en-US" dirty="0"/>
              <a:t> v </a:t>
            </a:r>
            <a:r>
              <a:rPr lang="en-US" dirty="0" err="1"/>
              <a:t>Praze-Ruzyni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Letiště</a:t>
            </a:r>
            <a:r>
              <a:rPr lang="en-US" dirty="0"/>
              <a:t> </a:t>
            </a:r>
            <a:r>
              <a:rPr lang="en-US" dirty="0" err="1"/>
              <a:t>Václava</a:t>
            </a:r>
            <a:r>
              <a:rPr lang="en-US" dirty="0"/>
              <a:t> </a:t>
            </a:r>
            <a:r>
              <a:rPr lang="en-US" dirty="0" err="1"/>
              <a:t>Havla</a:t>
            </a:r>
            <a:r>
              <a:rPr lang="en-US" dirty="0"/>
              <a:t>. </a:t>
            </a:r>
            <a:r>
              <a:rPr lang="en-US" dirty="0" err="1"/>
              <a:t>Název</a:t>
            </a:r>
            <a:r>
              <a:rPr lang="en-US" dirty="0"/>
              <a:t> </a:t>
            </a:r>
            <a:r>
              <a:rPr lang="en-US" dirty="0" err="1"/>
              <a:t>Ruzyně</a:t>
            </a:r>
            <a:r>
              <a:rPr lang="en-US" dirty="0"/>
              <a:t> </a:t>
            </a:r>
            <a:r>
              <a:rPr lang="en-US" dirty="0" err="1"/>
              <a:t>spíše</a:t>
            </a:r>
            <a:r>
              <a:rPr lang="en-US" dirty="0"/>
              <a:t> </a:t>
            </a:r>
            <a:r>
              <a:rPr lang="en-US" dirty="0" err="1"/>
              <a:t>připomíná</a:t>
            </a:r>
            <a:r>
              <a:rPr lang="en-US" dirty="0"/>
              <a:t> </a:t>
            </a:r>
            <a:r>
              <a:rPr lang="en-US" dirty="0" err="1"/>
              <a:t>známou</a:t>
            </a:r>
            <a:r>
              <a:rPr lang="en-US" dirty="0"/>
              <a:t> </a:t>
            </a:r>
            <a:r>
              <a:rPr lang="en-US" dirty="0" err="1"/>
              <a:t>pražskou</a:t>
            </a:r>
            <a:r>
              <a:rPr lang="en-US" dirty="0"/>
              <a:t> </a:t>
            </a:r>
            <a:r>
              <a:rPr lang="en-US" dirty="0" err="1"/>
              <a:t>věznici</a:t>
            </a:r>
            <a:r>
              <a:rPr lang="en-US" dirty="0"/>
              <a:t> </a:t>
            </a:r>
            <a:r>
              <a:rPr lang="en-US" dirty="0" err="1"/>
              <a:t>prohlásil</a:t>
            </a:r>
            <a:r>
              <a:rPr lang="en-US" dirty="0"/>
              <a:t> </a:t>
            </a:r>
            <a:r>
              <a:rPr lang="en-US" dirty="0" err="1"/>
              <a:t>Fenič</a:t>
            </a:r>
            <a:r>
              <a:rPr lang="en-US" dirty="0"/>
              <a:t>.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vzor</a:t>
            </a:r>
            <a:r>
              <a:rPr lang="en-US" dirty="0"/>
              <a:t> </a:t>
            </a:r>
            <a:r>
              <a:rPr lang="en-US" dirty="0" err="1"/>
              <a:t>uvedl</a:t>
            </a:r>
            <a:r>
              <a:rPr lang="en-US" dirty="0"/>
              <a:t> </a:t>
            </a:r>
            <a:r>
              <a:rPr lang="en-US" dirty="0" err="1"/>
              <a:t>mimo</a:t>
            </a:r>
            <a:r>
              <a:rPr lang="en-US" dirty="0"/>
              <a:t> </a:t>
            </a:r>
            <a:r>
              <a:rPr lang="en-US" dirty="0" err="1"/>
              <a:t>jiných</a:t>
            </a:r>
            <a:r>
              <a:rPr lang="en-US" dirty="0"/>
              <a:t> I </a:t>
            </a:r>
            <a:r>
              <a:rPr lang="en-US" dirty="0" err="1"/>
              <a:t>letiště</a:t>
            </a:r>
            <a:r>
              <a:rPr lang="en-US" dirty="0"/>
              <a:t> </a:t>
            </a:r>
            <a:r>
              <a:rPr lang="en-US" dirty="0" err="1"/>
              <a:t>Johna</a:t>
            </a:r>
            <a:r>
              <a:rPr lang="en-US" dirty="0"/>
              <a:t> F. </a:t>
            </a:r>
            <a:r>
              <a:rPr lang="en-US" dirty="0" err="1"/>
              <a:t>Kennedyho</a:t>
            </a:r>
            <a:r>
              <a:rPr lang="en-US" dirty="0"/>
              <a:t> v New </a:t>
            </a:r>
            <a:r>
              <a:rPr lang="en-US" dirty="0" err="1"/>
              <a:t>Yorku</a:t>
            </a:r>
            <a:r>
              <a:rPr lang="en-US" dirty="0"/>
              <a:t> a Charlese de </a:t>
            </a:r>
            <a:r>
              <a:rPr lang="en-US" dirty="0" err="1"/>
              <a:t>Gaulla</a:t>
            </a:r>
            <a:r>
              <a:rPr lang="en-US" dirty="0"/>
              <a:t> v </a:t>
            </a:r>
            <a:r>
              <a:rPr lang="en-US" dirty="0" err="1"/>
              <a:t>Paříži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23. </a:t>
            </a:r>
            <a:r>
              <a:rPr lang="en-US" dirty="0" err="1"/>
              <a:t>Prosince</a:t>
            </a:r>
            <a:r>
              <a:rPr lang="en-US" dirty="0"/>
              <a:t> 2011 </a:t>
            </a:r>
            <a:r>
              <a:rPr lang="en-US" dirty="0" err="1"/>
              <a:t>následně</a:t>
            </a:r>
            <a:r>
              <a:rPr lang="en-US" dirty="0"/>
              <a:t> </a:t>
            </a:r>
            <a:r>
              <a:rPr lang="en-US" dirty="0" err="1"/>
              <a:t>proběhla</a:t>
            </a:r>
            <a:r>
              <a:rPr lang="en-US" dirty="0"/>
              <a:t> </a:t>
            </a:r>
            <a:r>
              <a:rPr lang="en-US" dirty="0" err="1"/>
              <a:t>žádost</a:t>
            </a:r>
            <a:r>
              <a:rPr lang="en-US" dirty="0"/>
              <a:t> o </a:t>
            </a:r>
            <a:r>
              <a:rPr lang="en-US" dirty="0" err="1"/>
              <a:t>úpravu</a:t>
            </a:r>
            <a:r>
              <a:rPr lang="en-US" dirty="0"/>
              <a:t> </a:t>
            </a:r>
            <a:r>
              <a:rPr lang="en-US" dirty="0" err="1"/>
              <a:t>jména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“</a:t>
            </a:r>
            <a:r>
              <a:rPr lang="en-US" dirty="0" err="1"/>
              <a:t>Mezinárodní</a:t>
            </a:r>
            <a:r>
              <a:rPr lang="en-US" dirty="0"/>
              <a:t> </a:t>
            </a:r>
            <a:r>
              <a:rPr lang="en-US" dirty="0" err="1"/>
              <a:t>Letiště</a:t>
            </a:r>
            <a:r>
              <a:rPr lang="en-US" dirty="0"/>
              <a:t> </a:t>
            </a:r>
            <a:r>
              <a:rPr lang="en-US" dirty="0" err="1"/>
              <a:t>Václava</a:t>
            </a:r>
            <a:r>
              <a:rPr lang="en-US" dirty="0"/>
              <a:t> </a:t>
            </a:r>
            <a:r>
              <a:rPr lang="en-US" dirty="0" err="1"/>
              <a:t>Havla</a:t>
            </a:r>
            <a:r>
              <a:rPr lang="en-US" dirty="0"/>
              <a:t> v </a:t>
            </a:r>
            <a:r>
              <a:rPr lang="en-US" dirty="0" err="1"/>
              <a:t>Praze</a:t>
            </a:r>
            <a:r>
              <a:rPr lang="en-US" dirty="0"/>
              <a:t>”, </a:t>
            </a:r>
            <a:r>
              <a:rPr lang="en-US" dirty="0" err="1"/>
              <a:t>anglicky</a:t>
            </a:r>
            <a:r>
              <a:rPr lang="en-US" dirty="0"/>
              <a:t> “Vaclav Havel Prague International Airport”.</a:t>
            </a:r>
          </a:p>
          <a:p>
            <a:endParaRPr lang="en-US" dirty="0"/>
          </a:p>
          <a:p>
            <a:r>
              <a:rPr lang="en-US" dirty="0"/>
              <a:t>21. </a:t>
            </a:r>
            <a:r>
              <a:rPr lang="en-US" dirty="0" err="1"/>
              <a:t>Března</a:t>
            </a:r>
            <a:r>
              <a:rPr lang="en-US" dirty="0"/>
              <a:t> 2021 </a:t>
            </a:r>
            <a:r>
              <a:rPr lang="en-US" dirty="0" err="1"/>
              <a:t>vláda</a:t>
            </a:r>
            <a:r>
              <a:rPr lang="en-US" dirty="0"/>
              <a:t> </a:t>
            </a:r>
            <a:r>
              <a:rPr lang="en-US" dirty="0" err="1"/>
              <a:t>odsouhlasila</a:t>
            </a:r>
            <a:r>
              <a:rPr lang="en-US" dirty="0"/>
              <a:t> </a:t>
            </a:r>
            <a:r>
              <a:rPr lang="en-US" dirty="0" err="1"/>
              <a:t>návrh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přejmenování</a:t>
            </a:r>
            <a:r>
              <a:rPr lang="en-US" dirty="0"/>
              <a:t> </a:t>
            </a:r>
            <a:r>
              <a:rPr lang="en-US" dirty="0" err="1"/>
              <a:t>Letiště</a:t>
            </a:r>
            <a:r>
              <a:rPr lang="en-US" dirty="0"/>
              <a:t> </a:t>
            </a:r>
            <a:r>
              <a:rPr lang="en-US" dirty="0" err="1"/>
              <a:t>Ruzyně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“</a:t>
            </a:r>
            <a:r>
              <a:rPr lang="en-US" dirty="0" err="1"/>
              <a:t>Letiště</a:t>
            </a:r>
            <a:r>
              <a:rPr lang="en-US" dirty="0"/>
              <a:t> </a:t>
            </a:r>
            <a:r>
              <a:rPr lang="en-US" dirty="0" err="1"/>
              <a:t>Václava</a:t>
            </a:r>
            <a:r>
              <a:rPr lang="en-US" dirty="0"/>
              <a:t> </a:t>
            </a:r>
            <a:r>
              <a:rPr lang="en-US" dirty="0" err="1"/>
              <a:t>Havla</a:t>
            </a:r>
            <a:r>
              <a:rPr lang="en-US" dirty="0"/>
              <a:t> Praha”, </a:t>
            </a:r>
            <a:r>
              <a:rPr lang="en-US" dirty="0" err="1"/>
              <a:t>anglicky</a:t>
            </a:r>
            <a:r>
              <a:rPr lang="en-US" dirty="0"/>
              <a:t> “Prague Airport – Vaclav Havel”</a:t>
            </a:r>
          </a:p>
          <a:p>
            <a:r>
              <a:rPr lang="en-US" dirty="0"/>
              <a:t>“”””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3C52C-5E29-41AF-BAA3-8217E886DA0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991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Casino Royale – 2006</a:t>
            </a:r>
          </a:p>
          <a:p>
            <a:r>
              <a:rPr lang="en-US" dirty="0"/>
              <a:t>Runway 06-24 – 2013</a:t>
            </a:r>
          </a:p>
          <a:p>
            <a:r>
              <a:rPr lang="en-US" dirty="0" err="1"/>
              <a:t>Příběh</a:t>
            </a:r>
            <a:r>
              <a:rPr lang="en-US" dirty="0"/>
              <a:t> </a:t>
            </a:r>
            <a:r>
              <a:rPr lang="en-US" dirty="0" err="1"/>
              <a:t>letiště</a:t>
            </a:r>
            <a:r>
              <a:rPr lang="en-US" dirty="0"/>
              <a:t> Praha – 80. </a:t>
            </a:r>
            <a:r>
              <a:rPr lang="en-US" dirty="0" err="1"/>
              <a:t>výročí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3C52C-5E29-41AF-BAA3-8217E886DA0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166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3C52C-5E29-41AF-BAA3-8217E886DA0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896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3C52C-5E29-41AF-BAA3-8217E886DA0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03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800" dirty="0">
                <a:effectLst/>
                <a:latin typeface="Segoe UI" panose="020B0502040204020203" pitchFamily="34" charset="0"/>
              </a:rPr>
              <a:t>3 tečka Adolfem </a:t>
            </a:r>
            <a:r>
              <a:rPr lang="cs-CZ" sz="1800" dirty="0" err="1">
                <a:effectLst/>
                <a:latin typeface="Segoe UI" panose="020B0502040204020203" pitchFamily="34" charset="0"/>
              </a:rPr>
              <a:t>Benšem</a:t>
            </a:r>
            <a:r>
              <a:rPr lang="cs-CZ" sz="1800" dirty="0">
                <a:effectLst/>
                <a:latin typeface="Segoe UI" panose="020B0502040204020203" pitchFamily="34" charset="0"/>
              </a:rPr>
              <a:t> na Mezinárodní výstavě umění a techniky v</a:t>
            </a:r>
            <a:endParaRPr lang="en-US" sz="1800" dirty="0">
              <a:effectLst/>
              <a:latin typeface="Segoe UI" panose="020B0502040204020203" pitchFamily="34" charset="0"/>
            </a:endParaRP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>
                <a:effectLst/>
                <a:latin typeface="Segoe UI" panose="020B0502040204020203" pitchFamily="34" charset="0"/>
              </a:rPr>
              <a:t>4 tečka , kteří mohli využít celkem 24 linek.</a:t>
            </a:r>
            <a:endParaRPr lang="cs-CZ" sz="1800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 err="1"/>
              <a:t>Citát</a:t>
            </a:r>
            <a:endParaRPr lang="en-US" dirty="0"/>
          </a:p>
          <a:p>
            <a:endParaRPr lang="en-US" dirty="0"/>
          </a:p>
          <a:p>
            <a:r>
              <a:rPr lang="en-US" dirty="0"/>
              <a:t>“ </a:t>
            </a:r>
            <a:r>
              <a:rPr lang="en-US" dirty="0" err="1"/>
              <a:t>Letiště</a:t>
            </a:r>
            <a:r>
              <a:rPr lang="en-US" dirty="0"/>
              <a:t> se </a:t>
            </a:r>
            <a:r>
              <a:rPr lang="en-US" dirty="0" err="1"/>
              <a:t>začalo</a:t>
            </a:r>
            <a:r>
              <a:rPr lang="en-US" dirty="0"/>
              <a:t> </a:t>
            </a:r>
            <a:r>
              <a:rPr lang="en-US" dirty="0" err="1"/>
              <a:t>plánovat</a:t>
            </a:r>
            <a:r>
              <a:rPr lang="en-US" dirty="0"/>
              <a:t> </a:t>
            </a:r>
            <a:r>
              <a:rPr lang="en-US" dirty="0" err="1"/>
              <a:t>již</a:t>
            </a:r>
            <a:r>
              <a:rPr lang="en-US" dirty="0"/>
              <a:t> od </a:t>
            </a:r>
            <a:r>
              <a:rPr lang="en-US" dirty="0" err="1"/>
              <a:t>roku</a:t>
            </a:r>
            <a:r>
              <a:rPr lang="en-US" dirty="0"/>
              <a:t> 1933. </a:t>
            </a:r>
            <a:r>
              <a:rPr lang="en-US" dirty="0" err="1"/>
              <a:t>Pár</a:t>
            </a:r>
            <a:r>
              <a:rPr lang="en-US" dirty="0"/>
              <a:t> let </a:t>
            </a:r>
            <a:r>
              <a:rPr lang="en-US" dirty="0" err="1"/>
              <a:t>později</a:t>
            </a:r>
            <a:r>
              <a:rPr lang="en-US" dirty="0"/>
              <a:t>, </a:t>
            </a:r>
            <a:r>
              <a:rPr lang="en-US" dirty="0" err="1"/>
              <a:t>roku</a:t>
            </a:r>
            <a:r>
              <a:rPr lang="en-US" dirty="0"/>
              <a:t> 1937 </a:t>
            </a:r>
            <a:r>
              <a:rPr lang="en-US" dirty="0" err="1"/>
              <a:t>byla</a:t>
            </a:r>
            <a:r>
              <a:rPr lang="en-US" dirty="0"/>
              <a:t> </a:t>
            </a:r>
            <a:r>
              <a:rPr lang="en-US" dirty="0" err="1"/>
              <a:t>konsturkce</a:t>
            </a:r>
            <a:r>
              <a:rPr lang="en-US" dirty="0"/>
              <a:t> </a:t>
            </a:r>
            <a:r>
              <a:rPr lang="en-US" dirty="0" err="1"/>
              <a:t>letiště</a:t>
            </a:r>
            <a:r>
              <a:rPr lang="en-US" dirty="0"/>
              <a:t>, </a:t>
            </a:r>
            <a:r>
              <a:rPr lang="en-US" dirty="0" err="1"/>
              <a:t>vyprojektovaná</a:t>
            </a:r>
            <a:r>
              <a:rPr lang="en-US" dirty="0"/>
              <a:t> </a:t>
            </a:r>
            <a:r>
              <a:rPr lang="en-US" dirty="0" err="1"/>
              <a:t>architektem</a:t>
            </a:r>
            <a:r>
              <a:rPr lang="en-US" dirty="0"/>
              <a:t> </a:t>
            </a:r>
            <a:r>
              <a:rPr lang="en-US" dirty="0" err="1"/>
              <a:t>Adolfem</a:t>
            </a:r>
            <a:r>
              <a:rPr lang="en-US" dirty="0"/>
              <a:t> </a:t>
            </a:r>
            <a:r>
              <a:rPr lang="en-US" dirty="0" err="1"/>
              <a:t>Benešem</a:t>
            </a:r>
            <a:r>
              <a:rPr lang="en-US" dirty="0"/>
              <a:t> v </a:t>
            </a:r>
            <a:r>
              <a:rPr lang="en-US" dirty="0" err="1"/>
              <a:t>Paříži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výstavě</a:t>
            </a:r>
            <a:r>
              <a:rPr lang="en-US" dirty="0"/>
              <a:t> </a:t>
            </a:r>
            <a:r>
              <a:rPr lang="en-US" dirty="0" err="1"/>
              <a:t>umění</a:t>
            </a:r>
            <a:r>
              <a:rPr lang="en-US" dirty="0"/>
              <a:t> a </a:t>
            </a:r>
            <a:r>
              <a:rPr lang="en-US" dirty="0" err="1"/>
              <a:t>techniky</a:t>
            </a:r>
            <a:r>
              <a:rPr lang="en-US" dirty="0"/>
              <a:t> </a:t>
            </a:r>
            <a:r>
              <a:rPr lang="en-US" dirty="0" err="1"/>
              <a:t>oceněna</a:t>
            </a:r>
            <a:r>
              <a:rPr lang="en-US" dirty="0"/>
              <a:t> </a:t>
            </a:r>
            <a:r>
              <a:rPr lang="en-US" dirty="0" err="1"/>
              <a:t>zlatou</a:t>
            </a:r>
            <a:r>
              <a:rPr lang="en-US" dirty="0"/>
              <a:t> </a:t>
            </a:r>
            <a:r>
              <a:rPr lang="en-US" dirty="0" err="1"/>
              <a:t>medailí</a:t>
            </a:r>
            <a:r>
              <a:rPr lang="en-US" dirty="0"/>
              <a:t>. </a:t>
            </a:r>
            <a:r>
              <a:rPr lang="en-US" dirty="0" err="1"/>
              <a:t>Následně</a:t>
            </a:r>
            <a:r>
              <a:rPr lang="en-US" dirty="0"/>
              <a:t> </a:t>
            </a:r>
            <a:r>
              <a:rPr lang="en-US" dirty="0" err="1"/>
              <a:t>bylo</a:t>
            </a:r>
            <a:r>
              <a:rPr lang="en-US" dirty="0"/>
              <a:t> </a:t>
            </a:r>
            <a:r>
              <a:rPr lang="en-US" dirty="0" err="1"/>
              <a:t>letiště</a:t>
            </a:r>
            <a:r>
              <a:rPr lang="en-US" dirty="0"/>
              <a:t> v ten </a:t>
            </a:r>
            <a:r>
              <a:rPr lang="en-US" dirty="0" err="1"/>
              <a:t>samý</a:t>
            </a:r>
            <a:r>
              <a:rPr lang="en-US" dirty="0"/>
              <a:t> </a:t>
            </a:r>
            <a:r>
              <a:rPr lang="en-US" dirty="0" err="1"/>
              <a:t>rok</a:t>
            </a:r>
            <a:r>
              <a:rPr lang="en-US" dirty="0"/>
              <a:t> 5. </a:t>
            </a:r>
            <a:r>
              <a:rPr lang="en-US" dirty="0" err="1"/>
              <a:t>dubna</a:t>
            </a:r>
            <a:r>
              <a:rPr lang="en-US" dirty="0"/>
              <a:t> </a:t>
            </a:r>
            <a:r>
              <a:rPr lang="en-US" dirty="0" err="1"/>
              <a:t>otevřeno</a:t>
            </a:r>
            <a:r>
              <a:rPr lang="en-US" dirty="0"/>
              <a:t>, </a:t>
            </a:r>
            <a:r>
              <a:rPr lang="en-US" dirty="0" err="1"/>
              <a:t>kdy</a:t>
            </a:r>
            <a:r>
              <a:rPr lang="en-US" dirty="0"/>
              <a:t> v 9 </a:t>
            </a:r>
            <a:r>
              <a:rPr lang="en-US" dirty="0" err="1"/>
              <a:t>hodin</a:t>
            </a:r>
            <a:r>
              <a:rPr lang="en-US" dirty="0"/>
              <a:t> </a:t>
            </a:r>
            <a:r>
              <a:rPr lang="en-US" dirty="0" err="1"/>
              <a:t>ráno</a:t>
            </a:r>
            <a:r>
              <a:rPr lang="en-US" dirty="0"/>
              <a:t> </a:t>
            </a:r>
            <a:r>
              <a:rPr lang="en-US" dirty="0" err="1"/>
              <a:t>přistál</a:t>
            </a:r>
            <a:r>
              <a:rPr lang="en-US" dirty="0"/>
              <a:t> </a:t>
            </a:r>
            <a:r>
              <a:rPr lang="en-US" dirty="0" err="1"/>
              <a:t>letoun</a:t>
            </a:r>
            <a:r>
              <a:rPr lang="en-US" dirty="0"/>
              <a:t> DC-2 </a:t>
            </a:r>
            <a:r>
              <a:rPr lang="en-US" dirty="0" err="1"/>
              <a:t>československé</a:t>
            </a:r>
            <a:r>
              <a:rPr lang="en-US" dirty="0"/>
              <a:t> </a:t>
            </a:r>
            <a:r>
              <a:rPr lang="en-US" dirty="0" err="1"/>
              <a:t>letecké</a:t>
            </a:r>
            <a:r>
              <a:rPr lang="en-US" dirty="0"/>
              <a:t> </a:t>
            </a:r>
            <a:r>
              <a:rPr lang="en-US" dirty="0" err="1"/>
              <a:t>společnosti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letu</a:t>
            </a:r>
            <a:r>
              <a:rPr lang="en-US" dirty="0"/>
              <a:t> z </a:t>
            </a:r>
            <a:r>
              <a:rPr lang="en-US" dirty="0" err="1"/>
              <a:t>Pieštan</a:t>
            </a:r>
            <a:r>
              <a:rPr lang="en-US" dirty="0"/>
              <a:t> do </a:t>
            </a:r>
            <a:r>
              <a:rPr lang="en-US" dirty="0" err="1"/>
              <a:t>Prahy</a:t>
            </a:r>
            <a:r>
              <a:rPr lang="en-US" dirty="0"/>
              <a:t> </a:t>
            </a:r>
            <a:r>
              <a:rPr lang="en-US" dirty="0" err="1"/>
              <a:t>přes</a:t>
            </a:r>
            <a:r>
              <a:rPr lang="en-US" dirty="0"/>
              <a:t> </a:t>
            </a:r>
            <a:r>
              <a:rPr lang="en-US" dirty="0" err="1"/>
              <a:t>Zlín</a:t>
            </a:r>
            <a:r>
              <a:rPr lang="en-US" dirty="0"/>
              <a:t> a Brno. O </a:t>
            </a:r>
            <a:r>
              <a:rPr lang="en-US" dirty="0" err="1"/>
              <a:t>hodinu</a:t>
            </a:r>
            <a:r>
              <a:rPr lang="en-US" dirty="0"/>
              <a:t> </a:t>
            </a:r>
            <a:r>
              <a:rPr lang="en-US" dirty="0" err="1"/>
              <a:t>později</a:t>
            </a:r>
            <a:r>
              <a:rPr lang="en-US" dirty="0"/>
              <a:t> </a:t>
            </a:r>
            <a:r>
              <a:rPr lang="en-US" dirty="0" err="1"/>
              <a:t>pak</a:t>
            </a:r>
            <a:r>
              <a:rPr lang="en-US" dirty="0"/>
              <a:t> </a:t>
            </a:r>
            <a:r>
              <a:rPr lang="en-US" dirty="0" err="1"/>
              <a:t>letoun</a:t>
            </a:r>
            <a:r>
              <a:rPr lang="en-US" dirty="0"/>
              <a:t> Air France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trati</a:t>
            </a:r>
            <a:r>
              <a:rPr lang="en-US" dirty="0"/>
              <a:t> z </a:t>
            </a:r>
            <a:r>
              <a:rPr lang="en-US" dirty="0" err="1"/>
              <a:t>Vídně</a:t>
            </a:r>
            <a:r>
              <a:rPr lang="en-US" dirty="0"/>
              <a:t> do </a:t>
            </a:r>
            <a:r>
              <a:rPr lang="en-US" dirty="0" err="1"/>
              <a:t>Drážďan</a:t>
            </a:r>
            <a:r>
              <a:rPr lang="en-US" dirty="0"/>
              <a:t>. </a:t>
            </a:r>
            <a:r>
              <a:rPr lang="en-US" dirty="0" err="1"/>
              <a:t>Během</a:t>
            </a:r>
            <a:r>
              <a:rPr lang="en-US" dirty="0"/>
              <a:t> </a:t>
            </a:r>
            <a:r>
              <a:rPr lang="en-US" dirty="0" err="1"/>
              <a:t>prvního</a:t>
            </a:r>
            <a:r>
              <a:rPr lang="en-US" dirty="0"/>
              <a:t> </a:t>
            </a:r>
            <a:r>
              <a:rPr lang="en-US" dirty="0" err="1"/>
              <a:t>roku</a:t>
            </a:r>
            <a:r>
              <a:rPr lang="en-US" dirty="0"/>
              <a:t> co </a:t>
            </a:r>
            <a:r>
              <a:rPr lang="en-US" dirty="0" err="1"/>
              <a:t>bylo</a:t>
            </a:r>
            <a:r>
              <a:rPr lang="en-US" dirty="0"/>
              <a:t> </a:t>
            </a:r>
            <a:r>
              <a:rPr lang="en-US" dirty="0" err="1"/>
              <a:t>letiště</a:t>
            </a:r>
            <a:r>
              <a:rPr lang="en-US" dirty="0"/>
              <a:t> v </a:t>
            </a:r>
            <a:r>
              <a:rPr lang="en-US" dirty="0" err="1"/>
              <a:t>provozu</a:t>
            </a:r>
            <a:r>
              <a:rPr lang="en-US" dirty="0"/>
              <a:t>, </a:t>
            </a:r>
            <a:r>
              <a:rPr lang="en-US" dirty="0" err="1"/>
              <a:t>odbavilo</a:t>
            </a:r>
            <a:r>
              <a:rPr lang="en-US" dirty="0"/>
              <a:t> </a:t>
            </a:r>
            <a:r>
              <a:rPr lang="en-US" dirty="0" err="1"/>
              <a:t>téměř</a:t>
            </a:r>
            <a:r>
              <a:rPr lang="en-US" dirty="0"/>
              <a:t> 14 </a:t>
            </a:r>
            <a:r>
              <a:rPr lang="en-US" dirty="0" err="1"/>
              <a:t>tisíc</a:t>
            </a:r>
            <a:r>
              <a:rPr lang="en-US" dirty="0"/>
              <a:t> </a:t>
            </a:r>
            <a:r>
              <a:rPr lang="en-US" dirty="0" err="1"/>
              <a:t>cestujích</a:t>
            </a:r>
            <a:r>
              <a:rPr lang="en-US" dirty="0"/>
              <a:t>. Od 15. </a:t>
            </a:r>
            <a:r>
              <a:rPr lang="en-US" dirty="0" err="1"/>
              <a:t>srpna</a:t>
            </a:r>
            <a:r>
              <a:rPr lang="en-US" dirty="0"/>
              <a:t> do 22. </a:t>
            </a:r>
            <a:r>
              <a:rPr lang="en-US" dirty="0" err="1"/>
              <a:t>prosince</a:t>
            </a:r>
            <a:r>
              <a:rPr lang="en-US" dirty="0"/>
              <a:t> 1937 </a:t>
            </a:r>
            <a:r>
              <a:rPr lang="en-US" dirty="0" err="1"/>
              <a:t>byly</a:t>
            </a:r>
            <a:r>
              <a:rPr lang="en-US" dirty="0"/>
              <a:t> </a:t>
            </a:r>
            <a:r>
              <a:rPr lang="en-US" dirty="0" err="1"/>
              <a:t>vybudovány</a:t>
            </a:r>
            <a:r>
              <a:rPr lang="en-US" dirty="0"/>
              <a:t> </a:t>
            </a:r>
            <a:r>
              <a:rPr lang="en-US" dirty="0" err="1"/>
              <a:t>zpevněné</a:t>
            </a:r>
            <a:r>
              <a:rPr lang="en-US" dirty="0"/>
              <a:t> </a:t>
            </a:r>
            <a:r>
              <a:rPr lang="en-US" dirty="0" err="1"/>
              <a:t>vzletové</a:t>
            </a:r>
            <a:r>
              <a:rPr lang="en-US" dirty="0"/>
              <a:t> a </a:t>
            </a:r>
            <a:r>
              <a:rPr lang="en-US" dirty="0" err="1"/>
              <a:t>přistávací</a:t>
            </a:r>
            <a:r>
              <a:rPr lang="en-US" dirty="0"/>
              <a:t> </a:t>
            </a:r>
            <a:r>
              <a:rPr lang="en-US" dirty="0" err="1"/>
              <a:t>dráhy</a:t>
            </a:r>
            <a:r>
              <a:rPr lang="en-US" dirty="0"/>
              <a:t>, </a:t>
            </a:r>
            <a:r>
              <a:rPr lang="en-US" dirty="0" err="1"/>
              <a:t>tehda</a:t>
            </a:r>
            <a:r>
              <a:rPr lang="en-US" dirty="0"/>
              <a:t> </a:t>
            </a:r>
            <a:r>
              <a:rPr lang="en-US" dirty="0" err="1"/>
              <a:t>očíslena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08/26 a 04/22. </a:t>
            </a:r>
            <a:r>
              <a:rPr lang="en-US" dirty="0" err="1"/>
              <a:t>Rok</a:t>
            </a:r>
            <a:r>
              <a:rPr lang="en-US" dirty="0"/>
              <a:t> </a:t>
            </a:r>
            <a:r>
              <a:rPr lang="en-US" dirty="0" err="1"/>
              <a:t>potom</a:t>
            </a:r>
            <a:r>
              <a:rPr lang="en-US" dirty="0"/>
              <a:t> </a:t>
            </a:r>
            <a:r>
              <a:rPr lang="en-US" dirty="0" err="1"/>
              <a:t>byla</a:t>
            </a:r>
            <a:r>
              <a:rPr lang="en-US" dirty="0"/>
              <a:t> </a:t>
            </a:r>
            <a:r>
              <a:rPr lang="en-US" dirty="0" err="1"/>
              <a:t>vyboduvána</a:t>
            </a:r>
            <a:r>
              <a:rPr lang="en-US" dirty="0"/>
              <a:t> </a:t>
            </a:r>
            <a:r>
              <a:rPr lang="en-US" dirty="0" err="1"/>
              <a:t>dráha</a:t>
            </a:r>
            <a:r>
              <a:rPr lang="en-US" dirty="0"/>
              <a:t> 13/31 a </a:t>
            </a:r>
            <a:r>
              <a:rPr lang="en-US" dirty="0" err="1"/>
              <a:t>zárověn</a:t>
            </a:r>
            <a:r>
              <a:rPr lang="en-US" dirty="0"/>
              <a:t> </a:t>
            </a:r>
            <a:r>
              <a:rPr lang="en-US" dirty="0" err="1"/>
              <a:t>byla</a:t>
            </a:r>
            <a:r>
              <a:rPr lang="en-US" dirty="0"/>
              <a:t> </a:t>
            </a:r>
            <a:r>
              <a:rPr lang="en-US" dirty="0" err="1"/>
              <a:t>prodloužena</a:t>
            </a:r>
            <a:r>
              <a:rPr lang="en-US" dirty="0"/>
              <a:t> </a:t>
            </a:r>
            <a:r>
              <a:rPr lang="en-US" dirty="0" err="1"/>
              <a:t>dráha</a:t>
            </a:r>
            <a:r>
              <a:rPr lang="en-US" dirty="0"/>
              <a:t> 04/22 z 280m </a:t>
            </a:r>
            <a:r>
              <a:rPr lang="en-US" dirty="0" err="1"/>
              <a:t>na</a:t>
            </a:r>
            <a:r>
              <a:rPr lang="en-US" dirty="0"/>
              <a:t> 1080m.”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3C52C-5E29-41AF-BAA3-8217E886DA0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803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>
                <a:effectLst/>
                <a:latin typeface="Segoe UI" panose="020B0502040204020203" pitchFamily="34" charset="0"/>
              </a:rPr>
              <a:t>Jako magnetická deklinace se v zeměpise označuje úhlový rozdíl mezi směry k zeměpisnému a magnetickému severnímu pólu Země. Magnetická deklinace se na různých místech Země liší, navíc se v čase mění, protože severní magnetický pól se vůči zeměpisnému pomalu pohybuje.</a:t>
            </a:r>
            <a:endParaRPr lang="cs-CZ" sz="1800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>
                <a:effectLst/>
                <a:latin typeface="Segoe UI" panose="020B0502040204020203" pitchFamily="34" charset="0"/>
              </a:rPr>
              <a:t>VOR-DME je nepřesné přístrojové přiblížení (což znamená, že posádka má po celou dobu nepřetržitou informaci o horizontální odchylce od tratě, ale informaci o vertikální odchylce má pouze v intervalech - obvykle každou 1 NM).</a:t>
            </a:r>
            <a:endParaRPr lang="cs-CZ" sz="1800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 err="1"/>
              <a:t>Citát</a:t>
            </a:r>
            <a:endParaRPr lang="en-US" dirty="0"/>
          </a:p>
          <a:p>
            <a:endParaRPr lang="en-US" dirty="0"/>
          </a:p>
          <a:p>
            <a:r>
              <a:rPr lang="en-US" dirty="0"/>
              <a:t>“ </a:t>
            </a:r>
            <a:r>
              <a:rPr lang="en-US" dirty="0" err="1"/>
              <a:t>Letiště</a:t>
            </a:r>
            <a:r>
              <a:rPr lang="en-US" dirty="0"/>
              <a:t> je </a:t>
            </a:r>
            <a:r>
              <a:rPr lang="en-US" dirty="0" err="1"/>
              <a:t>kompletně</a:t>
            </a:r>
            <a:r>
              <a:rPr lang="en-US" dirty="0"/>
              <a:t> </a:t>
            </a:r>
            <a:r>
              <a:rPr lang="en-US" dirty="0" err="1"/>
              <a:t>vybaveno</a:t>
            </a:r>
            <a:r>
              <a:rPr lang="en-US" dirty="0"/>
              <a:t> pro </a:t>
            </a:r>
            <a:r>
              <a:rPr lang="en-US" dirty="0" err="1"/>
              <a:t>lety</a:t>
            </a:r>
            <a:r>
              <a:rPr lang="en-US" dirty="0"/>
              <a:t> jak </a:t>
            </a:r>
            <a:r>
              <a:rPr lang="en-US" dirty="0" err="1"/>
              <a:t>vizuální</a:t>
            </a:r>
            <a:r>
              <a:rPr lang="en-US" dirty="0"/>
              <a:t> (</a:t>
            </a:r>
            <a:r>
              <a:rPr lang="en-US" dirty="0" err="1"/>
              <a:t>jménem</a:t>
            </a:r>
            <a:r>
              <a:rPr lang="en-US" dirty="0"/>
              <a:t> VFR) a </a:t>
            </a:r>
            <a:r>
              <a:rPr lang="en-US" dirty="0" err="1"/>
              <a:t>lety</a:t>
            </a:r>
            <a:r>
              <a:rPr lang="en-US" dirty="0"/>
              <a:t> </a:t>
            </a:r>
            <a:r>
              <a:rPr lang="en-US" dirty="0" err="1"/>
              <a:t>instrumentální</a:t>
            </a:r>
            <a:r>
              <a:rPr lang="en-US" dirty="0"/>
              <a:t> (</a:t>
            </a:r>
            <a:r>
              <a:rPr lang="en-US" dirty="0" err="1"/>
              <a:t>jménem</a:t>
            </a:r>
            <a:r>
              <a:rPr lang="en-US" dirty="0"/>
              <a:t> IFR, </a:t>
            </a:r>
            <a:r>
              <a:rPr lang="en-US" dirty="0" err="1"/>
              <a:t>létany</a:t>
            </a:r>
            <a:r>
              <a:rPr lang="en-US" dirty="0"/>
              <a:t> </a:t>
            </a:r>
            <a:r>
              <a:rPr lang="en-US" dirty="0" err="1"/>
              <a:t>především</a:t>
            </a:r>
            <a:r>
              <a:rPr lang="en-US" dirty="0"/>
              <a:t> </a:t>
            </a:r>
            <a:r>
              <a:rPr lang="en-US" dirty="0" err="1"/>
              <a:t>velkými</a:t>
            </a:r>
            <a:r>
              <a:rPr lang="en-US" dirty="0"/>
              <a:t> </a:t>
            </a:r>
            <a:r>
              <a:rPr lang="en-US" dirty="0" err="1"/>
              <a:t>letadly</a:t>
            </a:r>
            <a:r>
              <a:rPr lang="en-US" dirty="0"/>
              <a:t>). </a:t>
            </a:r>
            <a:r>
              <a:rPr lang="en-US" dirty="0" err="1"/>
              <a:t>Provoz</a:t>
            </a:r>
            <a:r>
              <a:rPr lang="en-US" dirty="0"/>
              <a:t> </a:t>
            </a:r>
            <a:r>
              <a:rPr lang="en-US" dirty="0" err="1"/>
              <a:t>letiště</a:t>
            </a:r>
            <a:r>
              <a:rPr lang="en-US" dirty="0"/>
              <a:t> je </a:t>
            </a:r>
            <a:r>
              <a:rPr lang="en-US" dirty="0" err="1"/>
              <a:t>nepřetržitý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dne</a:t>
            </a:r>
            <a:r>
              <a:rPr lang="en-US" dirty="0"/>
              <a:t> I v </a:t>
            </a:r>
            <a:r>
              <a:rPr lang="en-US" dirty="0" err="1"/>
              <a:t>noci</a:t>
            </a:r>
            <a:r>
              <a:rPr lang="en-US" dirty="0"/>
              <a:t>.</a:t>
            </a:r>
          </a:p>
          <a:p>
            <a:r>
              <a:rPr lang="en-US" dirty="0" err="1"/>
              <a:t>Zrovna</a:t>
            </a:r>
            <a:r>
              <a:rPr lang="en-US" dirty="0"/>
              <a:t> </a:t>
            </a:r>
            <a:r>
              <a:rPr lang="en-US" dirty="0" err="1"/>
              <a:t>teď</a:t>
            </a:r>
            <a:r>
              <a:rPr lang="en-US" dirty="0"/>
              <a:t> se </a:t>
            </a:r>
            <a:r>
              <a:rPr lang="en-US" dirty="0" err="1"/>
              <a:t>užívá</a:t>
            </a:r>
            <a:r>
              <a:rPr lang="en-US" dirty="0"/>
              <a:t> </a:t>
            </a:r>
            <a:r>
              <a:rPr lang="en-US" dirty="0" err="1"/>
              <a:t>dráha</a:t>
            </a:r>
            <a:r>
              <a:rPr lang="en-US" dirty="0"/>
              <a:t> 12/30 ale od </a:t>
            </a:r>
            <a:r>
              <a:rPr lang="en-US" dirty="0" err="1"/>
              <a:t>července</a:t>
            </a:r>
            <a:r>
              <a:rPr lang="en-US" dirty="0"/>
              <a:t> by </a:t>
            </a:r>
            <a:r>
              <a:rPr lang="en-US" dirty="0" err="1"/>
              <a:t>měl</a:t>
            </a:r>
            <a:r>
              <a:rPr lang="en-US" dirty="0"/>
              <a:t> </a:t>
            </a:r>
            <a:r>
              <a:rPr lang="en-US" dirty="0" err="1"/>
              <a:t>převzít</a:t>
            </a:r>
            <a:r>
              <a:rPr lang="en-US" dirty="0"/>
              <a:t> </a:t>
            </a:r>
            <a:r>
              <a:rPr lang="en-US" dirty="0" err="1"/>
              <a:t>všechen</a:t>
            </a:r>
            <a:r>
              <a:rPr lang="en-US" dirty="0"/>
              <a:t> </a:t>
            </a:r>
            <a:r>
              <a:rPr lang="en-US" dirty="0" err="1"/>
              <a:t>provoz</a:t>
            </a:r>
            <a:r>
              <a:rPr lang="en-US" dirty="0"/>
              <a:t> </a:t>
            </a:r>
            <a:r>
              <a:rPr lang="en-US" dirty="0" err="1"/>
              <a:t>opět</a:t>
            </a:r>
            <a:r>
              <a:rPr lang="en-US" dirty="0"/>
              <a:t> </a:t>
            </a:r>
            <a:r>
              <a:rPr lang="en-US" dirty="0" err="1"/>
              <a:t>dráha</a:t>
            </a:r>
            <a:r>
              <a:rPr lang="en-US" dirty="0"/>
              <a:t> 06/24. </a:t>
            </a:r>
            <a:r>
              <a:rPr lang="en-US" dirty="0" err="1"/>
              <a:t>Obě</a:t>
            </a:r>
            <a:r>
              <a:rPr lang="en-US" dirty="0"/>
              <a:t> </a:t>
            </a:r>
            <a:r>
              <a:rPr lang="en-US" dirty="0" err="1"/>
              <a:t>dráhy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vybaveny</a:t>
            </a:r>
            <a:r>
              <a:rPr lang="en-US" dirty="0"/>
              <a:t> </a:t>
            </a:r>
            <a:r>
              <a:rPr lang="en-US" dirty="0" err="1"/>
              <a:t>Instrumentálním</a:t>
            </a:r>
            <a:r>
              <a:rPr lang="en-US" dirty="0"/>
              <a:t> </a:t>
            </a:r>
            <a:r>
              <a:rPr lang="en-US" dirty="0" err="1"/>
              <a:t>přistávacím</a:t>
            </a:r>
            <a:r>
              <a:rPr lang="en-US" dirty="0"/>
              <a:t> </a:t>
            </a:r>
            <a:r>
              <a:rPr lang="en-US" dirty="0" err="1"/>
              <a:t>systémem</a:t>
            </a:r>
            <a:r>
              <a:rPr lang="en-US" dirty="0"/>
              <a:t> ILS. To je system </a:t>
            </a:r>
            <a:r>
              <a:rPr lang="en-US" dirty="0" err="1"/>
              <a:t>který</a:t>
            </a:r>
            <a:r>
              <a:rPr lang="en-US" dirty="0"/>
              <a:t> </a:t>
            </a:r>
            <a:r>
              <a:rPr lang="en-US" dirty="0" err="1"/>
              <a:t>navede</a:t>
            </a:r>
            <a:r>
              <a:rPr lang="en-US" dirty="0"/>
              <a:t> </a:t>
            </a:r>
            <a:r>
              <a:rPr lang="en-US" dirty="0" err="1"/>
              <a:t>letiště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kurz</a:t>
            </a:r>
            <a:r>
              <a:rPr lang="en-US" dirty="0"/>
              <a:t> </a:t>
            </a:r>
            <a:r>
              <a:rPr lang="en-US" dirty="0" err="1"/>
              <a:t>dráhy</a:t>
            </a:r>
            <a:r>
              <a:rPr lang="en-US" dirty="0"/>
              <a:t> a </a:t>
            </a:r>
            <a:r>
              <a:rPr lang="en-US" dirty="0" err="1"/>
              <a:t>zaroveň</a:t>
            </a:r>
            <a:r>
              <a:rPr lang="en-US" dirty="0"/>
              <a:t> </a:t>
            </a:r>
            <a:r>
              <a:rPr lang="en-US" dirty="0" err="1"/>
              <a:t>letadlo</a:t>
            </a:r>
            <a:r>
              <a:rPr lang="en-US" dirty="0"/>
              <a:t> </a:t>
            </a:r>
            <a:r>
              <a:rPr lang="en-US" dirty="0" err="1"/>
              <a:t>klesá</a:t>
            </a:r>
            <a:r>
              <a:rPr lang="en-US" dirty="0"/>
              <a:t> </a:t>
            </a:r>
            <a:r>
              <a:rPr lang="en-US" dirty="0" err="1"/>
              <a:t>až</a:t>
            </a:r>
            <a:r>
              <a:rPr lang="en-US" dirty="0"/>
              <a:t> do </a:t>
            </a:r>
            <a:r>
              <a:rPr lang="en-US" dirty="0" err="1"/>
              <a:t>bodu</a:t>
            </a:r>
            <a:r>
              <a:rPr lang="en-US" dirty="0"/>
              <a:t> </a:t>
            </a:r>
            <a:r>
              <a:rPr lang="en-US" dirty="0" err="1"/>
              <a:t>kdy</a:t>
            </a:r>
            <a:r>
              <a:rPr lang="en-US" dirty="0"/>
              <a:t> </a:t>
            </a:r>
            <a:r>
              <a:rPr lang="en-US" dirty="0" err="1"/>
              <a:t>buď</a:t>
            </a:r>
            <a:r>
              <a:rPr lang="en-US" dirty="0"/>
              <a:t> pilot </a:t>
            </a:r>
            <a:r>
              <a:rPr lang="en-US" dirty="0" err="1"/>
              <a:t>převezme</a:t>
            </a:r>
            <a:r>
              <a:rPr lang="en-US" dirty="0"/>
              <a:t> </a:t>
            </a:r>
            <a:r>
              <a:rPr lang="en-US" dirty="0" err="1"/>
              <a:t>kontrolu</a:t>
            </a:r>
            <a:r>
              <a:rPr lang="en-US" dirty="0"/>
              <a:t> a </a:t>
            </a:r>
            <a:r>
              <a:rPr lang="en-US" dirty="0" err="1"/>
              <a:t>přistane</a:t>
            </a:r>
            <a:r>
              <a:rPr lang="en-US" dirty="0"/>
              <a:t> s </a:t>
            </a:r>
            <a:r>
              <a:rPr lang="en-US" dirty="0" err="1"/>
              <a:t>letadlem</a:t>
            </a:r>
            <a:r>
              <a:rPr lang="en-US" dirty="0"/>
              <a:t>,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např</a:t>
            </a:r>
            <a:r>
              <a:rPr lang="en-US" dirty="0"/>
              <a:t>. U </a:t>
            </a:r>
            <a:r>
              <a:rPr lang="en-US" dirty="0" err="1"/>
              <a:t>dráhy</a:t>
            </a:r>
            <a:r>
              <a:rPr lang="en-US" dirty="0"/>
              <a:t> 24 je </a:t>
            </a:r>
            <a:r>
              <a:rPr lang="en-US" dirty="0" err="1"/>
              <a:t>tzv</a:t>
            </a:r>
            <a:r>
              <a:rPr lang="en-US" dirty="0"/>
              <a:t>. ILS </a:t>
            </a:r>
            <a:r>
              <a:rPr lang="en-US" dirty="0" err="1"/>
              <a:t>Kategorie</a:t>
            </a:r>
            <a:r>
              <a:rPr lang="en-US" dirty="0"/>
              <a:t> 3 </a:t>
            </a:r>
            <a:r>
              <a:rPr lang="en-US" dirty="0" err="1"/>
              <a:t>která</a:t>
            </a:r>
            <a:r>
              <a:rPr lang="en-US" dirty="0"/>
              <a:t> </a:t>
            </a:r>
            <a:r>
              <a:rPr lang="en-US" dirty="0" err="1"/>
              <a:t>umožní</a:t>
            </a:r>
            <a:r>
              <a:rPr lang="en-US" dirty="0"/>
              <a:t> </a:t>
            </a:r>
            <a:r>
              <a:rPr lang="en-US" dirty="0" err="1"/>
              <a:t>letadlu</a:t>
            </a:r>
            <a:r>
              <a:rPr lang="en-US" dirty="0"/>
              <a:t> </a:t>
            </a:r>
            <a:r>
              <a:rPr lang="en-US" dirty="0" err="1"/>
              <a:t>např</a:t>
            </a:r>
            <a:r>
              <a:rPr lang="en-US" dirty="0"/>
              <a:t> </a:t>
            </a:r>
            <a:r>
              <a:rPr lang="en-US" dirty="0" err="1"/>
              <a:t>kvůli</a:t>
            </a:r>
            <a:r>
              <a:rPr lang="en-US" dirty="0"/>
              <a:t> </a:t>
            </a:r>
            <a:r>
              <a:rPr lang="en-US" dirty="0" err="1"/>
              <a:t>nizké</a:t>
            </a:r>
            <a:r>
              <a:rPr lang="en-US" dirty="0"/>
              <a:t> </a:t>
            </a:r>
            <a:r>
              <a:rPr lang="en-US" dirty="0" err="1"/>
              <a:t>viditelnosti</a:t>
            </a:r>
            <a:r>
              <a:rPr lang="en-US" dirty="0"/>
              <a:t> </a:t>
            </a:r>
            <a:r>
              <a:rPr lang="en-US" dirty="0" err="1"/>
              <a:t>doklesat</a:t>
            </a:r>
            <a:r>
              <a:rPr lang="en-US" dirty="0"/>
              <a:t> </a:t>
            </a:r>
            <a:r>
              <a:rPr lang="en-US" dirty="0" err="1"/>
              <a:t>až</a:t>
            </a:r>
            <a:r>
              <a:rPr lang="en-US" dirty="0"/>
              <a:t> k </a:t>
            </a:r>
            <a:r>
              <a:rPr lang="en-US" dirty="0" err="1"/>
              <a:t>doteku</a:t>
            </a:r>
            <a:r>
              <a:rPr lang="en-US" dirty="0"/>
              <a:t> s </a:t>
            </a:r>
            <a:r>
              <a:rPr lang="en-US" dirty="0" err="1"/>
              <a:t>dráhou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, </a:t>
            </a:r>
            <a:r>
              <a:rPr lang="en-US" dirty="0" err="1"/>
              <a:t>pak</a:t>
            </a:r>
            <a:r>
              <a:rPr lang="en-US" dirty="0"/>
              <a:t> </a:t>
            </a:r>
            <a:r>
              <a:rPr lang="en-US" dirty="0" err="1"/>
              <a:t>vezme</a:t>
            </a:r>
            <a:r>
              <a:rPr lang="en-US" dirty="0"/>
              <a:t> </a:t>
            </a:r>
            <a:r>
              <a:rPr lang="en-US" dirty="0" err="1"/>
              <a:t>kontrolu</a:t>
            </a:r>
            <a:r>
              <a:rPr lang="en-US" dirty="0"/>
              <a:t> pilot.</a:t>
            </a:r>
          </a:p>
          <a:p>
            <a:r>
              <a:rPr lang="en-US" dirty="0"/>
              <a:t>Na </a:t>
            </a:r>
            <a:r>
              <a:rPr lang="en-US" dirty="0" err="1"/>
              <a:t>letišti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4 </a:t>
            </a:r>
            <a:r>
              <a:rPr lang="en-US" dirty="0" err="1"/>
              <a:t>místa</a:t>
            </a:r>
            <a:r>
              <a:rPr lang="en-US" dirty="0"/>
              <a:t> </a:t>
            </a:r>
            <a:r>
              <a:rPr lang="en-US" dirty="0" err="1"/>
              <a:t>určená</a:t>
            </a:r>
            <a:r>
              <a:rPr lang="en-US" dirty="0"/>
              <a:t> pro </a:t>
            </a:r>
            <a:r>
              <a:rPr lang="en-US" dirty="0" err="1"/>
              <a:t>přistání</a:t>
            </a:r>
            <a:r>
              <a:rPr lang="en-US" dirty="0"/>
              <a:t> a </a:t>
            </a:r>
            <a:r>
              <a:rPr lang="en-US" dirty="0" err="1"/>
              <a:t>vzlet</a:t>
            </a:r>
            <a:r>
              <a:rPr lang="en-US" dirty="0"/>
              <a:t> </a:t>
            </a:r>
            <a:r>
              <a:rPr lang="en-US" dirty="0" err="1"/>
              <a:t>vrtulníků</a:t>
            </a:r>
            <a:r>
              <a:rPr lang="en-US" dirty="0"/>
              <a:t>, </a:t>
            </a:r>
            <a:r>
              <a:rPr lang="en-US" dirty="0" err="1"/>
              <a:t>všechna</a:t>
            </a:r>
            <a:r>
              <a:rPr lang="en-US" dirty="0"/>
              <a:t> se </a:t>
            </a:r>
            <a:r>
              <a:rPr lang="en-US" dirty="0" err="1"/>
              <a:t>nachází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jižní</a:t>
            </a:r>
            <a:r>
              <a:rPr lang="en-US" dirty="0"/>
              <a:t> </a:t>
            </a:r>
            <a:r>
              <a:rPr lang="en-US" dirty="0" err="1"/>
              <a:t>části</a:t>
            </a:r>
            <a:r>
              <a:rPr lang="en-US" dirty="0"/>
              <a:t> </a:t>
            </a:r>
            <a:r>
              <a:rPr lang="en-US" dirty="0" err="1"/>
              <a:t>letiště</a:t>
            </a:r>
            <a:r>
              <a:rPr lang="en-US" dirty="0"/>
              <a:t>. Jak si </a:t>
            </a:r>
            <a:r>
              <a:rPr lang="en-US" dirty="0" err="1"/>
              <a:t>můžete</a:t>
            </a:r>
            <a:r>
              <a:rPr lang="en-US" dirty="0"/>
              <a:t> </a:t>
            </a:r>
            <a:r>
              <a:rPr lang="en-US" dirty="0" err="1"/>
              <a:t>povšimnout</a:t>
            </a:r>
            <a:r>
              <a:rPr lang="en-US" dirty="0"/>
              <a:t>, </a:t>
            </a:r>
            <a:r>
              <a:rPr lang="en-US" dirty="0" err="1"/>
              <a:t>dráha</a:t>
            </a:r>
            <a:r>
              <a:rPr lang="en-US" dirty="0"/>
              <a:t> 06/24 </a:t>
            </a:r>
            <a:r>
              <a:rPr lang="en-US" dirty="0" err="1"/>
              <a:t>nebyla</a:t>
            </a:r>
            <a:r>
              <a:rPr lang="en-US" dirty="0"/>
              <a:t> </a:t>
            </a:r>
            <a:r>
              <a:rPr lang="en-US" dirty="0" err="1"/>
              <a:t>vždy</a:t>
            </a:r>
            <a:r>
              <a:rPr lang="en-US" dirty="0"/>
              <a:t> </a:t>
            </a:r>
            <a:r>
              <a:rPr lang="en-US" dirty="0" err="1"/>
              <a:t>takto</a:t>
            </a:r>
            <a:r>
              <a:rPr lang="en-US" dirty="0"/>
              <a:t> </a:t>
            </a:r>
            <a:r>
              <a:rPr lang="en-US" dirty="0" err="1"/>
              <a:t>značená</a:t>
            </a:r>
            <a:r>
              <a:rPr lang="en-US" dirty="0"/>
              <a:t>. Do </a:t>
            </a:r>
            <a:r>
              <a:rPr lang="en-US" dirty="0" err="1"/>
              <a:t>dobuna</a:t>
            </a:r>
            <a:r>
              <a:rPr lang="en-US" dirty="0"/>
              <a:t> 1993 </a:t>
            </a:r>
            <a:r>
              <a:rPr lang="en-US" dirty="0" err="1"/>
              <a:t>byla</a:t>
            </a:r>
            <a:r>
              <a:rPr lang="en-US" dirty="0"/>
              <a:t> </a:t>
            </a:r>
            <a:r>
              <a:rPr lang="en-US" dirty="0" err="1"/>
              <a:t>značna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07/25 a </a:t>
            </a:r>
            <a:r>
              <a:rPr lang="en-US" dirty="0" err="1"/>
              <a:t>dráha</a:t>
            </a:r>
            <a:r>
              <a:rPr lang="en-US" dirty="0"/>
              <a:t> 12/30 do </a:t>
            </a:r>
            <a:r>
              <a:rPr lang="en-US" dirty="0" err="1"/>
              <a:t>května</a:t>
            </a:r>
            <a:r>
              <a:rPr lang="en-US" dirty="0"/>
              <a:t> 2012 </a:t>
            </a:r>
            <a:r>
              <a:rPr lang="en-US" dirty="0" err="1"/>
              <a:t>jako</a:t>
            </a:r>
            <a:r>
              <a:rPr lang="en-US" dirty="0"/>
              <a:t> 13/31. To se </a:t>
            </a:r>
            <a:r>
              <a:rPr lang="en-US" dirty="0" err="1"/>
              <a:t>děje</a:t>
            </a:r>
            <a:r>
              <a:rPr lang="en-US" dirty="0"/>
              <a:t> v </a:t>
            </a:r>
            <a:r>
              <a:rPr lang="en-US" dirty="0" err="1"/>
              <a:t>důsledku</a:t>
            </a:r>
            <a:r>
              <a:rPr lang="en-US" dirty="0"/>
              <a:t> </a:t>
            </a:r>
            <a:r>
              <a:rPr lang="en-US" dirty="0" err="1"/>
              <a:t>změny</a:t>
            </a:r>
            <a:r>
              <a:rPr lang="en-US" dirty="0"/>
              <a:t> </a:t>
            </a:r>
            <a:r>
              <a:rPr lang="en-US" dirty="0" err="1"/>
              <a:t>magnetické</a:t>
            </a:r>
            <a:r>
              <a:rPr lang="en-US" dirty="0"/>
              <a:t> </a:t>
            </a:r>
            <a:r>
              <a:rPr lang="en-US" dirty="0" err="1"/>
              <a:t>deklinace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cs-CZ" sz="1200" dirty="0">
                <a:effectLst/>
                <a:latin typeface="Segoe UI" panose="020B0502040204020203" pitchFamily="34" charset="0"/>
              </a:rPr>
              <a:t>magnetická deklinace se v zeměpise označuje</a:t>
            </a:r>
            <a:r>
              <a:rPr lang="en-US" sz="1200" dirty="0">
                <a:effectLst/>
                <a:latin typeface="Segoe UI" panose="020B0502040204020203" pitchFamily="34" charset="0"/>
              </a:rPr>
              <a:t> </a:t>
            </a:r>
            <a:r>
              <a:rPr lang="en-US" sz="1200" dirty="0" err="1">
                <a:effectLst/>
                <a:latin typeface="Segoe UI" panose="020B0502040204020203" pitchFamily="34" charset="0"/>
              </a:rPr>
              <a:t>jako</a:t>
            </a:r>
            <a:r>
              <a:rPr lang="cs-CZ" sz="1200" dirty="0">
                <a:effectLst/>
                <a:latin typeface="Segoe UI" panose="020B0502040204020203" pitchFamily="34" charset="0"/>
              </a:rPr>
              <a:t> úhlový rozdíl mezi směry k zeměpisnému a magnetickému severnímu pólu Země. Magnetická deklinace se na různých místech Země liší, navíc se v čase mění, protože severní magnetický pól se vůči zeměpisnému pomalu pohybuje</a:t>
            </a:r>
            <a:endParaRPr lang="en-US" sz="1200" dirty="0">
              <a:effectLst/>
              <a:latin typeface="Segoe UI" panose="020B0502040204020203" pitchFamily="34" charset="0"/>
            </a:endParaRPr>
          </a:p>
          <a:p>
            <a:endParaRPr lang="en-US" sz="1200" dirty="0">
              <a:effectLst/>
              <a:latin typeface="Segoe UI" panose="020B0502040204020203" pitchFamily="34" charset="0"/>
            </a:endParaRPr>
          </a:p>
          <a:p>
            <a:r>
              <a:rPr lang="en-US" sz="1200" dirty="0" err="1">
                <a:effectLst/>
                <a:latin typeface="Segoe UI" panose="020B0502040204020203" pitchFamily="34" charset="0"/>
              </a:rPr>
              <a:t>Kolem</a:t>
            </a:r>
            <a:r>
              <a:rPr lang="en-US" sz="1200" dirty="0">
                <a:effectLst/>
                <a:latin typeface="Segoe UI" panose="020B0502040204020203" pitchFamily="34" charset="0"/>
              </a:rPr>
              <a:t> </a:t>
            </a:r>
            <a:r>
              <a:rPr lang="en-US" sz="1200" dirty="0" err="1">
                <a:effectLst/>
                <a:latin typeface="Segoe UI" panose="020B0502040204020203" pitchFamily="34" charset="0"/>
              </a:rPr>
              <a:t>letiště</a:t>
            </a:r>
            <a:r>
              <a:rPr lang="en-US" sz="1200" dirty="0">
                <a:effectLst/>
                <a:latin typeface="Segoe UI" panose="020B0502040204020203" pitchFamily="34" charset="0"/>
              </a:rPr>
              <a:t> se </a:t>
            </a:r>
            <a:r>
              <a:rPr lang="en-US" sz="1200" dirty="0" err="1">
                <a:effectLst/>
                <a:latin typeface="Segoe UI" panose="020B0502040204020203" pitchFamily="34" charset="0"/>
              </a:rPr>
              <a:t>nachází</a:t>
            </a:r>
            <a:r>
              <a:rPr lang="en-US" sz="1200" dirty="0">
                <a:effectLst/>
                <a:latin typeface="Segoe UI" panose="020B0502040204020203" pitchFamily="34" charset="0"/>
              </a:rPr>
              <a:t> </a:t>
            </a:r>
            <a:r>
              <a:rPr lang="en-US" sz="1200" dirty="0" err="1">
                <a:effectLst/>
                <a:latin typeface="Segoe UI" panose="020B0502040204020203" pitchFamily="34" charset="0"/>
              </a:rPr>
              <a:t>vzdušný</a:t>
            </a:r>
            <a:r>
              <a:rPr lang="en-US" sz="1200" dirty="0">
                <a:effectLst/>
                <a:latin typeface="Segoe UI" panose="020B0502040204020203" pitchFamily="34" charset="0"/>
              </a:rPr>
              <a:t> </a:t>
            </a:r>
            <a:r>
              <a:rPr lang="en-US" sz="1200" dirty="0" err="1">
                <a:effectLst/>
                <a:latin typeface="Segoe UI" panose="020B0502040204020203" pitchFamily="34" charset="0"/>
              </a:rPr>
              <a:t>prostor</a:t>
            </a:r>
            <a:r>
              <a:rPr lang="en-US" sz="1200" dirty="0">
                <a:effectLst/>
                <a:latin typeface="Segoe UI" panose="020B0502040204020203" pitchFamily="34" charset="0"/>
              </a:rPr>
              <a:t> </a:t>
            </a:r>
            <a:r>
              <a:rPr lang="en-US" sz="1200" dirty="0" err="1">
                <a:effectLst/>
                <a:latin typeface="Segoe UI" panose="020B0502040204020203" pitchFamily="34" charset="0"/>
              </a:rPr>
              <a:t>nazýván</a:t>
            </a:r>
            <a:r>
              <a:rPr lang="en-US" sz="1200" dirty="0">
                <a:effectLst/>
                <a:latin typeface="Segoe UI" panose="020B0502040204020203" pitchFamily="34" charset="0"/>
              </a:rPr>
              <a:t> </a:t>
            </a:r>
            <a:r>
              <a:rPr lang="en-US" sz="1200" dirty="0" err="1">
                <a:effectLst/>
                <a:latin typeface="Segoe UI" panose="020B0502040204020203" pitchFamily="34" charset="0"/>
              </a:rPr>
              <a:t>jako</a:t>
            </a:r>
            <a:r>
              <a:rPr lang="en-US" sz="1200" dirty="0">
                <a:effectLst/>
                <a:latin typeface="Segoe UI" panose="020B0502040204020203" pitchFamily="34" charset="0"/>
              </a:rPr>
              <a:t> “</a:t>
            </a:r>
            <a:r>
              <a:rPr lang="en-US" sz="1200" dirty="0" err="1">
                <a:effectLst/>
                <a:latin typeface="Segoe UI" panose="020B0502040204020203" pitchFamily="34" charset="0"/>
              </a:rPr>
              <a:t>koncová</a:t>
            </a:r>
            <a:r>
              <a:rPr lang="en-US" sz="1200" dirty="0">
                <a:effectLst/>
                <a:latin typeface="Segoe UI" panose="020B0502040204020203" pitchFamily="34" charset="0"/>
              </a:rPr>
              <a:t> </a:t>
            </a:r>
            <a:r>
              <a:rPr lang="en-US" sz="1200" dirty="0" err="1">
                <a:effectLst/>
                <a:latin typeface="Segoe UI" panose="020B0502040204020203" pitchFamily="34" charset="0"/>
              </a:rPr>
              <a:t>řízená</a:t>
            </a:r>
            <a:r>
              <a:rPr lang="en-US" sz="1200" dirty="0">
                <a:effectLst/>
                <a:latin typeface="Segoe UI" panose="020B0502040204020203" pitchFamily="34" charset="0"/>
              </a:rPr>
              <a:t> oblast” TMA Praha. Ta je </a:t>
            </a:r>
            <a:r>
              <a:rPr lang="en-US" sz="1200" dirty="0" err="1">
                <a:effectLst/>
                <a:latin typeface="Segoe UI" panose="020B0502040204020203" pitchFamily="34" charset="0"/>
              </a:rPr>
              <a:t>složená</a:t>
            </a:r>
            <a:r>
              <a:rPr lang="en-US" sz="1200" dirty="0">
                <a:effectLst/>
                <a:latin typeface="Segoe UI" panose="020B0502040204020203" pitchFamily="34" charset="0"/>
              </a:rPr>
              <a:t> z </a:t>
            </a:r>
            <a:r>
              <a:rPr lang="en-US" sz="1200" dirty="0" err="1">
                <a:effectLst/>
                <a:latin typeface="Segoe UI" panose="020B0502040204020203" pitchFamily="34" charset="0"/>
              </a:rPr>
              <a:t>přesně</a:t>
            </a:r>
            <a:r>
              <a:rPr lang="en-US" sz="1200" dirty="0">
                <a:effectLst/>
                <a:latin typeface="Segoe UI" panose="020B0502040204020203" pitchFamily="34" charset="0"/>
              </a:rPr>
              <a:t> </a:t>
            </a:r>
            <a:r>
              <a:rPr lang="en-US" sz="1200" dirty="0" err="1">
                <a:effectLst/>
                <a:latin typeface="Segoe UI" panose="020B0502040204020203" pitchFamily="34" charset="0"/>
              </a:rPr>
              <a:t>seřazených</a:t>
            </a:r>
            <a:r>
              <a:rPr lang="en-US" sz="1200" dirty="0">
                <a:effectLst/>
                <a:latin typeface="Segoe UI" panose="020B0502040204020203" pitchFamily="34" charset="0"/>
              </a:rPr>
              <a:t> </a:t>
            </a:r>
            <a:r>
              <a:rPr lang="en-US" sz="1200" dirty="0" err="1">
                <a:effectLst/>
                <a:latin typeface="Segoe UI" panose="020B0502040204020203" pitchFamily="34" charset="0"/>
              </a:rPr>
              <a:t>tratí</a:t>
            </a:r>
            <a:r>
              <a:rPr lang="en-US" sz="1200" dirty="0">
                <a:effectLst/>
                <a:latin typeface="Segoe UI" panose="020B0502040204020203" pitchFamily="34" charset="0"/>
              </a:rPr>
              <a:t> pro </a:t>
            </a:r>
            <a:r>
              <a:rPr lang="en-US" sz="1200" dirty="0" err="1">
                <a:effectLst/>
                <a:latin typeface="Segoe UI" panose="020B0502040204020203" pitchFamily="34" charset="0"/>
              </a:rPr>
              <a:t>navigování</a:t>
            </a:r>
            <a:r>
              <a:rPr lang="en-US" sz="1200" dirty="0">
                <a:effectLst/>
                <a:latin typeface="Segoe UI" panose="020B0502040204020203" pitchFamily="34" charset="0"/>
              </a:rPr>
              <a:t> </a:t>
            </a:r>
            <a:r>
              <a:rPr lang="en-US" sz="1200" dirty="0" err="1">
                <a:effectLst/>
                <a:latin typeface="Segoe UI" panose="020B0502040204020203" pitchFamily="34" charset="0"/>
              </a:rPr>
              <a:t>letadel</a:t>
            </a:r>
            <a:r>
              <a:rPr lang="en-US" sz="1200" dirty="0">
                <a:effectLst/>
                <a:latin typeface="Segoe UI" panose="020B0502040204020203" pitchFamily="34" charset="0"/>
              </a:rPr>
              <a:t> jak </a:t>
            </a:r>
            <a:r>
              <a:rPr lang="en-US" sz="1200" dirty="0" err="1">
                <a:effectLst/>
                <a:latin typeface="Segoe UI" panose="020B0502040204020203" pitchFamily="34" charset="0"/>
              </a:rPr>
              <a:t>na</a:t>
            </a:r>
            <a:r>
              <a:rPr lang="en-US" sz="1200" dirty="0">
                <a:effectLst/>
                <a:latin typeface="Segoe UI" panose="020B0502040204020203" pitchFamily="34" charset="0"/>
              </a:rPr>
              <a:t> </a:t>
            </a:r>
            <a:r>
              <a:rPr lang="en-US" sz="1200" dirty="0" err="1">
                <a:effectLst/>
                <a:latin typeface="Segoe UI" panose="020B0502040204020203" pitchFamily="34" charset="0"/>
              </a:rPr>
              <a:t>přistání</a:t>
            </a:r>
            <a:r>
              <a:rPr lang="en-US" sz="1200" dirty="0">
                <a:effectLst/>
                <a:latin typeface="Segoe UI" panose="020B0502040204020203" pitchFamily="34" charset="0"/>
              </a:rPr>
              <a:t> tak po </a:t>
            </a:r>
            <a:r>
              <a:rPr lang="en-US" sz="1200" dirty="0" err="1">
                <a:effectLst/>
                <a:latin typeface="Segoe UI" panose="020B0502040204020203" pitchFamily="34" charset="0"/>
              </a:rPr>
              <a:t>odletu</a:t>
            </a:r>
            <a:r>
              <a:rPr lang="en-US" sz="1200" dirty="0">
                <a:effectLst/>
                <a:latin typeface="Segoe UI" panose="020B0502040204020203" pitchFamily="34" charset="0"/>
              </a:rPr>
              <a:t>.</a:t>
            </a:r>
          </a:p>
          <a:p>
            <a:r>
              <a:rPr lang="en-US" sz="1200" dirty="0" err="1">
                <a:effectLst/>
                <a:latin typeface="Segoe UI" panose="020B0502040204020203" pitchFamily="34" charset="0"/>
              </a:rPr>
              <a:t>Vedle</a:t>
            </a:r>
            <a:r>
              <a:rPr lang="en-US" sz="1200" dirty="0">
                <a:effectLst/>
                <a:latin typeface="Segoe UI" panose="020B0502040204020203" pitchFamily="34" charset="0"/>
              </a:rPr>
              <a:t> </a:t>
            </a:r>
            <a:r>
              <a:rPr lang="en-US" sz="1200" dirty="0" err="1">
                <a:effectLst/>
                <a:latin typeface="Segoe UI" panose="020B0502040204020203" pitchFamily="34" charset="0"/>
              </a:rPr>
              <a:t>dráhy</a:t>
            </a:r>
            <a:r>
              <a:rPr lang="en-US" sz="1200" dirty="0">
                <a:effectLst/>
                <a:latin typeface="Segoe UI" panose="020B0502040204020203" pitchFamily="34" charset="0"/>
              </a:rPr>
              <a:t> 12/30 je </a:t>
            </a:r>
            <a:r>
              <a:rPr lang="en-US" sz="1200" dirty="0" err="1">
                <a:effectLst/>
                <a:latin typeface="Segoe UI" panose="020B0502040204020203" pitchFamily="34" charset="0"/>
              </a:rPr>
              <a:t>tzv</a:t>
            </a:r>
            <a:r>
              <a:rPr lang="en-US" sz="1200" dirty="0">
                <a:effectLst/>
                <a:latin typeface="Segoe UI" panose="020B0502040204020203" pitchFamily="34" charset="0"/>
              </a:rPr>
              <a:t>. VOR/DME </a:t>
            </a:r>
            <a:r>
              <a:rPr lang="en-US" sz="1200" dirty="0" err="1">
                <a:effectLst/>
                <a:latin typeface="Segoe UI" panose="020B0502040204020203" pitchFamily="34" charset="0"/>
              </a:rPr>
              <a:t>Radiomaják</a:t>
            </a:r>
            <a:r>
              <a:rPr lang="en-US" sz="1200" dirty="0">
                <a:effectLst/>
                <a:latin typeface="Segoe UI" panose="020B0502040204020203" pitchFamily="34" charset="0"/>
              </a:rPr>
              <a:t>, </a:t>
            </a:r>
            <a:r>
              <a:rPr lang="en-US" sz="1200" dirty="0" err="1">
                <a:effectLst/>
                <a:latin typeface="Segoe UI" panose="020B0502040204020203" pitchFamily="34" charset="0"/>
              </a:rPr>
              <a:t>který</a:t>
            </a:r>
            <a:r>
              <a:rPr lang="en-US" sz="1200" dirty="0">
                <a:effectLst/>
                <a:latin typeface="Segoe UI" panose="020B0502040204020203" pitchFamily="34" charset="0"/>
              </a:rPr>
              <a:t> </a:t>
            </a:r>
            <a:r>
              <a:rPr lang="en-US" sz="1200" dirty="0" err="1">
                <a:effectLst/>
                <a:latin typeface="Segoe UI" panose="020B0502040204020203" pitchFamily="34" charset="0"/>
              </a:rPr>
              <a:t>má</a:t>
            </a:r>
            <a:r>
              <a:rPr lang="en-US" sz="1200" dirty="0">
                <a:effectLst/>
                <a:latin typeface="Segoe UI" panose="020B0502040204020203" pitchFamily="34" charset="0"/>
              </a:rPr>
              <a:t> </a:t>
            </a:r>
            <a:r>
              <a:rPr lang="en-US" sz="1200" dirty="0" err="1">
                <a:effectLst/>
                <a:latin typeface="Segoe UI" panose="020B0502040204020203" pitchFamily="34" charset="0"/>
              </a:rPr>
              <a:t>značku</a:t>
            </a:r>
            <a:r>
              <a:rPr lang="en-US" sz="1200" dirty="0">
                <a:effectLst/>
                <a:latin typeface="Segoe UI" panose="020B0502040204020203" pitchFamily="34" charset="0"/>
              </a:rPr>
              <a:t> OKL.</a:t>
            </a:r>
          </a:p>
          <a:p>
            <a:endParaRPr lang="en-US" sz="1200" dirty="0">
              <a:effectLst/>
              <a:latin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effectLst/>
                <a:latin typeface="Segoe UI" panose="020B0502040204020203" pitchFamily="34" charset="0"/>
              </a:rPr>
              <a:t>VOR-DME je nepřesné přístrojové přiblížení (což znamená, že posádka má po celou dobu nepřetržitou informaci o horizontální odchylce od tratě, ale informaci o vertikální odchylce má pouze v intervalech - obvykle každou 1 NM).</a:t>
            </a:r>
            <a:r>
              <a:rPr lang="en-US" sz="1200" dirty="0">
                <a:effectLst/>
                <a:latin typeface="Segoe UI" panose="020B0502040204020203" pitchFamily="34" charset="0"/>
              </a:rPr>
              <a:t> </a:t>
            </a:r>
            <a:endParaRPr lang="cs-CZ" sz="1200" dirty="0">
              <a:effectLst/>
              <a:latin typeface="Arial" panose="020B0604020202020204" pitchFamily="34" charset="0"/>
            </a:endParaRPr>
          </a:p>
          <a:p>
            <a:endParaRPr lang="en-US" sz="1200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3C52C-5E29-41AF-BAA3-8217E886DA0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601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3C52C-5E29-41AF-BAA3-8217E886DA0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695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Citát</a:t>
            </a:r>
            <a:endParaRPr lang="en-US" dirty="0"/>
          </a:p>
          <a:p>
            <a:endParaRPr lang="en-US" dirty="0"/>
          </a:p>
          <a:p>
            <a:r>
              <a:rPr lang="en-US" dirty="0"/>
              <a:t>“ </a:t>
            </a:r>
            <a:r>
              <a:rPr lang="en-US" dirty="0" err="1"/>
              <a:t>Tady</a:t>
            </a:r>
            <a:r>
              <a:rPr lang="en-US" dirty="0"/>
              <a:t> je k </a:t>
            </a:r>
            <a:r>
              <a:rPr lang="en-US" dirty="0" err="1"/>
              <a:t>porovnání</a:t>
            </a:r>
            <a:r>
              <a:rPr lang="en-US" dirty="0"/>
              <a:t> </a:t>
            </a:r>
            <a:r>
              <a:rPr lang="en-US" dirty="0" err="1"/>
              <a:t>tzv</a:t>
            </a:r>
            <a:r>
              <a:rPr lang="en-US" dirty="0"/>
              <a:t>. NDB </a:t>
            </a:r>
            <a:r>
              <a:rPr lang="en-US" dirty="0" err="1"/>
              <a:t>radiomaják</a:t>
            </a:r>
            <a:r>
              <a:rPr lang="en-US" dirty="0"/>
              <a:t>, z </a:t>
            </a:r>
            <a:r>
              <a:rPr lang="en-US" dirty="0" err="1"/>
              <a:t>angličtiny</a:t>
            </a:r>
            <a:r>
              <a:rPr lang="en-US" dirty="0"/>
              <a:t> Non Directional Beacon, z </a:t>
            </a:r>
            <a:r>
              <a:rPr lang="en-US" dirty="0" err="1"/>
              <a:t>čehož</a:t>
            </a:r>
            <a:r>
              <a:rPr lang="en-US" dirty="0"/>
              <a:t> </a:t>
            </a:r>
            <a:r>
              <a:rPr lang="en-US" dirty="0" err="1"/>
              <a:t>praví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je to </a:t>
            </a:r>
            <a:r>
              <a:rPr lang="en-US" dirty="0" err="1"/>
              <a:t>nesměrový</a:t>
            </a:r>
            <a:r>
              <a:rPr lang="en-US" dirty="0"/>
              <a:t> </a:t>
            </a:r>
            <a:r>
              <a:rPr lang="en-US" dirty="0" err="1"/>
              <a:t>radiomaják</a:t>
            </a:r>
            <a:r>
              <a:rPr lang="en-US" dirty="0"/>
              <a:t>, </a:t>
            </a:r>
            <a:r>
              <a:rPr lang="en-US" dirty="0" err="1"/>
              <a:t>který</a:t>
            </a:r>
            <a:r>
              <a:rPr lang="en-US" dirty="0"/>
              <a:t> je </a:t>
            </a:r>
            <a:r>
              <a:rPr lang="en-US" dirty="0" err="1"/>
              <a:t>poslední</a:t>
            </a:r>
            <a:r>
              <a:rPr lang="en-US" dirty="0"/>
              <a:t> </a:t>
            </a:r>
            <a:r>
              <a:rPr lang="en-US" dirty="0" err="1"/>
              <a:t>dobou</a:t>
            </a:r>
            <a:r>
              <a:rPr lang="en-US" dirty="0"/>
              <a:t> </a:t>
            </a:r>
            <a:r>
              <a:rPr lang="en-US" dirty="0" err="1"/>
              <a:t>nahrazován</a:t>
            </a:r>
            <a:r>
              <a:rPr lang="en-US" dirty="0"/>
              <a:t> </a:t>
            </a:r>
            <a:r>
              <a:rPr lang="en-US" dirty="0" err="1"/>
              <a:t>právě</a:t>
            </a:r>
            <a:r>
              <a:rPr lang="en-US" dirty="0"/>
              <a:t> </a:t>
            </a:r>
            <a:r>
              <a:rPr lang="en-US" dirty="0" err="1"/>
              <a:t>zmíněným</a:t>
            </a:r>
            <a:r>
              <a:rPr lang="en-US" dirty="0"/>
              <a:t> VOR </a:t>
            </a:r>
            <a:r>
              <a:rPr lang="en-US" dirty="0" err="1"/>
              <a:t>majákem</a:t>
            </a:r>
            <a:r>
              <a:rPr lang="en-US" dirty="0"/>
              <a:t>”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3C52C-5E29-41AF-BAA3-8217E886DA0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28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Letiště obsahuje tři dvojice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Letištní terminál"/>
              </a:rPr>
              <a:t>terminálů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rozdělené podle typu dopravy na pravidelnou osobní dopravu (severní), nákladní dopravu (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cargo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a individuální a speciální doprava (jižní).</a:t>
            </a:r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/>
              <a:t>T1 – </a:t>
            </a:r>
            <a:r>
              <a:rPr lang="en-US" dirty="0" err="1"/>
              <a:t>Dříve</a:t>
            </a:r>
            <a:r>
              <a:rPr lang="en-US" dirty="0"/>
              <a:t> sever 1 1968 opened. </a:t>
            </a:r>
          </a:p>
          <a:p>
            <a:endParaRPr lang="en-US" dirty="0"/>
          </a:p>
          <a:p>
            <a:r>
              <a:rPr lang="cs-CZ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Schengenský prostor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(zkráceně </a:t>
            </a:r>
            <a:r>
              <a:rPr lang="cs-CZ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Schengen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[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šengen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]) je označení pro území 26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Evropa"/>
              </a:rPr>
              <a:t>evropských států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cs-CZ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zemí Schengenské dohody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zkráceně </a:t>
            </a:r>
            <a:r>
              <a:rPr lang="cs-CZ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zemí </a:t>
            </a:r>
            <a:r>
              <a:rPr lang="cs-CZ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Schengenu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), na kterém mohou osoby překračovat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Státní hranice"/>
              </a:rPr>
              <a:t>hranice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smluvních států na kterémkoliv místě, aniž by musely projít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 tooltip="Hraniční přechod"/>
              </a:rPr>
              <a:t>hraniční kontrolou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T2 –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Dřive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sever 2 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Dne 1. září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7" tooltip="2005"/>
              </a:rPr>
              <a:t>2005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byl oficiálně otevřen</a:t>
            </a:r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en-US" dirty="0"/>
              <a:t>T3 – </a:t>
            </a:r>
            <a:r>
              <a:rPr lang="en-US" dirty="0" err="1"/>
              <a:t>Dříve</a:t>
            </a:r>
            <a:r>
              <a:rPr lang="en-US" dirty="0"/>
              <a:t> </a:t>
            </a:r>
            <a:r>
              <a:rPr lang="en-US" dirty="0" err="1"/>
              <a:t>Jih</a:t>
            </a:r>
            <a:r>
              <a:rPr lang="en-US" dirty="0"/>
              <a:t> 2</a:t>
            </a:r>
          </a:p>
          <a:p>
            <a:r>
              <a:rPr lang="en-US" dirty="0"/>
              <a:t>T4 – </a:t>
            </a:r>
            <a:r>
              <a:rPr lang="en-US" dirty="0" err="1"/>
              <a:t>Staré</a:t>
            </a:r>
            <a:r>
              <a:rPr lang="en-US" dirty="0"/>
              <a:t> </a:t>
            </a:r>
            <a:r>
              <a:rPr lang="en-US" dirty="0" err="1"/>
              <a:t>letiště</a:t>
            </a:r>
            <a:r>
              <a:rPr lang="en-US" dirty="0"/>
              <a:t>, </a:t>
            </a:r>
            <a:r>
              <a:rPr lang="en-US" dirty="0" err="1"/>
              <a:t>dříve</a:t>
            </a:r>
            <a:r>
              <a:rPr lang="en-US" dirty="0"/>
              <a:t> </a:t>
            </a:r>
            <a:r>
              <a:rPr lang="en-US" dirty="0" err="1"/>
              <a:t>Jih</a:t>
            </a:r>
            <a:r>
              <a:rPr lang="en-US" dirty="0"/>
              <a:t> 1 (</a:t>
            </a:r>
            <a:r>
              <a:rPr lang="en-US" dirty="0" err="1"/>
              <a:t>lety</a:t>
            </a:r>
            <a:r>
              <a:rPr lang="en-US" dirty="0"/>
              <a:t> </a:t>
            </a:r>
            <a:r>
              <a:rPr lang="en-US" dirty="0" err="1"/>
              <a:t>diplomatů</a:t>
            </a:r>
            <a:r>
              <a:rPr lang="en-US" dirty="0"/>
              <a:t> a </a:t>
            </a:r>
            <a:r>
              <a:rPr lang="en-US" dirty="0" err="1"/>
              <a:t>politiků</a:t>
            </a:r>
            <a:r>
              <a:rPr lang="en-US" dirty="0"/>
              <a:t>) 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Terminál je ve správě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" tooltip="Ministerstvo obrany České republiky"/>
              </a:rPr>
              <a:t>ministerstva obrany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Citát</a:t>
            </a:r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“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Ruzyně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skládá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celkem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ze 7mi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terminálů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které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jsou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rozdělené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podle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typu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dopravy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osobní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dopravu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severní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část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nákladní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dopravu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(cargo) a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individuální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dopravu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jížní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část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).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Terminál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T1, (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dříve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Sever 1),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otevřený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v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roce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1968,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slouží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letům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mimo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Schengenský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prostor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Terminál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T2 (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dříve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Sever 2) je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využíván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pro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lety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v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Schegenském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prostoru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Ten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byl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oficiálně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otevřen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1.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září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2005, den po tom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částečně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zpřístupněn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veřejnosti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 v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lednu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2006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plně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zpřístupněn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Díky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tomu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počet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mostů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zvýšil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ze 17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27.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Investice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do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tohoto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nového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terminálu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vyšla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9 milliard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Korun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U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jednotlivých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terminálů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nacházejí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take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parkoviště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P1 a P2,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zastávky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MHD,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taxislužby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atd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US" dirty="0" err="1"/>
              <a:t>Severovýchodně</a:t>
            </a:r>
            <a:r>
              <a:rPr lang="en-US" dirty="0"/>
              <a:t> od </a:t>
            </a:r>
            <a:r>
              <a:rPr lang="en-US" dirty="0" err="1"/>
              <a:t>severního</a:t>
            </a:r>
            <a:r>
              <a:rPr lang="en-US" dirty="0"/>
              <a:t> </a:t>
            </a:r>
            <a:r>
              <a:rPr lang="en-US" dirty="0" err="1"/>
              <a:t>terminálu</a:t>
            </a:r>
            <a:r>
              <a:rPr lang="en-US" dirty="0"/>
              <a:t> se </a:t>
            </a:r>
            <a:r>
              <a:rPr lang="en-US" dirty="0" err="1"/>
              <a:t>nachází</a:t>
            </a:r>
            <a:r>
              <a:rPr lang="en-US" dirty="0"/>
              <a:t> cargo </a:t>
            </a:r>
            <a:r>
              <a:rPr lang="en-US" dirty="0" err="1"/>
              <a:t>zóna</a:t>
            </a:r>
            <a:r>
              <a:rPr lang="en-US" dirty="0"/>
              <a:t> </a:t>
            </a:r>
            <a:r>
              <a:rPr lang="en-US" dirty="0" err="1"/>
              <a:t>kterou</a:t>
            </a:r>
            <a:r>
              <a:rPr lang="en-US" dirty="0"/>
              <a:t> </a:t>
            </a:r>
            <a:r>
              <a:rPr lang="en-US" dirty="0" err="1"/>
              <a:t>tvoří</a:t>
            </a:r>
            <a:r>
              <a:rPr lang="en-US" dirty="0"/>
              <a:t> 3 </a:t>
            </a:r>
            <a:r>
              <a:rPr lang="en-US" dirty="0" err="1"/>
              <a:t>terminály</a:t>
            </a:r>
            <a:r>
              <a:rPr lang="en-US" dirty="0"/>
              <a:t>. Menzies Aviation, </a:t>
            </a:r>
            <a:r>
              <a:rPr lang="en-US" dirty="0" err="1"/>
              <a:t>neboli</a:t>
            </a:r>
            <a:r>
              <a:rPr lang="en-US" dirty="0"/>
              <a:t> cargo 2, </a:t>
            </a:r>
            <a:r>
              <a:rPr lang="en-US" dirty="0" err="1"/>
              <a:t>Skyport</a:t>
            </a:r>
            <a:r>
              <a:rPr lang="en-US" dirty="0"/>
              <a:t>, </a:t>
            </a:r>
            <a:r>
              <a:rPr lang="en-US" dirty="0" err="1"/>
              <a:t>neboli</a:t>
            </a:r>
            <a:r>
              <a:rPr lang="en-US" dirty="0"/>
              <a:t> cargo 1 a Enes Cargo.</a:t>
            </a:r>
          </a:p>
          <a:p>
            <a:r>
              <a:rPr lang="en-US" dirty="0" err="1"/>
              <a:t>Budova</a:t>
            </a:r>
            <a:r>
              <a:rPr lang="en-US" dirty="0"/>
              <a:t> </a:t>
            </a:r>
            <a:r>
              <a:rPr lang="en-US" dirty="0" err="1"/>
              <a:t>starého</a:t>
            </a:r>
            <a:r>
              <a:rPr lang="en-US" dirty="0"/>
              <a:t> </a:t>
            </a:r>
            <a:r>
              <a:rPr lang="en-US" dirty="0" err="1"/>
              <a:t>letiště</a:t>
            </a:r>
            <a:r>
              <a:rPr lang="en-US" dirty="0"/>
              <a:t> je </a:t>
            </a:r>
            <a:r>
              <a:rPr lang="en-US" dirty="0" err="1"/>
              <a:t>označena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Terminál</a:t>
            </a:r>
            <a:r>
              <a:rPr lang="en-US" dirty="0"/>
              <a:t> </a:t>
            </a:r>
            <a:r>
              <a:rPr lang="en-US" dirty="0" err="1"/>
              <a:t>Jih</a:t>
            </a:r>
            <a:r>
              <a:rPr lang="en-US" dirty="0"/>
              <a:t>. Tam se </a:t>
            </a:r>
            <a:r>
              <a:rPr lang="en-US" dirty="0" err="1"/>
              <a:t>dnes</a:t>
            </a:r>
            <a:r>
              <a:rPr lang="en-US" dirty="0"/>
              <a:t> </a:t>
            </a:r>
            <a:r>
              <a:rPr lang="en-US" dirty="0" err="1"/>
              <a:t>nachází</a:t>
            </a:r>
            <a:r>
              <a:rPr lang="en-US" dirty="0"/>
              <a:t> </a:t>
            </a:r>
            <a:r>
              <a:rPr lang="en-US" dirty="0" err="1"/>
              <a:t>Terminál</a:t>
            </a:r>
            <a:r>
              <a:rPr lang="en-US" dirty="0"/>
              <a:t> T3 </a:t>
            </a:r>
            <a:r>
              <a:rPr lang="en-US" dirty="0" err="1"/>
              <a:t>neboli</a:t>
            </a:r>
            <a:r>
              <a:rPr lang="en-US" dirty="0"/>
              <a:t> General Aviation (</a:t>
            </a:r>
            <a:r>
              <a:rPr lang="en-US" dirty="0" err="1"/>
              <a:t>dříve</a:t>
            </a:r>
            <a:r>
              <a:rPr lang="en-US" dirty="0"/>
              <a:t> </a:t>
            </a:r>
            <a:r>
              <a:rPr lang="en-US" dirty="0" err="1"/>
              <a:t>Jih</a:t>
            </a:r>
            <a:r>
              <a:rPr lang="en-US" dirty="0"/>
              <a:t> 2), </a:t>
            </a:r>
            <a:r>
              <a:rPr lang="en-US" dirty="0" err="1"/>
              <a:t>který</a:t>
            </a:r>
            <a:r>
              <a:rPr lang="en-US" dirty="0"/>
              <a:t> </a:t>
            </a:r>
            <a:r>
              <a:rPr lang="en-US" dirty="0" err="1"/>
              <a:t>slouží</a:t>
            </a:r>
            <a:r>
              <a:rPr lang="en-US" dirty="0"/>
              <a:t> pro </a:t>
            </a:r>
            <a:r>
              <a:rPr lang="en-US" dirty="0" err="1"/>
              <a:t>soukromé</a:t>
            </a:r>
            <a:r>
              <a:rPr lang="en-US" dirty="0"/>
              <a:t> </a:t>
            </a:r>
            <a:r>
              <a:rPr lang="en-US" dirty="0" err="1"/>
              <a:t>lety</a:t>
            </a:r>
            <a:r>
              <a:rPr lang="en-US" dirty="0"/>
              <a:t>, business </a:t>
            </a:r>
            <a:r>
              <a:rPr lang="en-US" dirty="0" err="1"/>
              <a:t>jety</a:t>
            </a:r>
            <a:r>
              <a:rPr lang="en-US" dirty="0"/>
              <a:t> a </a:t>
            </a:r>
            <a:r>
              <a:rPr lang="en-US" dirty="0" err="1"/>
              <a:t>chartrové</a:t>
            </a:r>
            <a:r>
              <a:rPr lang="en-US" dirty="0"/>
              <a:t> </a:t>
            </a:r>
            <a:r>
              <a:rPr lang="en-US" dirty="0" err="1"/>
              <a:t>lety</a:t>
            </a:r>
            <a:r>
              <a:rPr lang="en-US" dirty="0"/>
              <a:t> a </a:t>
            </a:r>
            <a:r>
              <a:rPr lang="en-US" dirty="0" err="1"/>
              <a:t>hned</a:t>
            </a:r>
            <a:r>
              <a:rPr lang="en-US" dirty="0"/>
              <a:t> </a:t>
            </a:r>
            <a:r>
              <a:rPr lang="en-US" dirty="0" err="1"/>
              <a:t>vedle</a:t>
            </a:r>
            <a:r>
              <a:rPr lang="en-US" dirty="0"/>
              <a:t> je </a:t>
            </a:r>
            <a:r>
              <a:rPr lang="en-US" dirty="0" err="1"/>
              <a:t>Terminál</a:t>
            </a:r>
            <a:r>
              <a:rPr lang="en-US" dirty="0"/>
              <a:t> T4 </a:t>
            </a:r>
            <a:r>
              <a:rPr lang="en-US" dirty="0" err="1"/>
              <a:t>neboli</a:t>
            </a:r>
            <a:r>
              <a:rPr lang="en-US" dirty="0"/>
              <a:t> Military (</a:t>
            </a:r>
            <a:r>
              <a:rPr lang="en-US" dirty="0" err="1"/>
              <a:t>bývalé</a:t>
            </a:r>
            <a:r>
              <a:rPr lang="en-US" dirty="0"/>
              <a:t> stare </a:t>
            </a:r>
            <a:r>
              <a:rPr lang="en-US" dirty="0" err="1"/>
              <a:t>letiště</a:t>
            </a:r>
            <a:r>
              <a:rPr lang="en-US" dirty="0"/>
              <a:t>, </a:t>
            </a:r>
            <a:r>
              <a:rPr lang="en-US" dirty="0" err="1"/>
              <a:t>dříve</a:t>
            </a:r>
            <a:r>
              <a:rPr lang="en-US" dirty="0"/>
              <a:t> </a:t>
            </a:r>
            <a:r>
              <a:rPr lang="en-US" dirty="0" err="1"/>
              <a:t>jih</a:t>
            </a:r>
            <a:r>
              <a:rPr lang="en-US" dirty="0"/>
              <a:t> 1) </a:t>
            </a:r>
            <a:r>
              <a:rPr lang="en-US" dirty="0" err="1"/>
              <a:t>který</a:t>
            </a:r>
            <a:r>
              <a:rPr lang="en-US" dirty="0"/>
              <a:t> </a:t>
            </a:r>
            <a:r>
              <a:rPr lang="en-US" dirty="0" err="1"/>
              <a:t>slouží</a:t>
            </a:r>
            <a:r>
              <a:rPr lang="en-US" dirty="0"/>
              <a:t> </a:t>
            </a:r>
            <a:r>
              <a:rPr lang="en-US" dirty="0" err="1"/>
              <a:t>jenom</a:t>
            </a:r>
            <a:r>
              <a:rPr lang="en-US" dirty="0"/>
              <a:t> pro </a:t>
            </a:r>
            <a:r>
              <a:rPr lang="en-US" dirty="0" err="1"/>
              <a:t>státně</a:t>
            </a:r>
            <a:r>
              <a:rPr lang="en-US" dirty="0"/>
              <a:t> </a:t>
            </a:r>
            <a:r>
              <a:rPr lang="en-US" dirty="0" err="1"/>
              <a:t>důležité</a:t>
            </a:r>
            <a:r>
              <a:rPr lang="en-US" dirty="0"/>
              <a:t> </a:t>
            </a:r>
            <a:r>
              <a:rPr lang="en-US" dirty="0" err="1"/>
              <a:t>lety</a:t>
            </a:r>
            <a:r>
              <a:rPr lang="en-US" dirty="0"/>
              <a:t>, </a:t>
            </a:r>
            <a:r>
              <a:rPr lang="en-US" dirty="0" err="1"/>
              <a:t>např</a:t>
            </a:r>
            <a:r>
              <a:rPr lang="en-US" dirty="0"/>
              <a:t> </a:t>
            </a:r>
            <a:r>
              <a:rPr lang="en-US" dirty="0" err="1"/>
              <a:t>přílety</a:t>
            </a:r>
            <a:r>
              <a:rPr lang="en-US" dirty="0"/>
              <a:t> a </a:t>
            </a:r>
            <a:r>
              <a:rPr lang="en-US" dirty="0" err="1"/>
              <a:t>odlety</a:t>
            </a:r>
            <a:r>
              <a:rPr lang="en-US" dirty="0"/>
              <a:t> </a:t>
            </a:r>
            <a:r>
              <a:rPr lang="en-US" dirty="0" err="1"/>
              <a:t>politiků</a:t>
            </a:r>
            <a:r>
              <a:rPr lang="en-US" dirty="0"/>
              <a:t> a </a:t>
            </a:r>
            <a:r>
              <a:rPr lang="en-US" dirty="0" err="1"/>
              <a:t>diplomatů</a:t>
            </a:r>
            <a:r>
              <a:rPr lang="en-US" dirty="0"/>
              <a:t>. </a:t>
            </a:r>
            <a:r>
              <a:rPr lang="en-US" dirty="0" err="1"/>
              <a:t>Tenhle</a:t>
            </a:r>
            <a:r>
              <a:rPr lang="en-US" dirty="0"/>
              <a:t> terminal je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všemu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správě</a:t>
            </a:r>
            <a:r>
              <a:rPr lang="en-US" dirty="0"/>
              <a:t> </a:t>
            </a:r>
            <a:r>
              <a:rPr lang="en-US" dirty="0" err="1"/>
              <a:t>ministerstva</a:t>
            </a:r>
            <a:r>
              <a:rPr lang="en-US" dirty="0"/>
              <a:t> </a:t>
            </a:r>
            <a:r>
              <a:rPr lang="en-US" dirty="0" err="1"/>
              <a:t>obrany</a:t>
            </a:r>
            <a:r>
              <a:rPr lang="en-US" dirty="0"/>
              <a:t>.”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3C52C-5E29-41AF-BAA3-8217E886DA0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633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Citát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“ Co je to </a:t>
            </a:r>
            <a:r>
              <a:rPr lang="en-US" dirty="0" err="1"/>
              <a:t>Schengenský</a:t>
            </a:r>
            <a:r>
              <a:rPr lang="en-US" dirty="0"/>
              <a:t> </a:t>
            </a:r>
            <a:r>
              <a:rPr lang="en-US" dirty="0" err="1"/>
              <a:t>prostor</a:t>
            </a:r>
            <a:r>
              <a:rPr lang="en-US" dirty="0"/>
              <a:t>, </a:t>
            </a:r>
            <a:r>
              <a:rPr lang="en-US" dirty="0" err="1"/>
              <a:t>nebo</a:t>
            </a:r>
            <a:r>
              <a:rPr lang="en-US" dirty="0"/>
              <a:t> co je to Schengen. </a:t>
            </a:r>
            <a:r>
              <a:rPr lang="cs-CZ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Schengenský prostor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je označení pro území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Evropa"/>
              </a:rPr>
              <a:t>evropských států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Schengenské dohody</a:t>
            </a:r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dnes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 26ti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 kterém mohou osoby překračovat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Státní hranice"/>
              </a:rPr>
              <a:t>hranice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smluvních států na kterémkoliv místě, aniž by musely projít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Hraniční přechod"/>
              </a:rPr>
              <a:t>hraniční kontrolou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To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znamená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že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pokud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bychom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letěli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z Francie, tak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normálně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přiletíte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odbavíte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se a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jdete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Pokud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přiletíte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např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z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Turecka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tak tam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už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musíte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projít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hraniční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kontrolou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takto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dělí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ty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dva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terminály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T1 a T2.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Lety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z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Anglie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např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jedou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k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Terminálu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T1 ale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třeba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lety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z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Amstrdamu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jedou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k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Terminálu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T2.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mapě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můžete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vidět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světle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modře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státy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které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jsou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v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Evropské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Unii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jsou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členem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Schengenu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Světle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zeleně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jsou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státy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které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nejsou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v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Evropské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unii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jsou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v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Schengenském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prostoru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Tmavě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more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jsou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státy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Evropské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Unie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které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nejsou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v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Schengenu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No a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šedě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jsou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státy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které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jsou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úplně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mimo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“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3C52C-5E29-41AF-BAA3-8217E886DA0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718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Postup</a:t>
            </a:r>
            <a:r>
              <a:rPr lang="en-US" dirty="0"/>
              <a:t>:</a:t>
            </a:r>
          </a:p>
          <a:p>
            <a:pPr marL="228600" indent="-228600">
              <a:buAutoNum type="arabicParenR"/>
            </a:pPr>
            <a:r>
              <a:rPr lang="en-US" dirty="0" err="1"/>
              <a:t>Terminály</a:t>
            </a:r>
            <a:r>
              <a:rPr lang="en-US" dirty="0"/>
              <a:t> 1 a 2– Schengen,</a:t>
            </a:r>
          </a:p>
          <a:p>
            <a:pPr marL="228600" indent="-228600">
              <a:buAutoNum type="arabicParenR"/>
            </a:pPr>
            <a:r>
              <a:rPr lang="en-US" dirty="0"/>
              <a:t>Piers/</a:t>
            </a:r>
            <a:r>
              <a:rPr lang="en-US" dirty="0" err="1"/>
              <a:t>Nástupní</a:t>
            </a:r>
            <a:r>
              <a:rPr lang="en-US" dirty="0"/>
              <a:t> mola</a:t>
            </a:r>
          </a:p>
          <a:p>
            <a:pPr marL="228600" indent="-228600">
              <a:buAutoNum type="arabicParenR"/>
            </a:pPr>
            <a:r>
              <a:rPr lang="en-US" dirty="0" err="1"/>
              <a:t>Vež</a:t>
            </a:r>
            <a:r>
              <a:rPr lang="en-US" dirty="0"/>
              <a:t> (TW)</a:t>
            </a:r>
          </a:p>
          <a:p>
            <a:pPr marL="228600" indent="-228600">
              <a:buAutoNum type="arabicParenR"/>
            </a:pPr>
            <a:r>
              <a:rPr lang="en-US" dirty="0" err="1"/>
              <a:t>Parkoviště</a:t>
            </a:r>
            <a:endParaRPr lang="en-US" dirty="0"/>
          </a:p>
          <a:p>
            <a:pPr marL="228600" indent="-228600">
              <a:buAutoNum type="arabicParenR"/>
            </a:pPr>
            <a:r>
              <a:rPr lang="en-US" dirty="0" err="1"/>
              <a:t>Hasičská</a:t>
            </a:r>
            <a:r>
              <a:rPr lang="en-US" dirty="0"/>
              <a:t> </a:t>
            </a:r>
            <a:r>
              <a:rPr lang="en-US" dirty="0" err="1"/>
              <a:t>stanice</a:t>
            </a:r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Apron North (50 stands AN)</a:t>
            </a:r>
          </a:p>
          <a:p>
            <a:pPr marL="228600" indent="-228600">
              <a:buAutoNum type="arabicParenR"/>
            </a:pPr>
            <a:r>
              <a:rPr lang="en-US" dirty="0"/>
              <a:t>DE-ICE</a:t>
            </a:r>
          </a:p>
          <a:p>
            <a:pPr marL="228600" indent="-228600">
              <a:buAutoNum type="arabicParenR"/>
            </a:pPr>
            <a:r>
              <a:rPr lang="en-US" dirty="0"/>
              <a:t>Apron East (Cargo C1,C2)</a:t>
            </a:r>
          </a:p>
          <a:p>
            <a:pPr marL="228600" indent="-228600">
              <a:buAutoNum type="arabicParenR"/>
            </a:pPr>
            <a:r>
              <a:rPr lang="en-US" dirty="0" err="1"/>
              <a:t>Dráhy</a:t>
            </a:r>
            <a:r>
              <a:rPr lang="en-US" dirty="0"/>
              <a:t> a </a:t>
            </a:r>
            <a:r>
              <a:rPr lang="en-US" dirty="0" err="1"/>
              <a:t>Paralelní</a:t>
            </a:r>
            <a:r>
              <a:rPr lang="en-US" dirty="0"/>
              <a:t> </a:t>
            </a:r>
            <a:r>
              <a:rPr lang="en-US" dirty="0" err="1"/>
              <a:t>dráha</a:t>
            </a:r>
            <a:endParaRPr lang="en-US" dirty="0"/>
          </a:p>
          <a:p>
            <a:pPr marL="228600" indent="-228600">
              <a:buAutoNum type="arabicParenR"/>
            </a:pPr>
            <a:r>
              <a:rPr lang="en-US" dirty="0" err="1"/>
              <a:t>Hangáry</a:t>
            </a:r>
            <a:endParaRPr lang="en-US" dirty="0"/>
          </a:p>
          <a:p>
            <a:pPr marL="228600" indent="-228600">
              <a:buAutoNum type="arabicParenR"/>
            </a:pPr>
            <a:r>
              <a:rPr lang="en-US" dirty="0" err="1"/>
              <a:t>Terminály</a:t>
            </a:r>
            <a:r>
              <a:rPr lang="en-US" dirty="0"/>
              <a:t> 3 a 4</a:t>
            </a:r>
          </a:p>
          <a:p>
            <a:pPr marL="228600" indent="-228600">
              <a:buAutoNum type="arabicParenR"/>
            </a:pPr>
            <a:r>
              <a:rPr lang="en-US" dirty="0" err="1"/>
              <a:t>Helipady</a:t>
            </a:r>
            <a:r>
              <a:rPr lang="en-US" dirty="0"/>
              <a:t> / Apron South (stare </a:t>
            </a:r>
            <a:r>
              <a:rPr lang="en-US" dirty="0" err="1"/>
              <a:t>letiště</a:t>
            </a:r>
            <a:r>
              <a:rPr lang="en-US" dirty="0"/>
              <a:t>)</a:t>
            </a:r>
          </a:p>
          <a:p>
            <a:pPr marL="228600" indent="-228600">
              <a:buAutoNum type="arabicParenR"/>
            </a:pPr>
            <a:endParaRPr lang="en-US" dirty="0"/>
          </a:p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3C52C-5E29-41AF-BAA3-8217E886DA0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396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Citát</a:t>
            </a:r>
            <a:endParaRPr lang="en-US" dirty="0"/>
          </a:p>
          <a:p>
            <a:endParaRPr lang="en-US" dirty="0"/>
          </a:p>
          <a:p>
            <a:r>
              <a:rPr lang="en-US" dirty="0"/>
              <a:t>“ </a:t>
            </a:r>
            <a:r>
              <a:rPr lang="en-US" dirty="0" err="1"/>
              <a:t>Tady</a:t>
            </a:r>
            <a:r>
              <a:rPr lang="en-US" dirty="0"/>
              <a:t> je </a:t>
            </a:r>
            <a:r>
              <a:rPr lang="en-US" dirty="0" err="1"/>
              <a:t>jenom</a:t>
            </a:r>
            <a:r>
              <a:rPr lang="en-US" dirty="0"/>
              <a:t> </a:t>
            </a:r>
            <a:r>
              <a:rPr lang="en-US" dirty="0" err="1"/>
              <a:t>taková</a:t>
            </a:r>
            <a:r>
              <a:rPr lang="en-US" dirty="0"/>
              <a:t> </a:t>
            </a:r>
            <a:r>
              <a:rPr lang="en-US" dirty="0" err="1"/>
              <a:t>zajímavost</a:t>
            </a:r>
            <a:r>
              <a:rPr lang="en-US" dirty="0"/>
              <a:t> </a:t>
            </a:r>
            <a:r>
              <a:rPr lang="en-US" dirty="0" err="1"/>
              <a:t>ohledně</a:t>
            </a:r>
            <a:r>
              <a:rPr lang="en-US" dirty="0"/>
              <a:t> </a:t>
            </a:r>
            <a:r>
              <a:rPr lang="en-US" dirty="0" err="1"/>
              <a:t>přepravených</a:t>
            </a:r>
            <a:r>
              <a:rPr lang="en-US" dirty="0"/>
              <a:t> </a:t>
            </a:r>
            <a:r>
              <a:rPr lang="en-US" dirty="0" err="1"/>
              <a:t>cestujících</a:t>
            </a:r>
            <a:r>
              <a:rPr lang="en-US" dirty="0"/>
              <a:t> od </a:t>
            </a:r>
            <a:r>
              <a:rPr lang="en-US" dirty="0" err="1"/>
              <a:t>roku</a:t>
            </a:r>
            <a:r>
              <a:rPr lang="en-US" dirty="0"/>
              <a:t> 1999 po </a:t>
            </a:r>
            <a:r>
              <a:rPr lang="en-US" dirty="0" err="1"/>
              <a:t>rok</a:t>
            </a:r>
            <a:r>
              <a:rPr lang="en-US" dirty="0"/>
              <a:t> 2021. </a:t>
            </a:r>
            <a:r>
              <a:rPr lang="en-US" dirty="0" err="1"/>
              <a:t>Tady</a:t>
            </a:r>
            <a:r>
              <a:rPr lang="en-US" dirty="0"/>
              <a:t> je </a:t>
            </a:r>
            <a:r>
              <a:rPr lang="en-US" dirty="0" err="1"/>
              <a:t>hezky</a:t>
            </a:r>
            <a:r>
              <a:rPr lang="en-US" dirty="0"/>
              <a:t> </a:t>
            </a:r>
            <a:r>
              <a:rPr lang="en-US" dirty="0" err="1"/>
              <a:t>vidět</a:t>
            </a:r>
            <a:r>
              <a:rPr lang="en-US" dirty="0"/>
              <a:t> </a:t>
            </a:r>
            <a:r>
              <a:rPr lang="en-US" dirty="0" err="1"/>
              <a:t>Pád</a:t>
            </a:r>
            <a:r>
              <a:rPr lang="en-US" dirty="0"/>
              <a:t> </a:t>
            </a:r>
            <a:r>
              <a:rPr lang="en-US" dirty="0" err="1"/>
              <a:t>přepravených</a:t>
            </a:r>
            <a:r>
              <a:rPr lang="en-US" dirty="0"/>
              <a:t> </a:t>
            </a:r>
            <a:r>
              <a:rPr lang="en-US" dirty="0" err="1"/>
              <a:t>cestujících</a:t>
            </a:r>
            <a:r>
              <a:rPr lang="en-US" dirty="0"/>
              <a:t> od </a:t>
            </a:r>
            <a:r>
              <a:rPr lang="en-US" dirty="0" err="1"/>
              <a:t>doby</a:t>
            </a:r>
            <a:r>
              <a:rPr lang="en-US" dirty="0"/>
              <a:t> </a:t>
            </a:r>
            <a:r>
              <a:rPr lang="en-US" dirty="0" err="1"/>
              <a:t>covidu</a:t>
            </a:r>
            <a:r>
              <a:rPr lang="en-US" dirty="0"/>
              <a:t>. -79% </a:t>
            </a:r>
            <a:r>
              <a:rPr lang="en-US" dirty="0" err="1"/>
              <a:t>pokles</a:t>
            </a:r>
            <a:r>
              <a:rPr lang="en-US" dirty="0"/>
              <a:t>”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3C52C-5E29-41AF-BAA3-8217E886DA0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444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A750590-9F9A-443B-9295-A3931D8194B1}" type="datetime1">
              <a:rPr lang="en-US" smtClean="0"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805F-452B-497C-9BD6-2CDB6902F369}" type="datetime1">
              <a:rPr lang="en-US" smtClean="0"/>
              <a:t>6/9/2022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3F7C6B-C82D-4D42-9929-D6E7E11D9A64}" type="datetime1">
              <a:rPr lang="en-US" smtClean="0"/>
              <a:t>6/9/2022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0CF4779-62E8-4B21-A5D7-0AFB9DBD4358}" type="datetime1">
              <a:rPr lang="en-US" smtClean="0"/>
              <a:t>6/9/2022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F9D3375-5CD0-4576-BF96-ADFF24726FF8}" type="datetime1">
              <a:rPr lang="en-US" smtClean="0"/>
              <a:t>6/9/2022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D1F8-971E-4F8C-8737-750C12E93E08}" type="datetime1">
              <a:rPr lang="en-US" smtClean="0"/>
              <a:t>6/9/2022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1621-FA30-4D98-85E5-1409E6BEECDC}" type="datetime1">
              <a:rPr lang="en-US" smtClean="0"/>
              <a:t>6/9/2022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F347-1B2F-4097-AEB5-4A26FB45D67A}" type="datetime1">
              <a:rPr lang="en-US" smtClean="0"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CC1DEE0-34E5-4E0F-BEC1-4B8835F82CD1}" type="datetime1">
              <a:rPr lang="en-US" smtClean="0"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B4BE-627A-4EC1-99E1-6F1AA97AB802}" type="datetime1">
              <a:rPr lang="en-US" smtClean="0"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8BFACF8-E63D-4673-A128-83547867BB7A}" type="datetime1">
              <a:rPr lang="en-US" smtClean="0"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D6AC-4FBA-40BD-BE75-20DB64DA4BAD}" type="datetime1">
              <a:rPr lang="en-US" smtClean="0"/>
              <a:t>6/9/2022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3C87-D201-458A-93C0-8EDD9AC92D93}" type="datetime1">
              <a:rPr lang="en-US" smtClean="0"/>
              <a:t>6/9/2022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6829-5A25-485A-91B1-5D6D58BB9F23}" type="datetime1">
              <a:rPr lang="en-US" smtClean="0"/>
              <a:t>6/9/2022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F5CD-23D0-4DD1-85B1-71F1825FB3EC}" type="datetime1">
              <a:rPr lang="en-US" smtClean="0"/>
              <a:t>6/9/2022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5035-C284-496A-B076-BA73A8FA5D8B}" type="datetime1">
              <a:rPr lang="en-US" smtClean="0"/>
              <a:t>6/9/2022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B420-1875-490A-8C4B-7AAB939FBE08}" type="datetime1">
              <a:rPr lang="en-US" smtClean="0"/>
              <a:t>6/9/2022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59126-4846-4E88-BDD9-5585CC877E47}" type="datetime1">
              <a:rPr lang="en-US" smtClean="0"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maci.hn.cz/c1-66468170-stavba-nove-ridici-veze-na-ruzyni-nabira-zpozdeni-letiste-zatim-neinvestuje-do-paralelni-drahy" TargetMode="External"/><Relationship Id="rId5" Type="http://schemas.openxmlformats.org/officeDocument/2006/relationships/hyperlink" Target="http://www.pilotinfo.cz/z-letist/ceska-republika/par-poznamek-k-vystavbe-paralelni-drahy-na-ruzyni" TargetMode="External"/><Relationship Id="rId4" Type="http://schemas.openxmlformats.org/officeDocument/2006/relationships/hyperlink" Target="https://cs.wikipedia.org/wiki/Leti&#353;t&#283;_V&#225;clava_Havla_Prah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C_CE0D5E0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D_7E2AA9B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0496C6C-A85F-426B-9ED1-3444166C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3" y="821265"/>
            <a:ext cx="6098705" cy="5222117"/>
          </a:xfrm>
        </p:spPr>
        <p:txBody>
          <a:bodyPr anchor="ctr">
            <a:normAutofit/>
          </a:bodyPr>
          <a:lstStyle/>
          <a:p>
            <a:pPr algn="r"/>
            <a:r>
              <a:rPr lang="cs-CZ" sz="2800" b="1" dirty="0"/>
              <a:t>Letiště Václava Havla Praha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D0EF22F-5D3C-4240-8C32-1B20803E5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E309A740-48C5-4AE5-879B-F567D3D7A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3028" y="821265"/>
            <a:ext cx="3265713" cy="5222117"/>
          </a:xfrm>
        </p:spPr>
        <p:txBody>
          <a:bodyPr anchor="ctr">
            <a:normAutofit/>
          </a:bodyPr>
          <a:lstStyle/>
          <a:p>
            <a:r>
              <a:rPr lang="en-US" dirty="0"/>
              <a:t>Adam Parma, 1.OCL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912EF34-0253-41FD-9940-D8FBB7DE7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7545075" y="2187578"/>
            <a:ext cx="6857999" cy="24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64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4102">
            <a:extLst>
              <a:ext uri="{FF2B5EF4-FFF2-40B4-BE49-F238E27FC236}">
                <a16:creationId xmlns:a16="http://schemas.microsoft.com/office/drawing/2014/main" id="{1FBDED38-E809-47DF-A501-94A1EC4C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83ADB6FD-5845-773C-97C1-3DBE3F8A02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8" b="1277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410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4C10D4-23EF-9344-045C-CA0292ADC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764373"/>
            <a:ext cx="6832600" cy="1293028"/>
          </a:xfrm>
        </p:spPr>
        <p:txBody>
          <a:bodyPr>
            <a:normAutofit/>
          </a:bodyPr>
          <a:lstStyle/>
          <a:p>
            <a:r>
              <a:rPr lang="en-US" dirty="0" err="1"/>
              <a:t>Aerolinie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BEA409-DDDD-C3EF-CFF7-5EB0776B0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194560"/>
            <a:ext cx="6832600" cy="4024125"/>
          </a:xfrm>
        </p:spPr>
        <p:txBody>
          <a:bodyPr>
            <a:normAutofit/>
          </a:bodyPr>
          <a:lstStyle/>
          <a:p>
            <a:r>
              <a:rPr lang="cs-CZ" dirty="0"/>
              <a:t>V letním letovém řádu 2018 </a:t>
            </a:r>
            <a:r>
              <a:rPr lang="en-US" dirty="0" err="1"/>
              <a:t>létalo</a:t>
            </a:r>
            <a:r>
              <a:rPr lang="en-US" dirty="0"/>
              <a:t> </a:t>
            </a:r>
            <a:r>
              <a:rPr lang="cs-CZ" dirty="0"/>
              <a:t>67 dopravců do 157 destinací v Evropě, Severní Americe a Asii.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Počet</a:t>
            </a:r>
            <a:r>
              <a:rPr lang="en-US" dirty="0"/>
              <a:t> </a:t>
            </a:r>
            <a:r>
              <a:rPr lang="en-US" dirty="0" err="1"/>
              <a:t>přepravených</a:t>
            </a:r>
            <a:r>
              <a:rPr lang="en-US" dirty="0"/>
              <a:t> </a:t>
            </a:r>
            <a:r>
              <a:rPr lang="en-US" dirty="0" err="1"/>
              <a:t>cestujících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82921E9-4914-5E04-9ECD-E89FD6B41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501" y="34401"/>
            <a:ext cx="3496290" cy="678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80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0EC2118-50B8-032E-8AFD-B9A8DF68C3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6F822E1-C11B-CBD4-B708-9AB0810FF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 err="1"/>
              <a:t>Paralelní</a:t>
            </a:r>
            <a:r>
              <a:rPr lang="en-US" dirty="0"/>
              <a:t> </a:t>
            </a:r>
            <a:r>
              <a:rPr lang="en-US" dirty="0" err="1"/>
              <a:t>dráha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D2E5F1-9935-8B6B-C505-1847041BA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>
            <a:normAutofit/>
          </a:bodyPr>
          <a:lstStyle/>
          <a:p>
            <a:r>
              <a:rPr lang="en-US" dirty="0"/>
              <a:t>V </a:t>
            </a:r>
            <a:r>
              <a:rPr lang="en-US" dirty="0" err="1"/>
              <a:t>plánu</a:t>
            </a:r>
            <a:r>
              <a:rPr lang="en-US" dirty="0"/>
              <a:t> je </a:t>
            </a:r>
            <a:r>
              <a:rPr lang="en-US" dirty="0" err="1"/>
              <a:t>výstavba</a:t>
            </a:r>
            <a:r>
              <a:rPr lang="en-US" dirty="0"/>
              <a:t> </a:t>
            </a:r>
            <a:r>
              <a:rPr lang="en-US" dirty="0" err="1"/>
              <a:t>paralelní</a:t>
            </a:r>
            <a:r>
              <a:rPr lang="en-US" dirty="0"/>
              <a:t> </a:t>
            </a:r>
            <a:r>
              <a:rPr lang="en-US" dirty="0" err="1"/>
              <a:t>dráhy</a:t>
            </a:r>
            <a:r>
              <a:rPr lang="en-US" dirty="0"/>
              <a:t> k </a:t>
            </a:r>
            <a:r>
              <a:rPr lang="en-US" dirty="0" err="1"/>
              <a:t>dráze</a:t>
            </a:r>
            <a:r>
              <a:rPr lang="en-US" dirty="0"/>
              <a:t> 06/24</a:t>
            </a:r>
          </a:p>
          <a:p>
            <a:r>
              <a:rPr lang="en-US" dirty="0"/>
              <a:t>Na </a:t>
            </a:r>
            <a:r>
              <a:rPr lang="en-US" dirty="0" err="1"/>
              <a:t>současné</a:t>
            </a:r>
            <a:r>
              <a:rPr lang="en-US" dirty="0"/>
              <a:t> </a:t>
            </a:r>
            <a:r>
              <a:rPr lang="en-US" dirty="0" err="1"/>
              <a:t>dráze</a:t>
            </a:r>
            <a:r>
              <a:rPr lang="en-US" dirty="0"/>
              <a:t> 06/24 se </a:t>
            </a:r>
            <a:r>
              <a:rPr lang="en-US" dirty="0" err="1"/>
              <a:t>odehrává</a:t>
            </a:r>
            <a:r>
              <a:rPr lang="en-US" dirty="0"/>
              <a:t> vice </a:t>
            </a:r>
            <a:r>
              <a:rPr lang="en-US" dirty="0" err="1"/>
              <a:t>než</a:t>
            </a:r>
            <a:r>
              <a:rPr lang="en-US" dirty="0"/>
              <a:t> 80% </a:t>
            </a:r>
            <a:r>
              <a:rPr lang="en-US" dirty="0" err="1"/>
              <a:t>provozu</a:t>
            </a:r>
            <a:r>
              <a:rPr lang="en-US" dirty="0"/>
              <a:t> </a:t>
            </a:r>
            <a:r>
              <a:rPr lang="en-US" dirty="0" err="1"/>
              <a:t>letiště</a:t>
            </a:r>
            <a:endParaRPr lang="en-US" dirty="0"/>
          </a:p>
          <a:p>
            <a:r>
              <a:rPr lang="en-US" dirty="0" err="1"/>
              <a:t>Dráha</a:t>
            </a:r>
            <a:r>
              <a:rPr lang="en-US" dirty="0"/>
              <a:t> 12/30 je </a:t>
            </a:r>
            <a:r>
              <a:rPr lang="en-US" dirty="0" err="1"/>
              <a:t>využita</a:t>
            </a:r>
            <a:r>
              <a:rPr lang="en-US" dirty="0"/>
              <a:t> </a:t>
            </a:r>
            <a:r>
              <a:rPr lang="en-US" dirty="0" err="1"/>
              <a:t>pouze</a:t>
            </a:r>
            <a:r>
              <a:rPr lang="en-US" dirty="0"/>
              <a:t> v </a:t>
            </a:r>
            <a:r>
              <a:rPr lang="en-US" dirty="0" err="1"/>
              <a:t>případě</a:t>
            </a:r>
            <a:r>
              <a:rPr lang="en-US" dirty="0"/>
              <a:t>, </a:t>
            </a:r>
            <a:r>
              <a:rPr lang="en-US" dirty="0" err="1"/>
              <a:t>kdy</a:t>
            </a:r>
            <a:r>
              <a:rPr lang="en-US" dirty="0"/>
              <a:t> </a:t>
            </a:r>
            <a:r>
              <a:rPr lang="en-US" dirty="0" err="1"/>
              <a:t>není</a:t>
            </a:r>
            <a:r>
              <a:rPr lang="en-US" dirty="0"/>
              <a:t> z </a:t>
            </a:r>
            <a:r>
              <a:rPr lang="en-US" dirty="0" err="1"/>
              <a:t>technických</a:t>
            </a:r>
            <a:r>
              <a:rPr lang="en-US" dirty="0"/>
              <a:t> </a:t>
            </a:r>
            <a:r>
              <a:rPr lang="en-US" dirty="0" err="1"/>
              <a:t>či</a:t>
            </a:r>
            <a:r>
              <a:rPr lang="en-US" dirty="0"/>
              <a:t> </a:t>
            </a:r>
            <a:r>
              <a:rPr lang="en-US" dirty="0" err="1"/>
              <a:t>meteorologických</a:t>
            </a:r>
            <a:r>
              <a:rPr lang="en-US" dirty="0"/>
              <a:t> </a:t>
            </a:r>
            <a:r>
              <a:rPr lang="en-US" dirty="0" err="1"/>
              <a:t>důvodů</a:t>
            </a:r>
            <a:r>
              <a:rPr lang="en-US" dirty="0"/>
              <a:t> </a:t>
            </a:r>
            <a:r>
              <a:rPr lang="en-US" dirty="0" err="1"/>
              <a:t>možné</a:t>
            </a:r>
            <a:r>
              <a:rPr lang="en-US" dirty="0"/>
              <a:t> </a:t>
            </a:r>
            <a:r>
              <a:rPr lang="en-US" dirty="0" err="1"/>
              <a:t>používat</a:t>
            </a:r>
            <a:r>
              <a:rPr lang="en-US" dirty="0"/>
              <a:t> </a:t>
            </a:r>
            <a:r>
              <a:rPr lang="en-US" dirty="0" err="1"/>
              <a:t>dráhy</a:t>
            </a:r>
            <a:r>
              <a:rPr lang="en-US" dirty="0"/>
              <a:t> 06/24</a:t>
            </a:r>
          </a:p>
          <a:p>
            <a:r>
              <a:rPr lang="en-US" dirty="0" err="1"/>
              <a:t>Řešením</a:t>
            </a:r>
            <a:r>
              <a:rPr lang="en-US" dirty="0"/>
              <a:t> </a:t>
            </a:r>
            <a:r>
              <a:rPr lang="en-US" dirty="0" err="1"/>
              <a:t>problému</a:t>
            </a:r>
            <a:r>
              <a:rPr lang="en-US" dirty="0"/>
              <a:t> je </a:t>
            </a:r>
            <a:r>
              <a:rPr lang="en-US" dirty="0" err="1"/>
              <a:t>výstavba</a:t>
            </a:r>
            <a:r>
              <a:rPr lang="en-US" dirty="0"/>
              <a:t> </a:t>
            </a:r>
            <a:r>
              <a:rPr lang="en-US" dirty="0" err="1"/>
              <a:t>nové</a:t>
            </a:r>
            <a:r>
              <a:rPr lang="en-US" dirty="0"/>
              <a:t> </a:t>
            </a:r>
            <a:r>
              <a:rPr lang="en-US" dirty="0" err="1"/>
              <a:t>dráhy</a:t>
            </a:r>
            <a:r>
              <a:rPr lang="en-US" dirty="0"/>
              <a:t> 06R/24L</a:t>
            </a:r>
          </a:p>
          <a:p>
            <a:r>
              <a:rPr lang="en-US" dirty="0" err="1"/>
              <a:t>Rozměry</a:t>
            </a:r>
            <a:r>
              <a:rPr lang="en-US" dirty="0"/>
              <a:t> 3550 x 60 m</a:t>
            </a:r>
          </a:p>
          <a:p>
            <a:r>
              <a:rPr lang="en-US" dirty="0" err="1"/>
              <a:t>Vybavena</a:t>
            </a:r>
            <a:r>
              <a:rPr lang="en-US" dirty="0"/>
              <a:t> ILS CAT IIIB</a:t>
            </a:r>
          </a:p>
          <a:p>
            <a:r>
              <a:rPr lang="pt-BR" dirty="0"/>
              <a:t>Investice na novou paralelní dráhu bude </a:t>
            </a:r>
            <a:r>
              <a:rPr lang="pt-BR" b="1" dirty="0"/>
              <a:t>9 miliard korun</a:t>
            </a:r>
            <a:r>
              <a:rPr lang="pt-B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36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F402A79-26A4-46FD-9C9D-A086195C03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F5DAE7A-DDC8-44CE-AF38-2BC3C5AFA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 err="1"/>
              <a:t>Nová</a:t>
            </a:r>
            <a:r>
              <a:rPr lang="en-US" dirty="0"/>
              <a:t> </a:t>
            </a:r>
            <a:r>
              <a:rPr lang="en-US" dirty="0" err="1"/>
              <a:t>věž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D8C139-79F1-04FB-0D37-D0E4153E4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428" y="2445638"/>
            <a:ext cx="10820400" cy="4024125"/>
          </a:xfrm>
        </p:spPr>
        <p:txBody>
          <a:bodyPr>
            <a:normAutofit/>
          </a:bodyPr>
          <a:lstStyle/>
          <a:p>
            <a:r>
              <a:rPr lang="en-US" dirty="0" err="1"/>
              <a:t>Zajistí</a:t>
            </a:r>
            <a:r>
              <a:rPr lang="en-US" dirty="0"/>
              <a:t> </a:t>
            </a:r>
            <a:r>
              <a:rPr lang="en-US" dirty="0" err="1"/>
              <a:t>lepší</a:t>
            </a:r>
            <a:r>
              <a:rPr lang="en-US" dirty="0"/>
              <a:t> </a:t>
            </a:r>
            <a:r>
              <a:rPr lang="en-US" dirty="0" err="1"/>
              <a:t>výhled</a:t>
            </a:r>
            <a:r>
              <a:rPr lang="en-US" dirty="0"/>
              <a:t> </a:t>
            </a:r>
            <a:r>
              <a:rPr lang="en-US" dirty="0" err="1"/>
              <a:t>dispečerům</a:t>
            </a:r>
            <a:endParaRPr lang="en-US" dirty="0"/>
          </a:p>
          <a:p>
            <a:r>
              <a:rPr lang="en-US" dirty="0"/>
              <a:t>Cena – 380 </a:t>
            </a:r>
            <a:r>
              <a:rPr lang="en-US" dirty="0" err="1"/>
              <a:t>milionů</a:t>
            </a:r>
            <a:r>
              <a:rPr lang="en-US" dirty="0"/>
              <a:t> </a:t>
            </a:r>
            <a:r>
              <a:rPr lang="en-US" dirty="0" err="1"/>
              <a:t>korun</a:t>
            </a:r>
            <a:endParaRPr lang="en-US" dirty="0"/>
          </a:p>
          <a:p>
            <a:r>
              <a:rPr lang="en-US" dirty="0" err="1"/>
              <a:t>Počátek</a:t>
            </a:r>
            <a:r>
              <a:rPr lang="en-US" dirty="0"/>
              <a:t> </a:t>
            </a:r>
            <a:r>
              <a:rPr lang="en-US" dirty="0" err="1"/>
              <a:t>stavby</a:t>
            </a:r>
            <a:r>
              <a:rPr lang="en-US" dirty="0"/>
              <a:t> r.2021</a:t>
            </a:r>
          </a:p>
          <a:p>
            <a:r>
              <a:rPr lang="en-US" dirty="0" err="1"/>
              <a:t>Uvedena</a:t>
            </a:r>
            <a:r>
              <a:rPr lang="en-US" dirty="0"/>
              <a:t> do </a:t>
            </a:r>
            <a:r>
              <a:rPr lang="en-US" dirty="0" err="1"/>
              <a:t>provozu</a:t>
            </a:r>
            <a:r>
              <a:rPr lang="en-US" dirty="0"/>
              <a:t> 2 </a:t>
            </a:r>
            <a:r>
              <a:rPr lang="en-US" dirty="0" err="1"/>
              <a:t>roky</a:t>
            </a:r>
            <a:r>
              <a:rPr lang="en-US" dirty="0"/>
              <a:t> </a:t>
            </a:r>
            <a:r>
              <a:rPr lang="en-US" dirty="0" err="1"/>
              <a:t>později</a:t>
            </a:r>
            <a:endParaRPr lang="en-US" dirty="0"/>
          </a:p>
          <a:p>
            <a:r>
              <a:rPr lang="en-US" dirty="0" err="1"/>
              <a:t>Výška</a:t>
            </a:r>
            <a:r>
              <a:rPr lang="en-US" dirty="0"/>
              <a:t> 75 </a:t>
            </a:r>
            <a:r>
              <a:rPr lang="en-US" dirty="0" err="1"/>
              <a:t>metrů</a:t>
            </a:r>
            <a:r>
              <a:rPr lang="en-US" dirty="0"/>
              <a:t> (o 30 </a:t>
            </a:r>
            <a:r>
              <a:rPr lang="en-US" dirty="0" err="1"/>
              <a:t>metrů</a:t>
            </a:r>
            <a:r>
              <a:rPr lang="en-US" dirty="0"/>
              <a:t> </a:t>
            </a:r>
            <a:r>
              <a:rPr lang="en-US" dirty="0" err="1"/>
              <a:t>více</a:t>
            </a:r>
            <a:r>
              <a:rPr lang="en-US" dirty="0"/>
              <a:t> </a:t>
            </a:r>
            <a:r>
              <a:rPr lang="en-US" dirty="0" err="1"/>
              <a:t>než</a:t>
            </a:r>
            <a:r>
              <a:rPr lang="en-US" dirty="0"/>
              <a:t> </a:t>
            </a:r>
            <a:r>
              <a:rPr lang="en-US" dirty="0" err="1"/>
              <a:t>původní</a:t>
            </a:r>
            <a:r>
              <a:rPr lang="en-US" dirty="0"/>
              <a:t>)</a:t>
            </a:r>
          </a:p>
          <a:p>
            <a:r>
              <a:rPr lang="en-US" dirty="0" err="1"/>
              <a:t>Původní</a:t>
            </a:r>
            <a:r>
              <a:rPr lang="en-US" dirty="0"/>
              <a:t> </a:t>
            </a:r>
            <a:r>
              <a:rPr lang="en-US" dirty="0" err="1"/>
              <a:t>věž</a:t>
            </a:r>
            <a:r>
              <a:rPr lang="en-US" dirty="0"/>
              <a:t> </a:t>
            </a:r>
            <a:r>
              <a:rPr lang="en-US" dirty="0" err="1"/>
              <a:t>nebude</a:t>
            </a:r>
            <a:r>
              <a:rPr lang="en-US" dirty="0"/>
              <a:t> </a:t>
            </a:r>
            <a:r>
              <a:rPr lang="en-US" dirty="0" err="1"/>
              <a:t>zbouraná</a:t>
            </a:r>
            <a:r>
              <a:rPr lang="en-US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2270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5184AB-60D4-3D49-263C-827FE78D3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Postup</a:t>
            </a:r>
            <a:r>
              <a:rPr lang="en-US" dirty="0"/>
              <a:t> </a:t>
            </a:r>
            <a:r>
              <a:rPr lang="en-US" dirty="0" err="1"/>
              <a:t>názvů</a:t>
            </a:r>
            <a:r>
              <a:rPr lang="en-US" dirty="0"/>
              <a:t> </a:t>
            </a:r>
            <a:r>
              <a:rPr lang="en-US" dirty="0" err="1"/>
              <a:t>letiště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821829-4D8C-BFCC-131C-299BF25A1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únoru 2011</a:t>
            </a:r>
            <a:r>
              <a:rPr lang="en-US" dirty="0"/>
              <a:t>, </a:t>
            </a:r>
            <a:r>
              <a:rPr lang="en-US" dirty="0" err="1"/>
              <a:t>oslava</a:t>
            </a:r>
            <a:r>
              <a:rPr lang="en-US" dirty="0"/>
              <a:t> 100. </a:t>
            </a:r>
            <a:r>
              <a:rPr lang="en-US" dirty="0" err="1"/>
              <a:t>výročí</a:t>
            </a:r>
            <a:r>
              <a:rPr lang="en-US" dirty="0"/>
              <a:t> 40. </a:t>
            </a:r>
            <a:r>
              <a:rPr lang="en-US" dirty="0" err="1"/>
              <a:t>Americké</a:t>
            </a:r>
            <a:r>
              <a:rPr lang="en-US" dirty="0"/>
              <a:t> </a:t>
            </a:r>
            <a:r>
              <a:rPr lang="en-US" dirty="0" err="1"/>
              <a:t>prezidenta</a:t>
            </a:r>
            <a:r>
              <a:rPr lang="en-US" dirty="0"/>
              <a:t> </a:t>
            </a:r>
            <a:r>
              <a:rPr lang="en-US" b="1" dirty="0" err="1"/>
              <a:t>Ronalda</a:t>
            </a:r>
            <a:r>
              <a:rPr lang="en-US" b="1" dirty="0"/>
              <a:t> </a:t>
            </a:r>
            <a:r>
              <a:rPr lang="en-US" b="1" dirty="0" err="1"/>
              <a:t>Reagana</a:t>
            </a:r>
            <a:endParaRPr lang="en-US" b="1" dirty="0"/>
          </a:p>
          <a:p>
            <a:r>
              <a:rPr lang="cs-CZ" dirty="0"/>
              <a:t>Po úmrtí </a:t>
            </a:r>
            <a:r>
              <a:rPr lang="cs-CZ" b="1" dirty="0"/>
              <a:t>Václava Havla</a:t>
            </a:r>
            <a:r>
              <a:rPr lang="cs-CZ" dirty="0"/>
              <a:t>, 19. prosince 2011</a:t>
            </a:r>
            <a:r>
              <a:rPr lang="en-US" dirty="0"/>
              <a:t>, </a:t>
            </a:r>
            <a:r>
              <a:rPr lang="en-US" dirty="0" err="1"/>
              <a:t>přejmenovat</a:t>
            </a:r>
            <a:r>
              <a:rPr lang="en-US" dirty="0"/>
              <a:t> z </a:t>
            </a:r>
            <a:r>
              <a:rPr lang="pt-BR" dirty="0"/>
              <a:t>Praha-Ruzyně v Praze-Ruzyni na </a:t>
            </a:r>
            <a:r>
              <a:rPr lang="pt-BR" b="1" dirty="0"/>
              <a:t>Letiště Václava Havla</a:t>
            </a:r>
            <a:endParaRPr lang="en-US" b="1" dirty="0"/>
          </a:p>
          <a:p>
            <a:r>
              <a:rPr lang="cs-CZ" dirty="0"/>
              <a:t>23. prosince 2011</a:t>
            </a:r>
            <a:r>
              <a:rPr lang="en-US" dirty="0"/>
              <a:t> </a:t>
            </a:r>
            <a:r>
              <a:rPr lang="en-US" dirty="0" err="1"/>
              <a:t>Společnost</a:t>
            </a:r>
            <a:r>
              <a:rPr lang="en-US" dirty="0"/>
              <a:t> </a:t>
            </a:r>
            <a:r>
              <a:rPr lang="en-US" dirty="0" err="1"/>
              <a:t>Letiště</a:t>
            </a:r>
            <a:r>
              <a:rPr lang="en-US" dirty="0"/>
              <a:t> Praha </a:t>
            </a:r>
            <a:r>
              <a:rPr lang="en-US" dirty="0" err="1"/>
              <a:t>podala</a:t>
            </a:r>
            <a:r>
              <a:rPr lang="en-US" dirty="0"/>
              <a:t> </a:t>
            </a:r>
            <a:r>
              <a:rPr lang="en-US" dirty="0" err="1"/>
              <a:t>žádost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úpravu</a:t>
            </a:r>
            <a:r>
              <a:rPr lang="en-US" dirty="0"/>
              <a:t> </a:t>
            </a:r>
            <a:r>
              <a:rPr lang="en-US" dirty="0" err="1"/>
              <a:t>jména</a:t>
            </a:r>
            <a:r>
              <a:rPr lang="en-US" dirty="0"/>
              <a:t> </a:t>
            </a:r>
            <a:r>
              <a:rPr lang="en-US" dirty="0" err="1"/>
              <a:t>letiště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,,</a:t>
            </a:r>
            <a:r>
              <a:rPr lang="en-US" b="1" dirty="0" err="1"/>
              <a:t>Mezinárodní</a:t>
            </a:r>
            <a:r>
              <a:rPr lang="en-US" b="1" dirty="0"/>
              <a:t> </a:t>
            </a:r>
            <a:r>
              <a:rPr lang="en-US" b="1" dirty="0" err="1"/>
              <a:t>Letiště</a:t>
            </a:r>
            <a:r>
              <a:rPr lang="en-US" b="1" dirty="0"/>
              <a:t> </a:t>
            </a:r>
            <a:r>
              <a:rPr lang="en-US" b="1" dirty="0" err="1"/>
              <a:t>Václava</a:t>
            </a:r>
            <a:r>
              <a:rPr lang="en-US" b="1" dirty="0"/>
              <a:t> </a:t>
            </a:r>
            <a:r>
              <a:rPr lang="en-US" b="1" dirty="0" err="1"/>
              <a:t>Havla</a:t>
            </a:r>
            <a:r>
              <a:rPr lang="en-US" b="1" dirty="0"/>
              <a:t> v </a:t>
            </a:r>
            <a:r>
              <a:rPr lang="en-US" b="1" dirty="0" err="1"/>
              <a:t>Praze</a:t>
            </a:r>
            <a:r>
              <a:rPr lang="en-US" b="1" dirty="0"/>
              <a:t>“</a:t>
            </a:r>
            <a:r>
              <a:rPr lang="en-US" dirty="0"/>
              <a:t> ang. ,,</a:t>
            </a:r>
            <a:r>
              <a:rPr lang="en-US" b="1" dirty="0"/>
              <a:t>Vaclav Havel Prague International Airport“</a:t>
            </a:r>
            <a:r>
              <a:rPr lang="cs-CZ" dirty="0"/>
              <a:t> </a:t>
            </a:r>
            <a:endParaRPr lang="en-US" dirty="0"/>
          </a:p>
          <a:p>
            <a:r>
              <a:rPr lang="cs-CZ" dirty="0"/>
              <a:t>21. března 2012</a:t>
            </a:r>
            <a:r>
              <a:rPr lang="en-US" dirty="0"/>
              <a:t> </a:t>
            </a:r>
            <a:r>
              <a:rPr lang="en-US" dirty="0" err="1"/>
              <a:t>vláda</a:t>
            </a:r>
            <a:r>
              <a:rPr lang="en-US" dirty="0"/>
              <a:t> </a:t>
            </a:r>
            <a:r>
              <a:rPr lang="en-US" dirty="0" err="1"/>
              <a:t>odsouhlasila</a:t>
            </a:r>
            <a:r>
              <a:rPr lang="en-US" dirty="0"/>
              <a:t> </a:t>
            </a:r>
            <a:r>
              <a:rPr lang="en-US" dirty="0" err="1"/>
              <a:t>přejmenování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„</a:t>
            </a:r>
            <a:r>
              <a:rPr lang="en-US" dirty="0" err="1"/>
              <a:t>Letiště</a:t>
            </a:r>
            <a:r>
              <a:rPr lang="en-US" dirty="0"/>
              <a:t> </a:t>
            </a:r>
            <a:r>
              <a:rPr lang="en-US" dirty="0" err="1"/>
              <a:t>Václava</a:t>
            </a:r>
            <a:r>
              <a:rPr lang="en-US" dirty="0"/>
              <a:t> </a:t>
            </a:r>
            <a:r>
              <a:rPr lang="en-US" dirty="0" err="1"/>
              <a:t>Havla</a:t>
            </a:r>
            <a:r>
              <a:rPr lang="en-US" dirty="0"/>
              <a:t> Praha“ ang. ,, Prague Airport - Vaclav Havel</a:t>
            </a:r>
            <a:r>
              <a:rPr lang="en-US" sz="1800" b="1" kern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“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826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967341-9757-9982-D2BE-6CA2BA71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Zajímavosti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E5EE6A-4C47-CE0D-BB69-24E9EEBAA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Hned</a:t>
            </a:r>
            <a:r>
              <a:rPr lang="en-US" dirty="0"/>
              <a:t> po </a:t>
            </a:r>
            <a:r>
              <a:rPr lang="en-US" dirty="0" err="1"/>
              <a:t>smrti</a:t>
            </a:r>
            <a:r>
              <a:rPr lang="en-US" dirty="0"/>
              <a:t> Karla </a:t>
            </a:r>
            <a:r>
              <a:rPr lang="en-US" dirty="0" err="1"/>
              <a:t>Gotta</a:t>
            </a:r>
            <a:r>
              <a:rPr lang="en-US" dirty="0"/>
              <a:t> 1. </a:t>
            </a:r>
            <a:r>
              <a:rPr lang="en-US" dirty="0" err="1"/>
              <a:t>října</a:t>
            </a:r>
            <a:r>
              <a:rPr lang="en-US" dirty="0"/>
              <a:t> 2019 </a:t>
            </a:r>
            <a:r>
              <a:rPr lang="en-US" dirty="0" err="1"/>
              <a:t>vznikla</a:t>
            </a:r>
            <a:r>
              <a:rPr lang="en-US" dirty="0"/>
              <a:t> </a:t>
            </a:r>
            <a:r>
              <a:rPr lang="en-US" dirty="0" err="1"/>
              <a:t>petice</a:t>
            </a:r>
            <a:r>
              <a:rPr lang="en-US" dirty="0"/>
              <a:t> </a:t>
            </a:r>
            <a:r>
              <a:rPr lang="en-US" dirty="0" err="1"/>
              <a:t>přejmenovat</a:t>
            </a:r>
            <a:r>
              <a:rPr lang="en-US" dirty="0"/>
              <a:t> </a:t>
            </a:r>
            <a:r>
              <a:rPr lang="en-US" dirty="0" err="1"/>
              <a:t>letiště</a:t>
            </a:r>
            <a:r>
              <a:rPr lang="en-US" dirty="0"/>
              <a:t> po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jméně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Ruzyně</a:t>
            </a:r>
            <a:r>
              <a:rPr lang="en-US" dirty="0"/>
              <a:t> </a:t>
            </a:r>
            <a:r>
              <a:rPr lang="en-US" dirty="0" err="1"/>
              <a:t>byla</a:t>
            </a:r>
            <a:r>
              <a:rPr lang="en-US" dirty="0"/>
              <a:t> </a:t>
            </a:r>
            <a:r>
              <a:rPr lang="en-US" dirty="0" err="1"/>
              <a:t>součástí</a:t>
            </a:r>
            <a:r>
              <a:rPr lang="en-US" dirty="0"/>
              <a:t> </a:t>
            </a:r>
            <a:r>
              <a:rPr lang="en-US" dirty="0" err="1"/>
              <a:t>několika</a:t>
            </a:r>
            <a:r>
              <a:rPr lang="en-US" dirty="0"/>
              <a:t> </a:t>
            </a:r>
            <a:r>
              <a:rPr lang="en-US" dirty="0" err="1"/>
              <a:t>filmů</a:t>
            </a:r>
            <a:r>
              <a:rPr lang="en-US" dirty="0"/>
              <a:t>.</a:t>
            </a:r>
          </a:p>
          <a:p>
            <a:r>
              <a:rPr lang="en-US" dirty="0" err="1"/>
              <a:t>Nejvýznamnější</a:t>
            </a:r>
            <a:r>
              <a:rPr lang="en-US" dirty="0"/>
              <a:t>: </a:t>
            </a:r>
            <a:r>
              <a:rPr lang="en-US" b="1" dirty="0"/>
              <a:t>Casino Royale </a:t>
            </a:r>
            <a:r>
              <a:rPr lang="en-US" dirty="0"/>
              <a:t>(James Bond) a </a:t>
            </a:r>
            <a:r>
              <a:rPr lang="en-US" dirty="0" err="1"/>
              <a:t>dokumenty</a:t>
            </a:r>
            <a:r>
              <a:rPr lang="en-US" dirty="0"/>
              <a:t> od </a:t>
            </a:r>
            <a:r>
              <a:rPr lang="en-US" dirty="0" err="1"/>
              <a:t>České</a:t>
            </a:r>
            <a:r>
              <a:rPr lang="en-US" dirty="0"/>
              <a:t> </a:t>
            </a:r>
            <a:r>
              <a:rPr lang="en-US" dirty="0" err="1"/>
              <a:t>Televize</a:t>
            </a:r>
            <a:r>
              <a:rPr lang="en-US" dirty="0"/>
              <a:t> </a:t>
            </a:r>
            <a:r>
              <a:rPr lang="en-US" dirty="0" err="1"/>
              <a:t>jménem</a:t>
            </a:r>
            <a:r>
              <a:rPr lang="en-US" dirty="0"/>
              <a:t> </a:t>
            </a:r>
            <a:r>
              <a:rPr lang="en-US" b="1" dirty="0"/>
              <a:t>Runway 06-24 </a:t>
            </a:r>
            <a:r>
              <a:rPr lang="en-US" dirty="0"/>
              <a:t>a </a:t>
            </a:r>
            <a:r>
              <a:rPr lang="en-US" b="1" dirty="0" err="1"/>
              <a:t>Příběh</a:t>
            </a:r>
            <a:r>
              <a:rPr lang="en-US" b="1" dirty="0"/>
              <a:t> </a:t>
            </a:r>
            <a:r>
              <a:rPr lang="en-US" b="1" dirty="0" err="1"/>
              <a:t>letiště</a:t>
            </a:r>
            <a:r>
              <a:rPr lang="en-US" b="1" dirty="0"/>
              <a:t> Praha</a:t>
            </a:r>
          </a:p>
        </p:txBody>
      </p:sp>
    </p:spTree>
    <p:extLst>
      <p:ext uri="{BB962C8B-B14F-4D97-AF65-F5344CB8AC3E}">
        <p14:creationId xmlns:p14="http://schemas.microsoft.com/office/powerpoint/2010/main" val="2064150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9222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 descr="Mezinárodní letiště Václava Havla Praha">
            <a:extLst>
              <a:ext uri="{FF2B5EF4-FFF2-40B4-BE49-F238E27FC236}">
                <a16:creationId xmlns:a16="http://schemas.microsoft.com/office/drawing/2014/main" id="{DCE51781-4CEA-9CD9-16BA-C64232E53B5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179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0496C6C-A85F-426B-9ED1-3444166C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3" y="821265"/>
            <a:ext cx="6098705" cy="5222117"/>
          </a:xfrm>
        </p:spPr>
        <p:txBody>
          <a:bodyPr anchor="ctr">
            <a:normAutofit/>
          </a:bodyPr>
          <a:lstStyle/>
          <a:p>
            <a:pPr algn="r"/>
            <a:r>
              <a:rPr lang="en-US" sz="2800" b="1" dirty="0" err="1"/>
              <a:t>Děkuji</a:t>
            </a:r>
            <a:r>
              <a:rPr lang="en-US" sz="2800" b="1" dirty="0"/>
              <a:t> za </a:t>
            </a:r>
            <a:r>
              <a:rPr lang="en-US" sz="2800" b="1" dirty="0" err="1"/>
              <a:t>Pozornost</a:t>
            </a:r>
            <a:endParaRPr lang="cs-CZ" sz="2800" b="1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D0EF22F-5D3C-4240-8C32-1B20803E5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E309A740-48C5-4AE5-879B-F567D3D7A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3028" y="821265"/>
            <a:ext cx="3265713" cy="5222117"/>
          </a:xfrm>
        </p:spPr>
        <p:txBody>
          <a:bodyPr anchor="ctr">
            <a:normAutofit/>
          </a:bodyPr>
          <a:lstStyle/>
          <a:p>
            <a:r>
              <a:rPr lang="en-US" dirty="0"/>
              <a:t>Adam Parma, 1.OCL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912EF34-0253-41FD-9940-D8FBB7DE7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7545075" y="2187578"/>
            <a:ext cx="6857999" cy="24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52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/>
              <a:t>ZDROJE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4706" y="2753459"/>
            <a:ext cx="9667696" cy="358978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hlinkClick r:id="rId4"/>
              </a:rPr>
              <a:t>https://cs.wikipedia.org/wiki/</a:t>
            </a:r>
            <a:r>
              <a:rPr lang="cs-CZ" sz="2400" dirty="0" err="1">
                <a:hlinkClick r:id="rId4"/>
              </a:rPr>
              <a:t>Letiště_Václava_Havla_Praha</a:t>
            </a: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hlinkClick r:id="rId5"/>
              </a:rPr>
              <a:t>http://www.pilotinfo.cz/z-letist/ceska-republika/par-poznamek-k-vystavbe-paralelni-drahy-na-ruzyni</a:t>
            </a: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hlinkClick r:id="rId6"/>
              </a:rPr>
              <a:t>https://domaci.hn.cz/c1-66468170-stavba-nove-ridici-veze-na-ruzyni-nabira-zpozdeni-letiste-zatim-neinvestuje-do-paralelni-drahy</a:t>
            </a: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/>
              <a:t>https://cs.wikipedia.org/wiki/Douglas_DC-3</a:t>
            </a:r>
          </a:p>
        </p:txBody>
      </p:sp>
    </p:spTree>
    <p:extLst>
      <p:ext uri="{BB962C8B-B14F-4D97-AF65-F5344CB8AC3E}">
        <p14:creationId xmlns:p14="http://schemas.microsoft.com/office/powerpoint/2010/main" val="3727811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 err="1"/>
              <a:t>Obecné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010189"/>
            <a:ext cx="7571610" cy="358978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cs-CZ" sz="2400" dirty="0"/>
              <a:t>Také nazýváno jako Ruzyně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Mezinárodní letiště v Praze 6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Otevřeno 5. dubna 1937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V užívání 2 dráhy</a:t>
            </a:r>
            <a:r>
              <a:rPr lang="en-US" sz="2400" dirty="0"/>
              <a:t> (1 </a:t>
            </a:r>
            <a:r>
              <a:rPr lang="en-US" sz="2400" dirty="0" err="1"/>
              <a:t>hlavní</a:t>
            </a:r>
            <a:r>
              <a:rPr lang="en-US" sz="2400" dirty="0"/>
              <a:t>, </a:t>
            </a:r>
            <a:r>
              <a:rPr lang="en-US" sz="2400" dirty="0" err="1"/>
              <a:t>druha</a:t>
            </a:r>
            <a:r>
              <a:rPr lang="en-US" sz="2400" dirty="0"/>
              <a:t> </a:t>
            </a:r>
            <a:r>
              <a:rPr lang="en-US" sz="2400" dirty="0" err="1"/>
              <a:t>jen</a:t>
            </a:r>
            <a:r>
              <a:rPr lang="en-US" sz="2400" dirty="0"/>
              <a:t> v </a:t>
            </a:r>
            <a:r>
              <a:rPr lang="en-US" sz="2400" dirty="0" err="1"/>
              <a:t>určitých</a:t>
            </a:r>
            <a:r>
              <a:rPr lang="en-US" sz="2400" dirty="0"/>
              <a:t> </a:t>
            </a:r>
            <a:r>
              <a:rPr lang="en-US" sz="2400" dirty="0" err="1"/>
              <a:t>případech</a:t>
            </a:r>
            <a:r>
              <a:rPr lang="en-US" sz="2400" dirty="0"/>
              <a:t>)</a:t>
            </a: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/>
              <a:t>Leteckou základnou pro České Aerolinie, </a:t>
            </a:r>
            <a:r>
              <a:rPr lang="cs-CZ" sz="2400" dirty="0" err="1"/>
              <a:t>smartwings</a:t>
            </a:r>
            <a:r>
              <a:rPr lang="cs-CZ" sz="2400" dirty="0"/>
              <a:t> a více…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cs-CZ" sz="2400" dirty="0"/>
              <a:t>V roce 2019 odbavilo rekordních 17,8 milionů</a:t>
            </a:r>
            <a:r>
              <a:rPr lang="en-US" sz="2400" dirty="0"/>
              <a:t> </a:t>
            </a:r>
            <a:r>
              <a:rPr lang="en-US" sz="2400" dirty="0" err="1"/>
              <a:t>cestujících</a:t>
            </a:r>
            <a:endParaRPr lang="cs-CZ" sz="24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2855196-C9D7-6626-293F-064031FB0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4754" y="5371459"/>
            <a:ext cx="4321793" cy="116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054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ouglas DC-3 ČLS imatrikulace OK-AIH na budapešťském Letišti Budaörs v roce 1939">
            <a:extLst>
              <a:ext uri="{FF2B5EF4-FFF2-40B4-BE49-F238E27FC236}">
                <a16:creationId xmlns:a16="http://schemas.microsoft.com/office/drawing/2014/main" id="{ACDDF1AB-B8F6-4D1E-3211-1560ED6D04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E35CF8A-21D6-BFC7-CEF3-3B915B7EB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 err="1"/>
              <a:t>Historie</a:t>
            </a:r>
            <a:r>
              <a:rPr lang="en-US" dirty="0"/>
              <a:t> </a:t>
            </a:r>
            <a:r>
              <a:rPr lang="en-US" dirty="0" err="1"/>
              <a:t>letiště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023F9D-38FD-8B8D-1E4A-392EF125B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081564"/>
            <a:ext cx="10058400" cy="4024125"/>
          </a:xfrm>
        </p:spPr>
        <p:txBody>
          <a:bodyPr>
            <a:normAutofit/>
          </a:bodyPr>
          <a:lstStyle/>
          <a:p>
            <a:r>
              <a:rPr lang="en-US" dirty="0" err="1"/>
              <a:t>Letiště</a:t>
            </a:r>
            <a:r>
              <a:rPr lang="en-US" dirty="0"/>
              <a:t> se </a:t>
            </a:r>
            <a:r>
              <a:rPr lang="en-US" dirty="0" err="1"/>
              <a:t>plánovalo</a:t>
            </a:r>
            <a:r>
              <a:rPr lang="en-US" dirty="0"/>
              <a:t> </a:t>
            </a:r>
            <a:r>
              <a:rPr lang="en-US" dirty="0" err="1"/>
              <a:t>již</a:t>
            </a:r>
            <a:r>
              <a:rPr lang="en-US" dirty="0"/>
              <a:t> od </a:t>
            </a:r>
            <a:r>
              <a:rPr lang="en-US" dirty="0" err="1"/>
              <a:t>roku</a:t>
            </a:r>
            <a:r>
              <a:rPr lang="en-US" dirty="0"/>
              <a:t> 1933</a:t>
            </a:r>
          </a:p>
          <a:p>
            <a:r>
              <a:rPr lang="en-US" dirty="0"/>
              <a:t>R. 1937 </a:t>
            </a:r>
            <a:r>
              <a:rPr lang="en-US" dirty="0" err="1"/>
              <a:t>přistál</a:t>
            </a:r>
            <a:r>
              <a:rPr lang="en-US" dirty="0"/>
              <a:t> </a:t>
            </a:r>
            <a:r>
              <a:rPr lang="en-US" dirty="0" err="1"/>
              <a:t>první</a:t>
            </a:r>
            <a:r>
              <a:rPr lang="en-US" dirty="0"/>
              <a:t> </a:t>
            </a:r>
            <a:r>
              <a:rPr lang="en-US" dirty="0" err="1"/>
              <a:t>letoun</a:t>
            </a:r>
            <a:r>
              <a:rPr lang="en-US" dirty="0"/>
              <a:t> Douglas DC-2 (</a:t>
            </a:r>
            <a:r>
              <a:rPr lang="en-US" dirty="0" err="1"/>
              <a:t>Piešťany</a:t>
            </a:r>
            <a:r>
              <a:rPr lang="en-US" dirty="0"/>
              <a:t> – </a:t>
            </a:r>
            <a:r>
              <a:rPr lang="en-US" dirty="0" err="1"/>
              <a:t>Zlín</a:t>
            </a:r>
            <a:r>
              <a:rPr lang="en-US" dirty="0"/>
              <a:t> – Brno - Praha)</a:t>
            </a:r>
          </a:p>
          <a:p>
            <a:r>
              <a:rPr lang="en-US" dirty="0" err="1"/>
              <a:t>Konsturkce</a:t>
            </a:r>
            <a:r>
              <a:rPr lang="en-US" dirty="0"/>
              <a:t> </a:t>
            </a:r>
            <a:r>
              <a:rPr lang="en-US" dirty="0" err="1"/>
              <a:t>letiště</a:t>
            </a:r>
            <a:r>
              <a:rPr lang="en-US" dirty="0"/>
              <a:t> </a:t>
            </a:r>
            <a:r>
              <a:rPr lang="en-US" dirty="0" err="1"/>
              <a:t>byla</a:t>
            </a:r>
            <a:r>
              <a:rPr lang="en-US" dirty="0"/>
              <a:t> r. 1937 v </a:t>
            </a:r>
            <a:r>
              <a:rPr lang="en-US" dirty="0" err="1"/>
              <a:t>Paříži</a:t>
            </a:r>
            <a:r>
              <a:rPr lang="en-US" dirty="0"/>
              <a:t> </a:t>
            </a:r>
            <a:r>
              <a:rPr lang="en-US" dirty="0" err="1"/>
              <a:t>oceněna</a:t>
            </a:r>
            <a:r>
              <a:rPr lang="en-US" dirty="0"/>
              <a:t> </a:t>
            </a:r>
            <a:r>
              <a:rPr lang="en-US" dirty="0" err="1"/>
              <a:t>zlatou</a:t>
            </a:r>
            <a:r>
              <a:rPr lang="en-US" dirty="0"/>
              <a:t> </a:t>
            </a:r>
            <a:r>
              <a:rPr lang="en-US" dirty="0" err="1"/>
              <a:t>medailí</a:t>
            </a:r>
            <a:endParaRPr lang="en-US" dirty="0"/>
          </a:p>
          <a:p>
            <a:r>
              <a:rPr lang="cs-CZ" dirty="0"/>
              <a:t>Během prvního roku provozu odbavilo letiště téměř 14 tisíc cestujících</a:t>
            </a:r>
            <a:r>
              <a:rPr lang="en-US" dirty="0"/>
              <a:t>.</a:t>
            </a:r>
          </a:p>
          <a:p>
            <a:r>
              <a:rPr lang="en-US" dirty="0"/>
              <a:t>V r. 1937 </a:t>
            </a:r>
            <a:r>
              <a:rPr lang="en-US" dirty="0" err="1"/>
              <a:t>byly</a:t>
            </a:r>
            <a:r>
              <a:rPr lang="en-US" dirty="0"/>
              <a:t> </a:t>
            </a:r>
            <a:r>
              <a:rPr lang="en-US" dirty="0" err="1"/>
              <a:t>vybudovány</a:t>
            </a:r>
            <a:r>
              <a:rPr lang="en-US" dirty="0"/>
              <a:t> </a:t>
            </a:r>
            <a:r>
              <a:rPr lang="en-US" dirty="0" err="1"/>
              <a:t>vzletové</a:t>
            </a:r>
            <a:r>
              <a:rPr lang="en-US" dirty="0"/>
              <a:t> a </a:t>
            </a:r>
            <a:r>
              <a:rPr lang="en-US" dirty="0" err="1"/>
              <a:t>přistávací</a:t>
            </a:r>
            <a:r>
              <a:rPr lang="en-US" dirty="0"/>
              <a:t> </a:t>
            </a:r>
            <a:r>
              <a:rPr lang="en-US" dirty="0" err="1"/>
              <a:t>dráhy</a:t>
            </a:r>
            <a:r>
              <a:rPr lang="en-US" dirty="0"/>
              <a:t> 08/26 a 04/22</a:t>
            </a:r>
          </a:p>
          <a:p>
            <a:r>
              <a:rPr lang="en-US" dirty="0"/>
              <a:t>V r. 1938 </a:t>
            </a:r>
            <a:r>
              <a:rPr lang="en-US" dirty="0" err="1"/>
              <a:t>byla</a:t>
            </a:r>
            <a:r>
              <a:rPr lang="en-US" dirty="0"/>
              <a:t> </a:t>
            </a:r>
            <a:r>
              <a:rPr lang="en-US" dirty="0" err="1"/>
              <a:t>vybudována</a:t>
            </a:r>
            <a:r>
              <a:rPr lang="en-US" dirty="0"/>
              <a:t> </a:t>
            </a:r>
            <a:r>
              <a:rPr lang="en-US" dirty="0" err="1"/>
              <a:t>dráha</a:t>
            </a:r>
            <a:r>
              <a:rPr lang="en-US" dirty="0"/>
              <a:t> 13/31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698253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DD8373-3777-1F4D-AA74-5A5112781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Letecký</a:t>
            </a:r>
            <a:r>
              <a:rPr lang="en-US" dirty="0"/>
              <a:t> </a:t>
            </a:r>
            <a:r>
              <a:rPr lang="en-US" dirty="0" err="1"/>
              <a:t>Provoz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D4490A-1EF8-0A38-B122-5A21501D7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létat</a:t>
            </a:r>
            <a:r>
              <a:rPr lang="en-US" dirty="0"/>
              <a:t> jak </a:t>
            </a:r>
            <a:r>
              <a:rPr lang="en-US" dirty="0" err="1"/>
              <a:t>vizuálně</a:t>
            </a:r>
            <a:r>
              <a:rPr lang="en-US" dirty="0"/>
              <a:t> (IFR), tak </a:t>
            </a:r>
            <a:r>
              <a:rPr lang="en-US" dirty="0" err="1"/>
              <a:t>podle</a:t>
            </a:r>
            <a:r>
              <a:rPr lang="en-US" dirty="0"/>
              <a:t> </a:t>
            </a:r>
            <a:r>
              <a:rPr lang="en-US" dirty="0" err="1"/>
              <a:t>přístrojů</a:t>
            </a:r>
            <a:r>
              <a:rPr lang="en-US" dirty="0"/>
              <a:t> (VFR),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v </a:t>
            </a:r>
            <a:r>
              <a:rPr lang="en-US" dirty="0" err="1"/>
              <a:t>noci</a:t>
            </a:r>
            <a:endParaRPr lang="en-US" dirty="0"/>
          </a:p>
          <a:p>
            <a:r>
              <a:rPr lang="en-US" dirty="0"/>
              <a:t>V </a:t>
            </a:r>
            <a:r>
              <a:rPr lang="en-US" dirty="0" err="1"/>
              <a:t>dnešní</a:t>
            </a:r>
            <a:r>
              <a:rPr lang="en-US" dirty="0"/>
              <a:t> </a:t>
            </a:r>
            <a:r>
              <a:rPr lang="en-US" dirty="0" err="1"/>
              <a:t>době</a:t>
            </a:r>
            <a:r>
              <a:rPr lang="en-US" dirty="0"/>
              <a:t> v </a:t>
            </a:r>
            <a:r>
              <a:rPr lang="en-US" dirty="0" err="1"/>
              <a:t>užívání</a:t>
            </a:r>
            <a:r>
              <a:rPr lang="en-US" dirty="0"/>
              <a:t> </a:t>
            </a:r>
            <a:r>
              <a:rPr lang="en-US" dirty="0" err="1"/>
              <a:t>dráhy</a:t>
            </a:r>
            <a:r>
              <a:rPr lang="en-US" dirty="0"/>
              <a:t> 06/24 a 12/30. </a:t>
            </a:r>
            <a:r>
              <a:rPr lang="en-US" dirty="0" err="1"/>
              <a:t>Obě</a:t>
            </a:r>
            <a:r>
              <a:rPr lang="en-US" dirty="0"/>
              <a:t> </a:t>
            </a:r>
            <a:r>
              <a:rPr lang="en-US" dirty="0" err="1"/>
              <a:t>dráhy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vybavené</a:t>
            </a:r>
            <a:r>
              <a:rPr lang="en-US" dirty="0"/>
              <a:t> </a:t>
            </a:r>
            <a:r>
              <a:rPr lang="en-US" dirty="0" err="1"/>
              <a:t>systémem</a:t>
            </a:r>
            <a:r>
              <a:rPr lang="en-US" dirty="0"/>
              <a:t> ILS.</a:t>
            </a:r>
          </a:p>
          <a:p>
            <a:r>
              <a:rPr lang="en-US" dirty="0"/>
              <a:t>Na </a:t>
            </a:r>
            <a:r>
              <a:rPr lang="en-US" dirty="0" err="1"/>
              <a:t>letišti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čtyři</a:t>
            </a:r>
            <a:r>
              <a:rPr lang="en-US" dirty="0"/>
              <a:t> </a:t>
            </a:r>
            <a:r>
              <a:rPr lang="en-US" dirty="0" err="1"/>
              <a:t>vyhrazená</a:t>
            </a:r>
            <a:r>
              <a:rPr lang="en-US" dirty="0"/>
              <a:t> </a:t>
            </a:r>
            <a:r>
              <a:rPr lang="en-US" dirty="0" err="1"/>
              <a:t>místa</a:t>
            </a:r>
            <a:r>
              <a:rPr lang="en-US" dirty="0"/>
              <a:t> pro </a:t>
            </a:r>
            <a:r>
              <a:rPr lang="en-US" dirty="0" err="1"/>
              <a:t>přistání</a:t>
            </a:r>
            <a:r>
              <a:rPr lang="en-US" dirty="0"/>
              <a:t> </a:t>
            </a:r>
            <a:r>
              <a:rPr lang="en-US" dirty="0" err="1"/>
              <a:t>vrtulníků</a:t>
            </a:r>
            <a:r>
              <a:rPr lang="en-US" dirty="0"/>
              <a:t>.</a:t>
            </a:r>
          </a:p>
          <a:p>
            <a:r>
              <a:rPr lang="en-US" dirty="0" err="1"/>
              <a:t>Dráha</a:t>
            </a:r>
            <a:r>
              <a:rPr lang="en-US" dirty="0"/>
              <a:t> 06/24 </a:t>
            </a:r>
            <a:r>
              <a:rPr lang="en-US" dirty="0" err="1"/>
              <a:t>byla</a:t>
            </a:r>
            <a:r>
              <a:rPr lang="en-US" dirty="0"/>
              <a:t> do </a:t>
            </a:r>
            <a:r>
              <a:rPr lang="en-US" dirty="0" err="1"/>
              <a:t>dubna</a:t>
            </a:r>
            <a:r>
              <a:rPr lang="en-US" dirty="0"/>
              <a:t> 1993 </a:t>
            </a:r>
            <a:r>
              <a:rPr lang="en-US" dirty="0" err="1"/>
              <a:t>značena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07/25 a </a:t>
            </a:r>
            <a:r>
              <a:rPr lang="en-US" dirty="0" err="1"/>
              <a:t>dráha</a:t>
            </a:r>
            <a:r>
              <a:rPr lang="en-US" dirty="0"/>
              <a:t> 12/30 do </a:t>
            </a:r>
            <a:r>
              <a:rPr lang="en-US" dirty="0" err="1"/>
              <a:t>května</a:t>
            </a:r>
            <a:r>
              <a:rPr lang="en-US" dirty="0"/>
              <a:t> 2012 </a:t>
            </a:r>
            <a:r>
              <a:rPr lang="en-US" dirty="0" err="1"/>
              <a:t>jako</a:t>
            </a:r>
            <a:r>
              <a:rPr lang="en-US" dirty="0"/>
              <a:t> 13/31. V </a:t>
            </a:r>
            <a:r>
              <a:rPr lang="en-US" dirty="0" err="1"/>
              <a:t>důsledku</a:t>
            </a:r>
            <a:r>
              <a:rPr lang="en-US" dirty="0"/>
              <a:t> </a:t>
            </a:r>
            <a:r>
              <a:rPr lang="en-US" dirty="0" err="1"/>
              <a:t>změny</a:t>
            </a:r>
            <a:r>
              <a:rPr lang="en-US" dirty="0"/>
              <a:t> </a:t>
            </a:r>
            <a:r>
              <a:rPr lang="en-US" dirty="0" err="1"/>
              <a:t>magnetické</a:t>
            </a:r>
            <a:r>
              <a:rPr lang="en-US" dirty="0"/>
              <a:t> </a:t>
            </a:r>
            <a:r>
              <a:rPr lang="en-US" dirty="0" err="1"/>
              <a:t>deklinace</a:t>
            </a:r>
            <a:r>
              <a:rPr lang="en-US" dirty="0"/>
              <a:t> </a:t>
            </a:r>
            <a:r>
              <a:rPr lang="en-US" dirty="0" err="1"/>
              <a:t>byla</a:t>
            </a:r>
            <a:r>
              <a:rPr lang="en-US" dirty="0"/>
              <a:t> </a:t>
            </a:r>
            <a:r>
              <a:rPr lang="en-US" dirty="0" err="1"/>
              <a:t>označení</a:t>
            </a:r>
            <a:r>
              <a:rPr lang="en-US" dirty="0"/>
              <a:t> </a:t>
            </a:r>
            <a:r>
              <a:rPr lang="en-US" dirty="0" err="1"/>
              <a:t>změněna</a:t>
            </a:r>
            <a:r>
              <a:rPr lang="en-US" dirty="0"/>
              <a:t>.</a:t>
            </a:r>
          </a:p>
          <a:p>
            <a:r>
              <a:rPr lang="en-US" dirty="0" err="1"/>
              <a:t>Kolem</a:t>
            </a:r>
            <a:r>
              <a:rPr lang="en-US" dirty="0"/>
              <a:t> </a:t>
            </a:r>
            <a:r>
              <a:rPr lang="en-US" dirty="0" err="1"/>
              <a:t>letiště</a:t>
            </a:r>
            <a:r>
              <a:rPr lang="en-US" dirty="0"/>
              <a:t> je </a:t>
            </a:r>
            <a:r>
              <a:rPr lang="en-US" dirty="0" err="1"/>
              <a:t>vzdušný</a:t>
            </a:r>
            <a:r>
              <a:rPr lang="en-US" dirty="0"/>
              <a:t> </a:t>
            </a:r>
            <a:r>
              <a:rPr lang="en-US" dirty="0" err="1"/>
              <a:t>prostor</a:t>
            </a:r>
            <a:r>
              <a:rPr lang="en-US" dirty="0"/>
              <a:t> ,,</a:t>
            </a:r>
            <a:r>
              <a:rPr lang="en-US" dirty="0" err="1"/>
              <a:t>koncová</a:t>
            </a:r>
            <a:r>
              <a:rPr lang="en-US" dirty="0"/>
              <a:t> </a:t>
            </a:r>
            <a:r>
              <a:rPr lang="en-US" dirty="0" err="1"/>
              <a:t>řízená</a:t>
            </a:r>
            <a:r>
              <a:rPr lang="en-US" dirty="0"/>
              <a:t> oblast</a:t>
            </a:r>
            <a:r>
              <a:rPr lang="en-US" b="1" dirty="0"/>
              <a:t>“</a:t>
            </a:r>
            <a:r>
              <a:rPr lang="en-US" dirty="0"/>
              <a:t> TMA Praha.</a:t>
            </a:r>
          </a:p>
          <a:p>
            <a:r>
              <a:rPr lang="en-US" dirty="0"/>
              <a:t>Na </a:t>
            </a:r>
            <a:r>
              <a:rPr lang="en-US" dirty="0" err="1"/>
              <a:t>letišti</a:t>
            </a:r>
            <a:r>
              <a:rPr lang="en-US" dirty="0"/>
              <a:t> </a:t>
            </a:r>
            <a:r>
              <a:rPr lang="en-US" dirty="0" err="1"/>
              <a:t>nachází</a:t>
            </a:r>
            <a:r>
              <a:rPr lang="en-US" dirty="0"/>
              <a:t> </a:t>
            </a:r>
            <a:r>
              <a:rPr lang="en-US" dirty="0" err="1"/>
              <a:t>radiomaják</a:t>
            </a:r>
            <a:r>
              <a:rPr lang="en-US" dirty="0"/>
              <a:t> VOR/DME (</a:t>
            </a:r>
            <a:r>
              <a:rPr lang="en-US" dirty="0" err="1"/>
              <a:t>značka</a:t>
            </a:r>
            <a:r>
              <a:rPr lang="en-US" dirty="0"/>
              <a:t> OKL)</a:t>
            </a:r>
          </a:p>
        </p:txBody>
      </p:sp>
    </p:spTree>
    <p:extLst>
      <p:ext uri="{BB962C8B-B14F-4D97-AF65-F5344CB8AC3E}">
        <p14:creationId xmlns:p14="http://schemas.microsoft.com/office/powerpoint/2010/main" val="211672517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Picture 3087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3090" name="Picture 3089">
            <a:extLst>
              <a:ext uri="{FF2B5EF4-FFF2-40B4-BE49-F238E27FC236}">
                <a16:creationId xmlns:a16="http://schemas.microsoft.com/office/drawing/2014/main" id="{BB912AE0-CAD9-4F8F-A2A2-BDF07D4ED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7E63DA9-FAC8-1023-3B5F-568C32CE8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608" y="759663"/>
            <a:ext cx="4510994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VOR </a:t>
            </a:r>
            <a:r>
              <a:rPr lang="en-US" sz="4800" dirty="0" err="1"/>
              <a:t>maják</a:t>
            </a:r>
            <a:endParaRPr lang="en-US" sz="4800" dirty="0"/>
          </a:p>
        </p:txBody>
      </p:sp>
      <p:sp useBgFill="1">
        <p:nvSpPr>
          <p:cNvPr id="3092" name="Rectangle 3091">
            <a:extLst>
              <a:ext uri="{FF2B5EF4-FFF2-40B4-BE49-F238E27FC236}">
                <a16:creationId xmlns:a16="http://schemas.microsoft.com/office/drawing/2014/main" id="{A6621E27-B4D3-4EEA-8F4D-BB759FD24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5641" y="-1"/>
            <a:ext cx="5706359" cy="6434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94" name="Rectangle 3093">
            <a:extLst>
              <a:ext uri="{FF2B5EF4-FFF2-40B4-BE49-F238E27FC236}">
                <a16:creationId xmlns:a16="http://schemas.microsoft.com/office/drawing/2014/main" id="{9DCD9119-A5D2-4D09-BCB2-70ABD368D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74623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5357EF2-99CA-F459-9555-2D6074B5D2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" r="8434" b="1"/>
          <a:stretch/>
        </p:blipFill>
        <p:spPr bwMode="auto">
          <a:xfrm>
            <a:off x="643468" y="1368147"/>
            <a:ext cx="5475672" cy="411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003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C54A9C-0397-0534-EAE9-EAC5001FF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764373"/>
            <a:ext cx="6832600" cy="1293028"/>
          </a:xfrm>
        </p:spPr>
        <p:txBody>
          <a:bodyPr>
            <a:normAutofit/>
          </a:bodyPr>
          <a:lstStyle/>
          <a:p>
            <a:r>
              <a:rPr lang="en-US" dirty="0"/>
              <a:t>NDB </a:t>
            </a:r>
            <a:r>
              <a:rPr lang="en-US" dirty="0" err="1"/>
              <a:t>MAJák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FF4D74-280E-90DE-DF25-C28069D5B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194560"/>
            <a:ext cx="6832600" cy="4024125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1026" name="Picture 2" descr="Letecká navigace">
            <a:extLst>
              <a:ext uri="{FF2B5EF4-FFF2-40B4-BE49-F238E27FC236}">
                <a16:creationId xmlns:a16="http://schemas.microsoft.com/office/drawing/2014/main" id="{AAA263CF-03FD-9D62-7B06-8E37A5995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61368" y="327836"/>
            <a:ext cx="2774079" cy="641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717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6C04F7-7232-6507-3748-E77A022AF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69820"/>
            <a:ext cx="3977639" cy="1600200"/>
          </a:xfrm>
        </p:spPr>
        <p:txBody>
          <a:bodyPr anchor="b">
            <a:normAutofit/>
          </a:bodyPr>
          <a:lstStyle/>
          <a:p>
            <a:pPr algn="l"/>
            <a:r>
              <a:rPr lang="en-US" sz="3200" dirty="0" err="1"/>
              <a:t>Terminály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223DE9-E229-A2AA-D9E5-02504698D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2"/>
            <a:ext cx="3977639" cy="4211325"/>
          </a:xfrm>
        </p:spPr>
        <p:txBody>
          <a:bodyPr>
            <a:normAutofit fontScale="92500" lnSpcReduction="10000"/>
          </a:bodyPr>
          <a:lstStyle/>
          <a:p>
            <a:r>
              <a:rPr lang="en-US" sz="1400" dirty="0" err="1"/>
              <a:t>Letiště</a:t>
            </a:r>
            <a:r>
              <a:rPr lang="en-US" sz="1400" dirty="0"/>
              <a:t> </a:t>
            </a:r>
            <a:r>
              <a:rPr lang="en-US" sz="1400" dirty="0" err="1"/>
              <a:t>obsahuje</a:t>
            </a:r>
            <a:r>
              <a:rPr lang="en-US" sz="1400" dirty="0"/>
              <a:t> </a:t>
            </a:r>
            <a:r>
              <a:rPr lang="en-US" sz="1400" dirty="0" err="1"/>
              <a:t>celkem</a:t>
            </a:r>
            <a:r>
              <a:rPr lang="en-US" sz="1400" dirty="0"/>
              <a:t> 7 </a:t>
            </a:r>
            <a:r>
              <a:rPr lang="en-US" sz="1400" dirty="0" err="1"/>
              <a:t>terminálů</a:t>
            </a:r>
            <a:r>
              <a:rPr lang="en-US" sz="1400" dirty="0"/>
              <a:t>, </a:t>
            </a:r>
            <a:r>
              <a:rPr lang="en-US" sz="1400" dirty="0" err="1"/>
              <a:t>rozdělené</a:t>
            </a:r>
            <a:r>
              <a:rPr lang="en-US" sz="1400" dirty="0"/>
              <a:t> </a:t>
            </a:r>
            <a:r>
              <a:rPr lang="en-US" sz="1400" dirty="0" err="1"/>
              <a:t>podle</a:t>
            </a:r>
            <a:r>
              <a:rPr lang="en-US" sz="1400" dirty="0"/>
              <a:t> </a:t>
            </a:r>
            <a:r>
              <a:rPr lang="en-US" sz="1400" dirty="0" err="1"/>
              <a:t>typu</a:t>
            </a:r>
            <a:r>
              <a:rPr lang="en-US" sz="1400" dirty="0"/>
              <a:t> </a:t>
            </a:r>
            <a:r>
              <a:rPr lang="en-US" sz="1400" dirty="0" err="1"/>
              <a:t>dopravy</a:t>
            </a:r>
            <a:r>
              <a:rPr lang="en-US" sz="1400" dirty="0"/>
              <a:t>.</a:t>
            </a:r>
          </a:p>
          <a:p>
            <a:pPr marL="0" indent="0">
              <a:buNone/>
            </a:pPr>
            <a:r>
              <a:rPr lang="en-US" sz="1400" dirty="0"/>
              <a:t>   </a:t>
            </a:r>
            <a:r>
              <a:rPr lang="en-US" sz="1400" dirty="0" err="1"/>
              <a:t>Osobní</a:t>
            </a:r>
            <a:r>
              <a:rPr lang="en-US" sz="1400" dirty="0"/>
              <a:t> </a:t>
            </a:r>
            <a:r>
              <a:rPr lang="en-US" sz="1400" dirty="0" err="1"/>
              <a:t>lety</a:t>
            </a:r>
            <a:r>
              <a:rPr lang="en-US" sz="1400" dirty="0"/>
              <a:t>:</a:t>
            </a:r>
          </a:p>
          <a:p>
            <a:r>
              <a:rPr lang="en-US" sz="1400" b="1" dirty="0" err="1"/>
              <a:t>Terminál</a:t>
            </a:r>
            <a:r>
              <a:rPr lang="en-US" sz="1400" b="1" dirty="0"/>
              <a:t> T1</a:t>
            </a:r>
            <a:r>
              <a:rPr lang="en-US" sz="1400" dirty="0"/>
              <a:t>, </a:t>
            </a:r>
            <a:r>
              <a:rPr lang="en-US" sz="1400" dirty="0" err="1"/>
              <a:t>slouží</a:t>
            </a:r>
            <a:r>
              <a:rPr lang="en-US" sz="1400" dirty="0"/>
              <a:t> </a:t>
            </a:r>
            <a:r>
              <a:rPr lang="en-US" sz="1400" dirty="0" err="1"/>
              <a:t>letům</a:t>
            </a:r>
            <a:r>
              <a:rPr lang="en-US" sz="1400" dirty="0"/>
              <a:t> </a:t>
            </a:r>
            <a:r>
              <a:rPr lang="en-US" sz="1400" dirty="0" err="1"/>
              <a:t>mimo</a:t>
            </a:r>
            <a:r>
              <a:rPr lang="en-US" sz="1400" dirty="0"/>
              <a:t> </a:t>
            </a:r>
            <a:r>
              <a:rPr lang="en-US" sz="1400" dirty="0" err="1"/>
              <a:t>Schengenský</a:t>
            </a:r>
            <a:r>
              <a:rPr lang="en-US" sz="1400" dirty="0"/>
              <a:t> proctor.</a:t>
            </a:r>
          </a:p>
          <a:p>
            <a:r>
              <a:rPr lang="cs-CZ" sz="1400" b="1" dirty="0"/>
              <a:t>Terminál </a:t>
            </a:r>
            <a:r>
              <a:rPr lang="en-US" sz="1400" b="1" dirty="0"/>
              <a:t>T2 </a:t>
            </a:r>
            <a:r>
              <a:rPr lang="cs-CZ" sz="1400" dirty="0"/>
              <a:t>se využívá pro lety v Schengenském prostoru.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  Cargo </a:t>
            </a:r>
            <a:r>
              <a:rPr lang="en-US" sz="1400" dirty="0" err="1"/>
              <a:t>lety</a:t>
            </a:r>
            <a:r>
              <a:rPr lang="en-US" sz="1400" dirty="0"/>
              <a:t>:</a:t>
            </a:r>
          </a:p>
          <a:p>
            <a:r>
              <a:rPr lang="en-US" sz="1400" dirty="0"/>
              <a:t>Menzies Aviation – Cargo 2</a:t>
            </a:r>
          </a:p>
          <a:p>
            <a:r>
              <a:rPr lang="en-US" sz="1400" dirty="0" err="1"/>
              <a:t>Skyport</a:t>
            </a:r>
            <a:r>
              <a:rPr lang="en-US" sz="1400" dirty="0"/>
              <a:t> – Cargo 1</a:t>
            </a:r>
          </a:p>
          <a:p>
            <a:r>
              <a:rPr lang="en-US" sz="1400" dirty="0"/>
              <a:t>Enes Cargo</a:t>
            </a:r>
          </a:p>
          <a:p>
            <a:r>
              <a:rPr lang="en-US" sz="1400" dirty="0" err="1"/>
              <a:t>Individuální</a:t>
            </a:r>
            <a:r>
              <a:rPr lang="en-US" sz="1400" dirty="0"/>
              <a:t> a </a:t>
            </a:r>
            <a:r>
              <a:rPr lang="en-US" sz="1400" dirty="0" err="1"/>
              <a:t>speciální</a:t>
            </a:r>
            <a:r>
              <a:rPr lang="en-US" sz="1400" dirty="0"/>
              <a:t> </a:t>
            </a:r>
            <a:r>
              <a:rPr lang="en-US" sz="1400" dirty="0" err="1"/>
              <a:t>doprava</a:t>
            </a:r>
            <a:r>
              <a:rPr lang="en-US" sz="1400" dirty="0"/>
              <a:t>:</a:t>
            </a:r>
          </a:p>
          <a:p>
            <a:r>
              <a:rPr lang="en-US" sz="1400" dirty="0" err="1"/>
              <a:t>Terminál</a:t>
            </a:r>
            <a:r>
              <a:rPr lang="en-US" sz="1400" dirty="0"/>
              <a:t> T3 General Aviation - </a:t>
            </a:r>
            <a:r>
              <a:rPr lang="en-US" sz="1400" dirty="0" err="1"/>
              <a:t>obsluhuje</a:t>
            </a:r>
            <a:r>
              <a:rPr lang="en-US" sz="1400" dirty="0"/>
              <a:t> </a:t>
            </a:r>
            <a:r>
              <a:rPr lang="en-US" sz="1400" dirty="0" err="1"/>
              <a:t>soukromé</a:t>
            </a:r>
            <a:r>
              <a:rPr lang="en-US" sz="1400" dirty="0"/>
              <a:t> </a:t>
            </a:r>
            <a:r>
              <a:rPr lang="en-US" sz="1400" dirty="0" err="1"/>
              <a:t>lety</a:t>
            </a:r>
            <a:endParaRPr lang="en-US" sz="1400" dirty="0"/>
          </a:p>
          <a:p>
            <a:r>
              <a:rPr lang="en-US" sz="1400" dirty="0" err="1"/>
              <a:t>Terminál</a:t>
            </a:r>
            <a:r>
              <a:rPr lang="en-US" sz="1400" dirty="0"/>
              <a:t> T4 Military - </a:t>
            </a:r>
            <a:r>
              <a:rPr lang="en-US" sz="1400" dirty="0" err="1"/>
              <a:t>slouží</a:t>
            </a:r>
            <a:r>
              <a:rPr lang="en-US" sz="1400" dirty="0"/>
              <a:t> </a:t>
            </a:r>
            <a:r>
              <a:rPr lang="en-US" sz="1400" dirty="0" err="1"/>
              <a:t>pouze</a:t>
            </a:r>
            <a:r>
              <a:rPr lang="en-US" sz="1400" dirty="0"/>
              <a:t> pro </a:t>
            </a:r>
            <a:r>
              <a:rPr lang="en-US" sz="1400" dirty="0" err="1"/>
              <a:t>státně</a:t>
            </a:r>
            <a:r>
              <a:rPr lang="en-US" sz="1400" dirty="0"/>
              <a:t> </a:t>
            </a:r>
            <a:r>
              <a:rPr lang="en-US" sz="1400" dirty="0" err="1"/>
              <a:t>důležité</a:t>
            </a:r>
            <a:r>
              <a:rPr lang="en-US" sz="1400" dirty="0"/>
              <a:t> </a:t>
            </a:r>
            <a:r>
              <a:rPr lang="en-US" sz="1400" dirty="0" err="1"/>
              <a:t>lety</a:t>
            </a:r>
            <a:endParaRPr lang="en-US" sz="1400" dirty="0"/>
          </a:p>
        </p:txBody>
      </p:sp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8D25211A-4CA0-4B53-82BB-1EE7C7F3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1379" y="0"/>
            <a:ext cx="72406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Letecký pohled na zaparkované letadlo">
            <a:extLst>
              <a:ext uri="{FF2B5EF4-FFF2-40B4-BE49-F238E27FC236}">
                <a16:creationId xmlns:a16="http://schemas.microsoft.com/office/drawing/2014/main" id="{71DF4B52-3C9B-336D-8AA0-EF36B415F8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00" r="28359" b="-1"/>
          <a:stretch/>
        </p:blipFill>
        <p:spPr>
          <a:xfrm>
            <a:off x="4951379" y="10"/>
            <a:ext cx="724062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93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6155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6158" name="Picture 6157">
            <a:extLst>
              <a:ext uri="{FF2B5EF4-FFF2-40B4-BE49-F238E27FC236}">
                <a16:creationId xmlns:a16="http://schemas.microsoft.com/office/drawing/2014/main" id="{F0F06750-78FE-4472-8DA5-14CF3336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0AF471A-0400-D2E6-D8F6-84D6A490A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4854" y="673240"/>
            <a:ext cx="3742007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200" dirty="0" err="1"/>
              <a:t>Terminál</a:t>
            </a:r>
            <a:r>
              <a:rPr lang="en-US" sz="3200" dirty="0"/>
              <a:t> 2</a:t>
            </a:r>
            <a:br>
              <a:rPr lang="en-US" sz="3200" dirty="0"/>
            </a:br>
            <a:r>
              <a:rPr lang="en-US" sz="3200" dirty="0" err="1"/>
              <a:t>Nástupní</a:t>
            </a:r>
            <a:r>
              <a:rPr lang="en-US" sz="3200" dirty="0"/>
              <a:t> most C</a:t>
            </a:r>
            <a:br>
              <a:rPr lang="en-US" sz="3200" dirty="0"/>
            </a:br>
            <a:r>
              <a:rPr lang="en-US" sz="3200" dirty="0"/>
              <a:t>(,,</a:t>
            </a:r>
            <a:r>
              <a:rPr lang="en-US" sz="3200" dirty="0" err="1"/>
              <a:t>Prst</a:t>
            </a:r>
            <a:r>
              <a:rPr lang="en-US" sz="3200" dirty="0"/>
              <a:t> A”)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r. 2005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D2413FDA-5492-188D-11AD-031506054F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1" r="5520"/>
          <a:stretch/>
        </p:blipFill>
        <p:spPr bwMode="auto">
          <a:xfrm>
            <a:off x="2405" y="10"/>
            <a:ext cx="779424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0" name="Rectangle 6159">
            <a:extLst>
              <a:ext uri="{FF2B5EF4-FFF2-40B4-BE49-F238E27FC236}">
                <a16:creationId xmlns:a16="http://schemas.microsoft.com/office/drawing/2014/main" id="{2DFFD9D3-0E77-42C3-B89D-A987E7760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2" name="Rectangle 6161">
            <a:extLst>
              <a:ext uri="{FF2B5EF4-FFF2-40B4-BE49-F238E27FC236}">
                <a16:creationId xmlns:a16="http://schemas.microsoft.com/office/drawing/2014/main" id="{3C48F185-A6F4-40C2-A466-5CB3F23F2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6651" y="0"/>
            <a:ext cx="16459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8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9" name="Picture 5148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5151" name="Picture 5150">
            <a:extLst>
              <a:ext uri="{FF2B5EF4-FFF2-40B4-BE49-F238E27FC236}">
                <a16:creationId xmlns:a16="http://schemas.microsoft.com/office/drawing/2014/main" id="{F0F06750-78FE-4472-8DA5-14CF3336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7A975F2-ED9A-3E8C-2192-23FAC8807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820" y="673240"/>
            <a:ext cx="3300981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400"/>
              <a:t>Schengenský</a:t>
            </a:r>
            <a:br>
              <a:rPr lang="en-US" sz="3400"/>
            </a:br>
            <a:r>
              <a:rPr lang="en-US" sz="3400"/>
              <a:t>prostor dneška</a:t>
            </a:r>
          </a:p>
        </p:txBody>
      </p:sp>
      <p:sp>
        <p:nvSpPr>
          <p:cNvPr id="5153" name="Rectangle 5152">
            <a:extLst>
              <a:ext uri="{FF2B5EF4-FFF2-40B4-BE49-F238E27FC236}">
                <a16:creationId xmlns:a16="http://schemas.microsoft.com/office/drawing/2014/main" id="{11432301-4726-4BC7-A053-C83570C66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5" name="Rectangle 5154">
            <a:extLst>
              <a:ext uri="{FF2B5EF4-FFF2-40B4-BE49-F238E27FC236}">
                <a16:creationId xmlns:a16="http://schemas.microsoft.com/office/drawing/2014/main" id="{3FF533E5-9750-4E88-96EA-897A0D703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94678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7" name="Rounded Rectangle 11">
            <a:extLst>
              <a:ext uri="{FF2B5EF4-FFF2-40B4-BE49-F238E27FC236}">
                <a16:creationId xmlns:a16="http://schemas.microsoft.com/office/drawing/2014/main" id="{F41BBC71-7D18-4156-8DE4-06F1CB298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8" y="643464"/>
            <a:ext cx="6638814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6" name="Picture 6" descr="Map of Schengen countries">
            <a:extLst>
              <a:ext uri="{FF2B5EF4-FFF2-40B4-BE49-F238E27FC236}">
                <a16:creationId xmlns:a16="http://schemas.microsoft.com/office/drawing/2014/main" id="{F4D2EAD6-6EF8-1E79-FC07-CAEA19A8A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6" y="536714"/>
            <a:ext cx="7825657" cy="594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96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10EE66-8707-456F-8F2E-091D581CB03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Vapor Trail design</Template>
  <TotalTime>362</TotalTime>
  <Words>2493</Words>
  <Application>Microsoft Office PowerPoint</Application>
  <PresentationFormat>Širokoúhlá obrazovka</PresentationFormat>
  <Paragraphs>186</Paragraphs>
  <Slides>18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Segoe UI</vt:lpstr>
      <vt:lpstr>Vapor Trail</vt:lpstr>
      <vt:lpstr>Letiště Václava Havla Praha</vt:lpstr>
      <vt:lpstr>Obecné informace</vt:lpstr>
      <vt:lpstr>Historie letiště</vt:lpstr>
      <vt:lpstr>Letecký Provoz</vt:lpstr>
      <vt:lpstr>VOR maják</vt:lpstr>
      <vt:lpstr>NDB MAJák</vt:lpstr>
      <vt:lpstr>Terminály</vt:lpstr>
      <vt:lpstr>Terminál 2 Nástupní most C (,,Prst A”)  r. 2005</vt:lpstr>
      <vt:lpstr>Schengenský prostor dneška</vt:lpstr>
      <vt:lpstr>Prezentace aplikace PowerPoint</vt:lpstr>
      <vt:lpstr>Aerolinie</vt:lpstr>
      <vt:lpstr>Paralelní dráha</vt:lpstr>
      <vt:lpstr>Nová věž</vt:lpstr>
      <vt:lpstr>Postup názvů letiště</vt:lpstr>
      <vt:lpstr>Zajímavosti</vt:lpstr>
      <vt:lpstr>Prezentace aplikace PowerPoint</vt:lpstr>
      <vt:lpstr>Děkuji za Pozornost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Iropies ⠀</dc:creator>
  <cp:lastModifiedBy>Iropies ⠀</cp:lastModifiedBy>
  <cp:revision>3</cp:revision>
  <dcterms:created xsi:type="dcterms:W3CDTF">2022-06-08T11:52:02Z</dcterms:created>
  <dcterms:modified xsi:type="dcterms:W3CDTF">2022-06-09T19:08:39Z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