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Economica"/>
      <p:regular r:id="rId15"/>
      <p:bold r:id="rId16"/>
      <p:italic r:id="rId17"/>
      <p:boldItalic r:id="rId18"/>
    </p:embeddedFont>
    <p:embeddedFont>
      <p:font typeface="Open Sans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.fntdata"/><Relationship Id="rId11" Type="http://schemas.openxmlformats.org/officeDocument/2006/relationships/slide" Target="slides/slide6.xml"/><Relationship Id="rId22" Type="http://schemas.openxmlformats.org/officeDocument/2006/relationships/font" Target="fonts/OpenSans-boldItalic.fntdata"/><Relationship Id="rId10" Type="http://schemas.openxmlformats.org/officeDocument/2006/relationships/slide" Target="slides/slide5.xml"/><Relationship Id="rId21" Type="http://schemas.openxmlformats.org/officeDocument/2006/relationships/font" Target="fonts/OpenSans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Economica-regular.fntdata"/><Relationship Id="rId14" Type="http://schemas.openxmlformats.org/officeDocument/2006/relationships/slide" Target="slides/slide9.xml"/><Relationship Id="rId17" Type="http://schemas.openxmlformats.org/officeDocument/2006/relationships/font" Target="fonts/Economica-italic.fntdata"/><Relationship Id="rId16" Type="http://schemas.openxmlformats.org/officeDocument/2006/relationships/font" Target="fonts/Economica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regular.fntdata"/><Relationship Id="rId6" Type="http://schemas.openxmlformats.org/officeDocument/2006/relationships/slide" Target="slides/slide1.xml"/><Relationship Id="rId18" Type="http://schemas.openxmlformats.org/officeDocument/2006/relationships/font" Target="fonts/Economica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5921a5e7c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5921a5e7c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5921a5e7c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5921a5e7c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59373d05a0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59373d05a0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59373d05a0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59373d05a0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59373d05a0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59373d05a0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59373d05a0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59373d05a0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59373d05a0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59373d05a0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59373d05a0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59373d05a0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Šikmý vrh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Na čem záleží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počáteční výška (Yo)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úhel hodu (α)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rychlost hodu (Vo)</a:t>
            </a:r>
            <a:endParaRPr/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5200" y="1562225"/>
            <a:ext cx="3920149" cy="259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Rychlost hodu</a:t>
            </a:r>
            <a:endParaRPr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11700" y="10637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rychlost hodu můžeme rozdělit na dvě části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rychlost </a:t>
            </a:r>
            <a:r>
              <a:rPr lang="cs"/>
              <a:t>horizontální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rychlost vertikální 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sinα = Vv/Vo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cosα = Vh/Vo</a:t>
            </a:r>
            <a:endParaRPr/>
          </a:p>
        </p:txBody>
      </p:sp>
      <p:cxnSp>
        <p:nvCxnSpPr>
          <p:cNvPr id="77" name="Google Shape;77;p15"/>
          <p:cNvCxnSpPr/>
          <p:nvPr/>
        </p:nvCxnSpPr>
        <p:spPr>
          <a:xfrm flipH="1" rot="10800000">
            <a:off x="4452375" y="2575550"/>
            <a:ext cx="1345800" cy="85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8" name="Google Shape;78;p15"/>
          <p:cNvCxnSpPr/>
          <p:nvPr/>
        </p:nvCxnSpPr>
        <p:spPr>
          <a:xfrm flipH="1" rot="10800000">
            <a:off x="4634250" y="3419375"/>
            <a:ext cx="11787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5"/>
          <p:cNvCxnSpPr/>
          <p:nvPr/>
        </p:nvCxnSpPr>
        <p:spPr>
          <a:xfrm>
            <a:off x="5812800" y="2706350"/>
            <a:ext cx="7200" cy="640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0" name="Google Shape;80;p15"/>
          <p:cNvSpPr txBox="1"/>
          <p:nvPr/>
        </p:nvSpPr>
        <p:spPr>
          <a:xfrm>
            <a:off x="4536150" y="3564800"/>
            <a:ext cx="1374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</a:t>
            </a:r>
            <a:endParaRPr/>
          </a:p>
        </p:txBody>
      </p:sp>
      <p:sp>
        <p:nvSpPr>
          <p:cNvPr id="81" name="Google Shape;81;p15"/>
          <p:cNvSpPr txBox="1"/>
          <p:nvPr/>
        </p:nvSpPr>
        <p:spPr>
          <a:xfrm>
            <a:off x="4670625" y="3717575"/>
            <a:ext cx="1127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600"/>
              <a:t>Horizontální</a:t>
            </a:r>
            <a:endParaRPr sz="600"/>
          </a:p>
        </p:txBody>
      </p:sp>
      <p:sp>
        <p:nvSpPr>
          <p:cNvPr id="82" name="Google Shape;82;p15"/>
          <p:cNvSpPr txBox="1"/>
          <p:nvPr/>
        </p:nvSpPr>
        <p:spPr>
          <a:xfrm>
            <a:off x="6176575" y="2757275"/>
            <a:ext cx="698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</a:t>
            </a:r>
            <a:endParaRPr/>
          </a:p>
        </p:txBody>
      </p:sp>
      <p:sp>
        <p:nvSpPr>
          <p:cNvPr id="83" name="Google Shape;83;p15"/>
          <p:cNvSpPr txBox="1"/>
          <p:nvPr/>
        </p:nvSpPr>
        <p:spPr>
          <a:xfrm>
            <a:off x="6925900" y="3863075"/>
            <a:ext cx="822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5"/>
          <p:cNvSpPr txBox="1"/>
          <p:nvPr/>
        </p:nvSpPr>
        <p:spPr>
          <a:xfrm>
            <a:off x="6315100" y="2880950"/>
            <a:ext cx="1127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600"/>
              <a:t>Vertikální</a:t>
            </a:r>
            <a:endParaRPr sz="600"/>
          </a:p>
        </p:txBody>
      </p:sp>
      <p:sp>
        <p:nvSpPr>
          <p:cNvPr id="85" name="Google Shape;85;p15"/>
          <p:cNvSpPr/>
          <p:nvPr/>
        </p:nvSpPr>
        <p:spPr>
          <a:xfrm>
            <a:off x="5056200" y="3091925"/>
            <a:ext cx="116400" cy="269175"/>
          </a:xfrm>
          <a:custGeom>
            <a:rect b="b" l="l" r="r" t="t"/>
            <a:pathLst>
              <a:path extrusionOk="0" h="10767" w="4656">
                <a:moveTo>
                  <a:pt x="0" y="0"/>
                </a:moveTo>
                <a:cubicBezTo>
                  <a:pt x="2765" y="2765"/>
                  <a:pt x="4656" y="6857"/>
                  <a:pt x="4656" y="10767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6" name="Google Shape;86;p15"/>
          <p:cNvSpPr/>
          <p:nvPr/>
        </p:nvSpPr>
        <p:spPr>
          <a:xfrm flipH="1" rot="10800000">
            <a:off x="4908800" y="3208324"/>
            <a:ext cx="118300" cy="133398"/>
          </a:xfrm>
          <a:custGeom>
            <a:rect b="b" l="l" r="r" t="t"/>
            <a:pathLst>
              <a:path extrusionOk="0" h="3493" w="4732">
                <a:moveTo>
                  <a:pt x="4732" y="292"/>
                </a:moveTo>
                <a:cubicBezTo>
                  <a:pt x="3438" y="1155"/>
                  <a:pt x="-229" y="2108"/>
                  <a:pt x="76" y="583"/>
                </a:cubicBezTo>
                <a:cubicBezTo>
                  <a:pt x="435" y="-1212"/>
                  <a:pt x="4732" y="1663"/>
                  <a:pt x="4732" y="3493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7" name="Google Shape;87;p15"/>
          <p:cNvSpPr txBox="1"/>
          <p:nvPr/>
        </p:nvSpPr>
        <p:spPr>
          <a:xfrm>
            <a:off x="4525125" y="2546275"/>
            <a:ext cx="32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</a:t>
            </a:r>
            <a:endParaRPr/>
          </a:p>
        </p:txBody>
      </p:sp>
      <p:sp>
        <p:nvSpPr>
          <p:cNvPr id="88" name="Google Shape;88;p15"/>
          <p:cNvSpPr txBox="1"/>
          <p:nvPr/>
        </p:nvSpPr>
        <p:spPr>
          <a:xfrm>
            <a:off x="4670625" y="2655425"/>
            <a:ext cx="270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600"/>
              <a:t>o</a:t>
            </a:r>
            <a:endParaRPr sz="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Poloha v libovolném čase t</a:t>
            </a:r>
            <a:endParaRPr/>
          </a:p>
        </p:txBody>
      </p:sp>
      <p:sp>
        <p:nvSpPr>
          <p:cNvPr id="94" name="Google Shape;94;p16"/>
          <p:cNvSpPr txBox="1"/>
          <p:nvPr>
            <p:ph idx="1" type="body"/>
          </p:nvPr>
        </p:nvSpPr>
        <p:spPr>
          <a:xfrm>
            <a:off x="254625" y="1084000"/>
            <a:ext cx="8745000" cy="34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nejprve pro y souřadnici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            Yt = Yo + sinα*Vo*t -  ½*g*t   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 x souřadnici 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            Xt = cosα*Vo*t</a:t>
            </a:r>
            <a:endParaRPr/>
          </a:p>
        </p:txBody>
      </p:sp>
      <p:sp>
        <p:nvSpPr>
          <p:cNvPr id="95" name="Google Shape;95;p16"/>
          <p:cNvSpPr txBox="1"/>
          <p:nvPr/>
        </p:nvSpPr>
        <p:spPr>
          <a:xfrm>
            <a:off x="4277775" y="1571425"/>
            <a:ext cx="1062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2</a:t>
            </a: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Rychlost v čase t</a:t>
            </a:r>
            <a:endParaRPr/>
          </a:p>
        </p:txBody>
      </p:sp>
      <p:sp>
        <p:nvSpPr>
          <p:cNvPr id="101" name="Google Shape;101;p1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rychlost ve směru x je konstantní proto platí: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Vxt = cosα*Vo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 rychlost ve směru y platí: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Vyt = sinα*Vo - gt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2450" y="2320550"/>
            <a:ext cx="4496650" cy="2248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Zajímavé vlastnosti</a:t>
            </a:r>
            <a:endParaRPr/>
          </a:p>
        </p:txBody>
      </p:sp>
      <p:sp>
        <p:nvSpPr>
          <p:cNvPr id="108" name="Google Shape;108;p1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-kdy bude těleso na vrcholu?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 tam kde bude rychlost y nulová: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     sinα*Vo - gt = 0 -&gt; (</a:t>
            </a:r>
            <a:r>
              <a:rPr lang="cs"/>
              <a:t>sinα*Vo)/g</a:t>
            </a:r>
            <a:r>
              <a:rPr lang="cs"/>
              <a:t> =  t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-čas dopadu   Y = 0 -&gt; 0 = Yo + sinα*Vo -½ *gt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9" name="Google Shape;10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5075" y="1309500"/>
            <a:ext cx="1819050" cy="1865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8"/>
          <p:cNvSpPr txBox="1"/>
          <p:nvPr/>
        </p:nvSpPr>
        <p:spPr>
          <a:xfrm>
            <a:off x="5107125" y="3033725"/>
            <a:ext cx="298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/>
              <a:t>2</a:t>
            </a:r>
            <a:endParaRPr sz="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Příklad</a:t>
            </a:r>
            <a:endParaRPr/>
          </a:p>
        </p:txBody>
      </p:sp>
      <p:sp>
        <p:nvSpPr>
          <p:cNvPr id="116" name="Google Shape;116;p19"/>
          <p:cNvSpPr txBox="1"/>
          <p:nvPr>
            <p:ph idx="1" type="body"/>
          </p:nvPr>
        </p:nvSpPr>
        <p:spPr>
          <a:xfrm>
            <a:off x="232800" y="1159750"/>
            <a:ext cx="8643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α = 45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Vo = 30 m/s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ho = 10m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výška v čase 3s -&gt; Yt = ho + </a:t>
            </a:r>
            <a:r>
              <a:rPr lang="cs"/>
              <a:t>sinα*Vo*t - ½ gt^2 -&gt;10+63,63-5*9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                        = 28,6 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délka v čase 3s -&gt; Xt = cosα*Vo*t = 63,63 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9"/>
          <p:cNvSpPr txBox="1"/>
          <p:nvPr/>
        </p:nvSpPr>
        <p:spPr>
          <a:xfrm>
            <a:off x="989425" y="1113100"/>
            <a:ext cx="2982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900"/>
              <a:t>o</a:t>
            </a:r>
            <a:endParaRPr sz="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Příklad</a:t>
            </a:r>
            <a:endParaRPr/>
          </a:p>
        </p:txBody>
      </p:sp>
      <p:sp>
        <p:nvSpPr>
          <p:cNvPr id="123" name="Google Shape;123;p2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rychlost v bodech (t=2s)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Vyt = </a:t>
            </a:r>
            <a:r>
              <a:rPr lang="cs"/>
              <a:t>sinα*Vo - g*t   -&gt;  Vy2 = 21,21- 20 = 1,2m/s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Vxt = cosα*Vo  = 21,2m/s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místo dosažení vrcholu (první si zjistíme čas)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(sinα*Vo)/g = t  -&gt;  21,2/10 = 2,12s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Příklad</a:t>
            </a:r>
            <a:endParaRPr/>
          </a:p>
        </p:txBody>
      </p:sp>
      <p:sp>
        <p:nvSpPr>
          <p:cNvPr id="129" name="Google Shape;129;p21"/>
          <p:cNvSpPr txBox="1"/>
          <p:nvPr>
            <p:ph idx="1" type="body"/>
          </p:nvPr>
        </p:nvSpPr>
        <p:spPr>
          <a:xfrm>
            <a:off x="311700" y="11597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Dopad ( y souřadnice je 0)   0 = ho + </a:t>
            </a:r>
            <a:r>
              <a:rPr lang="cs"/>
              <a:t>sinα*Vo*t - ½ gt^2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0 = 10+ 21,2t - 5t^2 (Kvadratická rovnice, pozor 2 kořeny)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t1 = 4,67      t2 = -0,4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Xt = cosα*Vo*t  -&gt; 99m  </a:t>
            </a:r>
            <a:endParaRPr/>
          </a:p>
        </p:txBody>
      </p:sp>
      <p:sp>
        <p:nvSpPr>
          <p:cNvPr id="130" name="Google Shape;130;p21"/>
          <p:cNvSpPr/>
          <p:nvPr/>
        </p:nvSpPr>
        <p:spPr>
          <a:xfrm>
            <a:off x="4219550" y="3288350"/>
            <a:ext cx="1760575" cy="43650"/>
          </a:xfrm>
          <a:custGeom>
            <a:rect b="b" l="l" r="r" t="t"/>
            <a:pathLst>
              <a:path extrusionOk="0" h="1746" w="70423">
                <a:moveTo>
                  <a:pt x="0" y="1746"/>
                </a:moveTo>
                <a:cubicBezTo>
                  <a:pt x="16194" y="1320"/>
                  <a:pt x="32401" y="1725"/>
                  <a:pt x="48598" y="1455"/>
                </a:cubicBezTo>
                <a:cubicBezTo>
                  <a:pt x="55888" y="1333"/>
                  <a:pt x="63506" y="2306"/>
                  <a:pt x="70423" y="0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1" name="Google Shape;131;p21"/>
          <p:cNvSpPr/>
          <p:nvPr/>
        </p:nvSpPr>
        <p:spPr>
          <a:xfrm>
            <a:off x="4714275" y="2589950"/>
            <a:ext cx="44025" cy="1360425"/>
          </a:xfrm>
          <a:custGeom>
            <a:rect b="b" l="l" r="r" t="t"/>
            <a:pathLst>
              <a:path extrusionOk="0" h="54417" w="1761">
                <a:moveTo>
                  <a:pt x="0" y="0"/>
                </a:moveTo>
                <a:cubicBezTo>
                  <a:pt x="1806" y="18058"/>
                  <a:pt x="1746" y="36269"/>
                  <a:pt x="1746" y="54417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2" name="Google Shape;132;p21"/>
          <p:cNvSpPr/>
          <p:nvPr/>
        </p:nvSpPr>
        <p:spPr>
          <a:xfrm>
            <a:off x="4401450" y="2883375"/>
            <a:ext cx="1003950" cy="448625"/>
          </a:xfrm>
          <a:custGeom>
            <a:rect b="b" l="l" r="r" t="t"/>
            <a:pathLst>
              <a:path extrusionOk="0" h="17945" w="40158">
                <a:moveTo>
                  <a:pt x="0" y="17945"/>
                </a:moveTo>
                <a:cubicBezTo>
                  <a:pt x="679" y="16199"/>
                  <a:pt x="1989" y="10331"/>
                  <a:pt x="4074" y="7469"/>
                </a:cubicBezTo>
                <a:cubicBezTo>
                  <a:pt x="6160" y="4608"/>
                  <a:pt x="9700" y="1892"/>
                  <a:pt x="12513" y="776"/>
                </a:cubicBezTo>
                <a:cubicBezTo>
                  <a:pt x="15326" y="-339"/>
                  <a:pt x="17460" y="-97"/>
                  <a:pt x="20952" y="776"/>
                </a:cubicBezTo>
                <a:cubicBezTo>
                  <a:pt x="24444" y="1649"/>
                  <a:pt x="30652" y="4074"/>
                  <a:pt x="33465" y="6014"/>
                </a:cubicBezTo>
                <a:cubicBezTo>
                  <a:pt x="36278" y="7954"/>
                  <a:pt x="36715" y="10525"/>
                  <a:pt x="37830" y="12416"/>
                </a:cubicBezTo>
                <a:cubicBezTo>
                  <a:pt x="38946" y="14308"/>
                  <a:pt x="39770" y="16539"/>
                  <a:pt x="40158" y="17363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