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71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F788-60C6-4EE7-812C-E7ACA8AF2169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E4D7-A0EE-406B-8A02-DCFFC8534C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802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F788-60C6-4EE7-812C-E7ACA8AF2169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E4D7-A0EE-406B-8A02-DCFFC8534C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0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F788-60C6-4EE7-812C-E7ACA8AF2169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E4D7-A0EE-406B-8A02-DCFFC8534C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0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F788-60C6-4EE7-812C-E7ACA8AF2169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E4D7-A0EE-406B-8A02-DCFFC8534C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04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F788-60C6-4EE7-812C-E7ACA8AF2169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E4D7-A0EE-406B-8A02-DCFFC8534C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472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F788-60C6-4EE7-812C-E7ACA8AF2169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E4D7-A0EE-406B-8A02-DCFFC8534C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09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F788-60C6-4EE7-812C-E7ACA8AF2169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E4D7-A0EE-406B-8A02-DCFFC8534C3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F788-60C6-4EE7-812C-E7ACA8AF2169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E4D7-A0EE-406B-8A02-DCFFC8534C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12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F788-60C6-4EE7-812C-E7ACA8AF2169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E4D7-A0EE-406B-8A02-DCFFC8534C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62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F788-60C6-4EE7-812C-E7ACA8AF2169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E4D7-A0EE-406B-8A02-DCFFC8534C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68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5C3F788-60C6-4EE7-812C-E7ACA8AF2169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E4D7-A0EE-406B-8A02-DCFFC8534C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78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5C3F788-60C6-4EE7-812C-E7ACA8AF2169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516E4D7-A0EE-406B-8A02-DCFFC8534C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72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CIVILIZAČNÍ RIZIKA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Markéta </a:t>
            </a:r>
            <a:r>
              <a:rPr lang="cs-CZ" dirty="0" err="1" smtClean="0"/>
              <a:t>Váhalová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8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KTERÉ ZPŮSOBUJE </a:t>
            </a:r>
            <a:r>
              <a:rPr lang="cs-CZ" dirty="0" smtClean="0"/>
              <a:t>POPULAČNÍ exploze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1295" y="3019922"/>
            <a:ext cx="7380867" cy="278807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NEDOSTATEK POTRAVIN - kapacita obnovitelných zdrojů </a:t>
            </a:r>
            <a:r>
              <a:rPr lang="cs-CZ" dirty="0" smtClean="0"/>
              <a:t>nestačí</a:t>
            </a:r>
          </a:p>
          <a:p>
            <a:pPr lvl="0"/>
            <a:r>
              <a:rPr lang="cs-CZ" dirty="0" smtClean="0"/>
              <a:t>NEDOSTATEK </a:t>
            </a:r>
            <a:r>
              <a:rPr lang="cs-CZ" dirty="0"/>
              <a:t>VODY – nejen k pití, ale i v zemědělství a </a:t>
            </a:r>
            <a:r>
              <a:rPr lang="cs-CZ" dirty="0" smtClean="0"/>
              <a:t>průmyslu</a:t>
            </a:r>
          </a:p>
          <a:p>
            <a:pPr lvl="0"/>
            <a:r>
              <a:rPr lang="cs-CZ" dirty="0" smtClean="0"/>
              <a:t>VYTVÁŘENÍ </a:t>
            </a:r>
            <a:r>
              <a:rPr lang="cs-CZ" dirty="0"/>
              <a:t>POUŠTÍ – v rozvojových zemích nutí populační tlak lidi hospodařit na chudých a citlivých půdách(např. na strmých svazích) </a:t>
            </a:r>
            <a:endParaRPr lang="cs-CZ" dirty="0">
              <a:sym typeface="Symbol" panose="05050102010706020507" pitchFamily="18" charset="2"/>
            </a:endParaRPr>
          </a:p>
          <a:p>
            <a:pPr lvl="0"/>
            <a:r>
              <a:rPr lang="cs-CZ" dirty="0" smtClean="0"/>
              <a:t>NIČENÍ </a:t>
            </a:r>
            <a:r>
              <a:rPr lang="cs-CZ" dirty="0"/>
              <a:t>LESŮ – zakládání polí a </a:t>
            </a:r>
            <a:r>
              <a:rPr lang="cs-CZ" dirty="0" smtClean="0"/>
              <a:t>pastvin-  </a:t>
            </a:r>
            <a:r>
              <a:rPr lang="cs-CZ" dirty="0"/>
              <a:t>přispívá ke globálnímu oteplování atmosféry a erozi půdy. </a:t>
            </a:r>
            <a:endParaRPr lang="cs-CZ" dirty="0" smtClean="0"/>
          </a:p>
          <a:p>
            <a:pPr lvl="0"/>
            <a:r>
              <a:rPr lang="cs-CZ" dirty="0" smtClean="0"/>
              <a:t>PROBLÉMY </a:t>
            </a:r>
            <a:r>
              <a:rPr lang="cs-CZ" dirty="0"/>
              <a:t>S KONTAMINACÍ PŮDY A SKLÁDKAMI ODPADKŮ </a:t>
            </a:r>
            <a:endParaRPr lang="cs-CZ" dirty="0" smtClean="0"/>
          </a:p>
          <a:p>
            <a:pPr lvl="0"/>
            <a:r>
              <a:rPr lang="cs-CZ" dirty="0" smtClean="0"/>
              <a:t>POUŽÍVÁNÍ </a:t>
            </a:r>
            <a:r>
              <a:rPr lang="cs-CZ" dirty="0"/>
              <a:t>VĚTŠÍHO MNOŽSTVÍ PESTICIDŮ A </a:t>
            </a:r>
            <a:r>
              <a:rPr lang="cs-CZ" dirty="0" smtClean="0"/>
              <a:t>HNOJIV</a:t>
            </a:r>
            <a:endParaRPr lang="cs-CZ" dirty="0"/>
          </a:p>
        </p:txBody>
      </p:sp>
      <p:pic>
        <p:nvPicPr>
          <p:cNvPr id="3074" name="Picture 2" descr="Kácení deštných pralesů se zpomalilo, tvrdí Brazílie. Ochránci nevěří -  iDNES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3838"/>
            <a:ext cx="5091295" cy="320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1030952"/>
            <a:ext cx="7729728" cy="1188720"/>
          </a:xfrm>
        </p:spPr>
        <p:txBody>
          <a:bodyPr anchor="t"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Znečišťování </a:t>
            </a:r>
            <a:r>
              <a:rPr lang="cs-CZ" sz="3100" dirty="0"/>
              <a:t>vod a půdy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4437" y="2744060"/>
            <a:ext cx="8503125" cy="3961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C</a:t>
            </a:r>
            <a:r>
              <a:rPr lang="cs-CZ" b="1" dirty="0" smtClean="0"/>
              <a:t>hemické </a:t>
            </a:r>
            <a:r>
              <a:rPr lang="cs-CZ" b="1" dirty="0"/>
              <a:t>znečištění </a:t>
            </a:r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působují </a:t>
            </a:r>
            <a:r>
              <a:rPr lang="cs-CZ" dirty="0"/>
              <a:t>ho chemické látky z průmyslu, zemědělství i lidských </a:t>
            </a:r>
            <a:r>
              <a:rPr lang="cs-CZ" dirty="0" smtClean="0"/>
              <a:t>sídel</a:t>
            </a:r>
          </a:p>
          <a:p>
            <a:r>
              <a:rPr lang="cs-CZ" dirty="0"/>
              <a:t>R</a:t>
            </a:r>
            <a:r>
              <a:rPr lang="cs-CZ" dirty="0" smtClean="0"/>
              <a:t>opa </a:t>
            </a:r>
            <a:r>
              <a:rPr lang="cs-CZ" dirty="0"/>
              <a:t>– vytváří souvislý film na hladině, který brání průchodu světla a výměně plynů, slepuje peří a srst živočichů </a:t>
            </a:r>
            <a:r>
              <a:rPr lang="cs-CZ" dirty="0" smtClean="0"/>
              <a:t>‐</a:t>
            </a:r>
          </a:p>
          <a:p>
            <a:r>
              <a:rPr lang="cs-CZ" dirty="0"/>
              <a:t>D</a:t>
            </a:r>
            <a:r>
              <a:rPr lang="cs-CZ" dirty="0" smtClean="0"/>
              <a:t>etergenty </a:t>
            </a:r>
            <a:r>
              <a:rPr lang="cs-CZ" dirty="0"/>
              <a:t>– čistící prostředky z průmyslu i domácností, obsahují tenzidy i </a:t>
            </a:r>
            <a:r>
              <a:rPr lang="cs-CZ" dirty="0" smtClean="0"/>
              <a:t>fosforečnany, jsou </a:t>
            </a:r>
            <a:r>
              <a:rPr lang="cs-CZ" dirty="0"/>
              <a:t>jedovaté pro vodní organismy, odmašťují peří </a:t>
            </a:r>
            <a:r>
              <a:rPr lang="cs-CZ" dirty="0" smtClean="0"/>
              <a:t>ptáků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6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ak se čistí ropné skvrny na moři? Toto je 7 nejběžnějších způsobů |  Hydro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067"/>
            <a:ext cx="4737560" cy="31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elikáni jako smutný symbol Louisiany. Před ropou je hubily pesticidy -  iDNES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98725"/>
            <a:ext cx="5334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 Rudém moři explodoval íránský ropný tanker. Podle Teheránu ho zasáhly  rakety - Aktuálně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5" y="3699360"/>
            <a:ext cx="5608028" cy="31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1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9775" y="1086680"/>
            <a:ext cx="9006707" cy="475936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Hnojiva </a:t>
            </a:r>
            <a:r>
              <a:rPr lang="cs-CZ" b="1" dirty="0"/>
              <a:t>a pesticidy </a:t>
            </a:r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o </a:t>
            </a:r>
            <a:r>
              <a:rPr lang="cs-CZ" dirty="0"/>
              <a:t>vody se dostávají splachem z </a:t>
            </a:r>
            <a:r>
              <a:rPr lang="cs-CZ" dirty="0" smtClean="0"/>
              <a:t>půdy</a:t>
            </a:r>
          </a:p>
          <a:p>
            <a:r>
              <a:rPr lang="cs-CZ" dirty="0" smtClean="0"/>
              <a:t>Nebezpečné </a:t>
            </a:r>
            <a:r>
              <a:rPr lang="cs-CZ" dirty="0"/>
              <a:t>jsou dusičnany a </a:t>
            </a:r>
            <a:r>
              <a:rPr lang="cs-CZ" dirty="0" smtClean="0"/>
              <a:t>fosforečnany- dochází k poklesu </a:t>
            </a:r>
            <a:r>
              <a:rPr lang="cs-CZ" dirty="0"/>
              <a:t>obsahu kyslíku a úhynu vodních </a:t>
            </a:r>
            <a:r>
              <a:rPr lang="cs-CZ" dirty="0" smtClean="0"/>
              <a:t>organismů</a:t>
            </a:r>
          </a:p>
          <a:p>
            <a:r>
              <a:rPr lang="cs-CZ" dirty="0"/>
              <a:t>D</a:t>
            </a:r>
            <a:r>
              <a:rPr lang="cs-CZ" dirty="0" smtClean="0"/>
              <a:t>usičnany </a:t>
            </a:r>
            <a:r>
              <a:rPr lang="cs-CZ" dirty="0"/>
              <a:t>v pitné vodě se mohou chemickými reakcemi v organismu měnit na další nebezpečné látky </a:t>
            </a:r>
          </a:p>
          <a:p>
            <a:r>
              <a:rPr lang="cs-CZ" dirty="0" smtClean="0"/>
              <a:t>Těžké </a:t>
            </a:r>
            <a:r>
              <a:rPr lang="cs-CZ" dirty="0"/>
              <a:t>kovy – do vody se dostávají splachy z půdy, skládek, </a:t>
            </a:r>
            <a:r>
              <a:rPr lang="cs-CZ" dirty="0" smtClean="0"/>
              <a:t>emisemi</a:t>
            </a:r>
            <a:r>
              <a:rPr lang="cs-CZ" dirty="0"/>
              <a:t>, z vypouštěných </a:t>
            </a:r>
            <a:r>
              <a:rPr lang="cs-CZ" dirty="0" smtClean="0"/>
              <a:t>odpadů- mohou </a:t>
            </a:r>
            <a:r>
              <a:rPr lang="cs-CZ" dirty="0"/>
              <a:t>se kumulovat v těle ryb, vodních ptáků, savců a nakonec prostřednictvím potravních řetězců i v lidském těle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2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1809" y="1696280"/>
            <a:ext cx="8503125" cy="401724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Chemické znehodnocení půdy </a:t>
            </a:r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inerální </a:t>
            </a:r>
            <a:r>
              <a:rPr lang="cs-CZ" dirty="0"/>
              <a:t>hnojiva – nebezpečné je používání nadměrných množství nebo v nevhodnou dobu 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esticidy </a:t>
            </a:r>
            <a:r>
              <a:rPr lang="cs-CZ" dirty="0"/>
              <a:t>– může docházet k jejich kumulaci ve vyšších článcích potravních řetězců, nespecifickému účinku (hubí i jiné organismy, než ty na které byl původně použit) a vzniku rezistence ‐ jiné – např. těžké kovy, </a:t>
            </a:r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měna </a:t>
            </a:r>
            <a:r>
              <a:rPr lang="cs-CZ" dirty="0"/>
              <a:t>pH prostřednictvím kyselých dešťů</a:t>
            </a:r>
          </a:p>
        </p:txBody>
      </p:sp>
    </p:spTree>
    <p:extLst>
      <p:ext uri="{BB962C8B-B14F-4D97-AF65-F5344CB8AC3E}">
        <p14:creationId xmlns:p14="http://schemas.microsoft.com/office/powerpoint/2010/main" val="18782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24935"/>
            <a:ext cx="7729728" cy="118872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Ničení </a:t>
            </a:r>
            <a:r>
              <a:rPr lang="cs-CZ" sz="3100" dirty="0"/>
              <a:t>pralesů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234336"/>
            <a:ext cx="7729728" cy="3101983"/>
          </a:xfrm>
        </p:spPr>
        <p:txBody>
          <a:bodyPr/>
          <a:lstStyle/>
          <a:p>
            <a:pPr lvl="0"/>
            <a:r>
              <a:rPr lang="cs-CZ" dirty="0"/>
              <a:t>Žďáření = vypalování pralesů za účelem získání zemědělské půdy</a:t>
            </a:r>
          </a:p>
          <a:p>
            <a:pPr lvl="0"/>
            <a:r>
              <a:rPr lang="cs-CZ" dirty="0"/>
              <a:t>Kácení kvalitního ušlechtilého dřeva a do ovzduší se dostává méně kyslíku, povrch planety má větší odrazivost slunečního záření, což má za následek zvýšení skleníkového efektu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 err="1"/>
              <a:t>vyžďáření</a:t>
            </a:r>
            <a:r>
              <a:rPr lang="cs-CZ" dirty="0"/>
              <a:t> pralesu může mít půda úrodu a živiny max. 2 – 3 roky.</a:t>
            </a:r>
          </a:p>
          <a:p>
            <a:endParaRPr lang="cs-CZ" dirty="0"/>
          </a:p>
        </p:txBody>
      </p:sp>
      <p:pic>
        <p:nvPicPr>
          <p:cNvPr id="6146" name="Picture 2" descr="V Amazonii stále hoří, Sibiř dohořívá. Víc požárů než v Brazílii je v  Angole i Kongu - Seznam Zprá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4" y="4084428"/>
            <a:ext cx="4880252" cy="27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/>
              <a:t> </a:t>
            </a:r>
            <a:br>
              <a:rPr lang="cs-CZ" sz="3100" dirty="0"/>
            </a:br>
            <a:r>
              <a:rPr lang="cs-CZ" sz="3100" dirty="0"/>
              <a:t>Ekologické katastrofy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5" y="2638044"/>
            <a:ext cx="8542881" cy="3802513"/>
          </a:xfrm>
        </p:spPr>
        <p:txBody>
          <a:bodyPr/>
          <a:lstStyle/>
          <a:p>
            <a:pPr lvl="0"/>
            <a:r>
              <a:rPr lang="cs-CZ" dirty="0"/>
              <a:t>Ekologické katastrofy souvisí s průmyslem, přepravou toxických průmyslových látek, nedodržením bezpečnosti</a:t>
            </a:r>
          </a:p>
          <a:p>
            <a:pPr lvl="0"/>
            <a:r>
              <a:rPr lang="cs-CZ" dirty="0"/>
              <a:t>Kromě havárií jaderného reaktoru se nejčastěji jedná o únik </a:t>
            </a:r>
            <a:r>
              <a:rPr lang="cs-CZ" dirty="0" smtClean="0"/>
              <a:t>škodlivých </a:t>
            </a:r>
            <a:r>
              <a:rPr lang="cs-CZ" dirty="0"/>
              <a:t>látek do ovzduší či vodních toků a </a:t>
            </a:r>
            <a:r>
              <a:rPr lang="cs-CZ" dirty="0" smtClean="0"/>
              <a:t>moří</a:t>
            </a:r>
            <a:r>
              <a:rPr lang="cs-CZ" dirty="0"/>
              <a:t> </a:t>
            </a:r>
            <a:endParaRPr lang="cs-CZ" dirty="0"/>
          </a:p>
          <a:p>
            <a:pPr lvl="0"/>
            <a:r>
              <a:rPr lang="cs-CZ" dirty="0"/>
              <a:t>Velké nebezpečí představují ropné tankery, lodě plné ropy a ropných produktů, hrozí uvolnění nákladu a paliva do vody</a:t>
            </a:r>
          </a:p>
          <a:p>
            <a:pPr lvl="0"/>
            <a:r>
              <a:rPr lang="cs-CZ" dirty="0"/>
              <a:t>Moře roznese škodliviny na značnou plochu, bývá zamořeno blízké pobřeží a také všichni živočichové a rostliny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4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7339" y="1232452"/>
            <a:ext cx="8410360" cy="421602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Důsledkem ekologických katastrof je devastace životního prostředí, při němž dochází k velkému úbytku živých organizmů na velké ploše</a:t>
            </a:r>
          </a:p>
          <a:p>
            <a:pPr lvl="0"/>
            <a:r>
              <a:rPr lang="cs-CZ" dirty="0"/>
              <a:t>Za poslední století došlo k několika známým ekologickým katastrofám, například jaderná elektrárna Černobyl nebo havárie ropné plošiny v Mexickém zálivu</a:t>
            </a:r>
          </a:p>
          <a:p>
            <a:pPr lvl="0"/>
            <a:r>
              <a:rPr lang="cs-CZ" dirty="0"/>
              <a:t>Oba uvedené příklady si kromě velkých ekonomických a </a:t>
            </a:r>
            <a:r>
              <a:rPr lang="cs-CZ" dirty="0" smtClean="0"/>
              <a:t>ekologických </a:t>
            </a:r>
            <a:r>
              <a:rPr lang="cs-CZ" dirty="0"/>
              <a:t>škod vyžádaly také lidské </a:t>
            </a:r>
            <a:r>
              <a:rPr lang="cs-CZ" dirty="0" smtClean="0"/>
              <a:t>oběti</a:t>
            </a:r>
            <a:endParaRPr lang="cs-CZ" dirty="0"/>
          </a:p>
          <a:p>
            <a:r>
              <a:rPr lang="cs-CZ" dirty="0"/>
              <a:t>Příčiny:</a:t>
            </a:r>
          </a:p>
          <a:p>
            <a:pPr lvl="0"/>
            <a:r>
              <a:rPr lang="cs-CZ" dirty="0"/>
              <a:t>C</a:t>
            </a:r>
            <a:r>
              <a:rPr lang="cs-CZ" dirty="0" smtClean="0"/>
              <a:t>hyba</a:t>
            </a:r>
            <a:r>
              <a:rPr lang="cs-CZ" dirty="0"/>
              <a:t>, nezodpovědné jednání člověka</a:t>
            </a:r>
          </a:p>
          <a:p>
            <a:endParaRPr lang="cs-CZ" dirty="0"/>
          </a:p>
        </p:txBody>
      </p:sp>
      <p:pic>
        <p:nvPicPr>
          <p:cNvPr id="7170" name="Picture 2" descr="Katastrofa Černobylu: Výběr z tajných dokumentů KGB - Aktuálně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91" y="3340465"/>
            <a:ext cx="5701609" cy="320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N</a:t>
            </a:r>
            <a:r>
              <a:rPr lang="cs-CZ" dirty="0" smtClean="0"/>
              <a:t>egativní </a:t>
            </a:r>
            <a:r>
              <a:rPr lang="cs-CZ" dirty="0" smtClean="0"/>
              <a:t>vliv člověka na krajinu a životní prostředí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S</a:t>
            </a:r>
            <a:r>
              <a:rPr lang="cs-CZ" dirty="0" smtClean="0">
                <a:effectLst/>
              </a:rPr>
              <a:t>ouvisejí </a:t>
            </a:r>
            <a:r>
              <a:rPr lang="cs-CZ" dirty="0">
                <a:effectLst/>
              </a:rPr>
              <a:t>s růstem počtu obyvatel a s rozvojem lidské společnosti a její </a:t>
            </a:r>
            <a:r>
              <a:rPr lang="cs-CZ" dirty="0" smtClean="0">
                <a:effectLst/>
              </a:rPr>
              <a:t>technologické vyspělosti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V </a:t>
            </a:r>
            <a:r>
              <a:rPr lang="cs-CZ" dirty="0" smtClean="0">
                <a:effectLst/>
              </a:rPr>
              <a:t>budoucnu </a:t>
            </a:r>
            <a:r>
              <a:rPr lang="cs-CZ" dirty="0" smtClean="0">
                <a:effectLst/>
              </a:rPr>
              <a:t>by mohly ovlivnit vývoj lidské společnosti a existenci vyšších forem života na </a:t>
            </a:r>
            <a:r>
              <a:rPr lang="cs-CZ" dirty="0" smtClean="0">
                <a:effectLst/>
              </a:rPr>
              <a:t>Zemi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Tyto </a:t>
            </a:r>
            <a:r>
              <a:rPr lang="cs-CZ" dirty="0"/>
              <a:t>faktory spolupůsobí při poškozování životního prostředí a při narušování EKOLOGICKÉ </a:t>
            </a:r>
            <a:r>
              <a:rPr lang="cs-CZ" dirty="0" smtClean="0"/>
              <a:t>ROVNOVÁHY.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Mají vliv </a:t>
            </a:r>
            <a:r>
              <a:rPr lang="cs-CZ" dirty="0"/>
              <a:t>na zdravotní stav člověka, žijícího v narušeném prostředí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592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8372" y="1449278"/>
            <a:ext cx="7729728" cy="5408722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dirty="0" smtClean="0"/>
              <a:t>Patří zde: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/>
              <a:t>Zamořování ovzduší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/>
              <a:t>Populační exploze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/>
              <a:t>Znečišťování vod a půdy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/>
              <a:t>Ničení pralesů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/>
              <a:t>Ekologické </a:t>
            </a:r>
            <a:r>
              <a:rPr lang="cs-CZ" sz="2000" dirty="0" smtClean="0"/>
              <a:t>katastrofy</a:t>
            </a:r>
            <a:endParaRPr lang="cs-CZ" sz="2000" dirty="0" smtClean="0"/>
          </a:p>
          <a:p>
            <a:pPr marL="0" indent="0" algn="ctr">
              <a:buNone/>
            </a:pP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1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Zamořování ovzduší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5"/>
            <a:ext cx="7729728" cy="3312182"/>
          </a:xfrm>
        </p:spPr>
        <p:txBody>
          <a:bodyPr/>
          <a:lstStyle/>
          <a:p>
            <a:pPr lvl="0"/>
            <a:r>
              <a:rPr lang="cs-CZ" dirty="0"/>
              <a:t>Znečištěné ovzduší škodí lidskému zdraví i životnímu prostředí</a:t>
            </a:r>
          </a:p>
          <a:p>
            <a:pPr lvl="0"/>
            <a:r>
              <a:rPr lang="cs-CZ" dirty="0"/>
              <a:t>Koncentrace látek znečišťujících ovzduší jsou však dosud příliš vysoké a přetrvávají problémy týkající se kvality ovzduší</a:t>
            </a:r>
          </a:p>
          <a:p>
            <a:pPr lvl="0"/>
            <a:r>
              <a:rPr lang="cs-CZ" dirty="0"/>
              <a:t>Značná část evropského obyvatelstva, zejména ve městech, žije v oblastech, v nichž jsou překračovány normy kvality ovzduší-</a:t>
            </a:r>
          </a:p>
          <a:p>
            <a:pPr lvl="0"/>
            <a:r>
              <a:rPr lang="cs-CZ" dirty="0"/>
              <a:t>Z</a:t>
            </a:r>
            <a:r>
              <a:rPr lang="cs-CZ" dirty="0" smtClean="0"/>
              <a:t>nečištění </a:t>
            </a:r>
            <a:r>
              <a:rPr lang="cs-CZ" dirty="0"/>
              <a:t>ozonem, oxidem dusičitým a jemnými částicemi (PM) představuje závažné zdravotní riziko</a:t>
            </a:r>
          </a:p>
          <a:p>
            <a:pPr lvl="0"/>
            <a:r>
              <a:rPr lang="cs-CZ" dirty="0"/>
              <a:t>Dlouhodobé vystavování se těmto znečišťujícím látkám může mít na lidské zdraví různě závažný vliv, od poškození dýchací soustavy až po předčasné úmrtí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3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7154" y="1763401"/>
            <a:ext cx="7729728" cy="3101983"/>
          </a:xfrm>
        </p:spPr>
        <p:txBody>
          <a:bodyPr/>
          <a:lstStyle/>
          <a:p>
            <a:pPr marL="0" lvl="0" indent="0" algn="ctr">
              <a:buNone/>
            </a:pPr>
            <a:r>
              <a:rPr lang="cs-CZ" dirty="0"/>
              <a:t>Zdroje znečištění ovzduší :</a:t>
            </a:r>
          </a:p>
          <a:p>
            <a:pPr lvl="0"/>
            <a:r>
              <a:rPr lang="cs-CZ" dirty="0"/>
              <a:t>S</a:t>
            </a:r>
            <a:r>
              <a:rPr lang="cs-CZ" dirty="0" smtClean="0"/>
              <a:t>palování </a:t>
            </a:r>
            <a:r>
              <a:rPr lang="cs-CZ" dirty="0"/>
              <a:t>fosilních paliv při výrobě elektřiny, v dopravě, průmyslu a v </a:t>
            </a:r>
            <a:r>
              <a:rPr lang="cs-CZ" dirty="0" smtClean="0"/>
              <a:t>domácnostech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oužívání </a:t>
            </a:r>
            <a:r>
              <a:rPr lang="cs-CZ" dirty="0"/>
              <a:t>rozpouštědel, například v chemickém průmyslu a při zpracování nerostných </a:t>
            </a:r>
            <a:r>
              <a:rPr lang="cs-CZ" dirty="0" smtClean="0"/>
              <a:t>surovin</a:t>
            </a:r>
            <a:endParaRPr lang="cs-CZ" dirty="0"/>
          </a:p>
          <a:p>
            <a:pPr lvl="0"/>
            <a:r>
              <a:rPr lang="cs-CZ" dirty="0"/>
              <a:t>Z</a:t>
            </a:r>
            <a:r>
              <a:rPr lang="cs-CZ" dirty="0" smtClean="0"/>
              <a:t>emědělství</a:t>
            </a:r>
            <a:endParaRPr lang="cs-CZ" dirty="0"/>
          </a:p>
          <a:p>
            <a:r>
              <a:rPr lang="cs-CZ" dirty="0"/>
              <a:t>Z</a:t>
            </a:r>
            <a:r>
              <a:rPr lang="cs-CZ" dirty="0" smtClean="0"/>
              <a:t>pracování </a:t>
            </a:r>
            <a:r>
              <a:rPr lang="cs-CZ" dirty="0"/>
              <a:t>odpadu</a:t>
            </a:r>
            <a:endParaRPr lang="cs-CZ" dirty="0"/>
          </a:p>
        </p:txBody>
      </p:sp>
      <p:pic>
        <p:nvPicPr>
          <p:cNvPr id="1028" name="Picture 4" descr="Odpad Praha: Město pořídí třídičku plastů a zmodernizuje spalovnu | Blesk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381374"/>
            <a:ext cx="6572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ozonová díra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620" y="2447777"/>
            <a:ext cx="6380601" cy="3161453"/>
          </a:xfrm>
        </p:spPr>
        <p:txBody>
          <a:bodyPr/>
          <a:lstStyle/>
          <a:p>
            <a:r>
              <a:rPr lang="cs-CZ" dirty="0"/>
              <a:t>UV záření je škodlivé, způsobuje kožní onemocnění, má karcinogenní účinky (zvýšení UV paprsků o 1%, karcinogenní účinky se zvětší o 1/5 ), poškozují oční rohovku, ničí plankton (producent kyslíku </a:t>
            </a:r>
            <a:r>
              <a:rPr lang="cs-CZ" dirty="0" smtClean="0"/>
              <a:t>)</a:t>
            </a:r>
          </a:p>
          <a:p>
            <a:r>
              <a:rPr lang="cs-CZ" dirty="0" smtClean="0"/>
              <a:t>Vznik </a:t>
            </a:r>
            <a:r>
              <a:rPr lang="cs-CZ" dirty="0"/>
              <a:t>ozonové díry: v minulých letech se používaly freony jako chladící směsi do ledniček a sprejů</a:t>
            </a:r>
          </a:p>
          <a:p>
            <a:r>
              <a:rPr lang="cs-CZ" dirty="0"/>
              <a:t>Nejvíce se jich uvolnilo do ovzduší v roce 1989 ( 800 000 tun), v ozonosféře působí cca 130 let do jejich rozpadu</a:t>
            </a:r>
          </a:p>
          <a:p>
            <a:endParaRPr lang="cs-CZ" dirty="0"/>
          </a:p>
        </p:txBody>
      </p:sp>
      <p:pic>
        <p:nvPicPr>
          <p:cNvPr id="2050" name="Picture 2" descr="Ozonová díra se výrazně zvětšila. Rozměry přesahuje Antarktidu, varují  vědci - iDNES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60" y="2447777"/>
            <a:ext cx="5464140" cy="368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Skleníkový efekt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075" y="2836826"/>
            <a:ext cx="5633210" cy="3101983"/>
          </a:xfrm>
        </p:spPr>
        <p:txBody>
          <a:bodyPr/>
          <a:lstStyle/>
          <a:p>
            <a:pPr fontAlgn="base"/>
            <a:r>
              <a:rPr lang="cs-CZ" dirty="0"/>
              <a:t>Vlivem člověka dochází k prudkému nárůstu skleníkových plynů = spalováním fosilních paliv (</a:t>
            </a:r>
            <a:r>
              <a:rPr lang="cs-CZ" dirty="0" err="1"/>
              <a:t>ropa,plyn,uhlí</a:t>
            </a:r>
            <a:r>
              <a:rPr lang="cs-CZ" dirty="0"/>
              <a:t>) &gt; vzniká CO</a:t>
            </a:r>
            <a:r>
              <a:rPr lang="cs-CZ" baseline="-25000" dirty="0"/>
              <a:t>2</a:t>
            </a:r>
            <a:r>
              <a:rPr lang="cs-CZ" dirty="0"/>
              <a:t> (hlavní skleníkový plyn)</a:t>
            </a:r>
          </a:p>
          <a:p>
            <a:pPr fontAlgn="base"/>
            <a:r>
              <a:rPr lang="cs-CZ" dirty="0"/>
              <a:t>Příkladem spalování fosilních paliv jsou osobní automobily a továrny</a:t>
            </a:r>
          </a:p>
          <a:p>
            <a:r>
              <a:rPr lang="cs-CZ" dirty="0"/>
              <a:t>Z</a:t>
            </a:r>
            <a:r>
              <a:rPr lang="cs-CZ" dirty="0" smtClean="0"/>
              <a:t>vyšuje </a:t>
            </a:r>
            <a:r>
              <a:rPr lang="cs-CZ" dirty="0"/>
              <a:t>se průměrná teplota naší planety(za posledních 100 let se zvýšila teplota planety o 0,7 °C </a:t>
            </a:r>
            <a:endParaRPr lang="cs-CZ" dirty="0" smtClean="0"/>
          </a:p>
          <a:p>
            <a:r>
              <a:rPr lang="cs-CZ" dirty="0" smtClean="0"/>
              <a:t>může </a:t>
            </a:r>
            <a:r>
              <a:rPr lang="cs-CZ" dirty="0"/>
              <a:t>mít za </a:t>
            </a:r>
            <a:r>
              <a:rPr lang="cs-CZ" dirty="0" smtClean="0"/>
              <a:t>následek tání ledovců a </a:t>
            </a:r>
            <a:r>
              <a:rPr lang="cs-CZ" dirty="0"/>
              <a:t>zatopení nejlidnatějších pobřežních </a:t>
            </a:r>
            <a:r>
              <a:rPr lang="cs-CZ" dirty="0" smtClean="0"/>
              <a:t>oblastí</a:t>
            </a:r>
            <a:endParaRPr lang="cs-CZ" dirty="0"/>
          </a:p>
        </p:txBody>
      </p:sp>
      <p:pic>
        <p:nvPicPr>
          <p:cNvPr id="4" name="Obrázek 3" descr="sklenikovy efek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08" y="2333244"/>
            <a:ext cx="6042991" cy="4524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5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Polupační</a:t>
            </a:r>
            <a:r>
              <a:rPr lang="cs-CZ" dirty="0" smtClean="0"/>
              <a:t> exploze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Dnes žije na Zemi přibližně dvacetkrát víc lidí než před 1500 </a:t>
            </a:r>
            <a:r>
              <a:rPr lang="cs-CZ" dirty="0" smtClean="0"/>
              <a:t>lety</a:t>
            </a:r>
          </a:p>
          <a:p>
            <a:pPr lvl="0"/>
            <a:r>
              <a:rPr lang="cs-CZ" dirty="0" smtClean="0"/>
              <a:t>K </a:t>
            </a:r>
            <a:r>
              <a:rPr lang="cs-CZ" dirty="0"/>
              <a:t>největšímu nárůstu došlo v průběhu 20. století</a:t>
            </a:r>
          </a:p>
          <a:p>
            <a:pPr lvl="0"/>
            <a:r>
              <a:rPr lang="cs-CZ" dirty="0"/>
              <a:t>Zasloužila se o to hlavně revoluce v </a:t>
            </a:r>
            <a:r>
              <a:rPr lang="cs-CZ" dirty="0" smtClean="0"/>
              <a:t>medicíně</a:t>
            </a:r>
          </a:p>
          <a:p>
            <a:pPr lvl="0"/>
            <a:r>
              <a:rPr lang="cs-CZ" dirty="0" smtClean="0"/>
              <a:t>Objev </a:t>
            </a:r>
            <a:r>
              <a:rPr lang="cs-CZ" dirty="0"/>
              <a:t>antibiotik a dalších moderních léků prodloužil průměrnou délku života a výrazně snížil dětskou úmrtnost</a:t>
            </a:r>
          </a:p>
          <a:p>
            <a:pPr lvl="0"/>
            <a:r>
              <a:rPr lang="cs-CZ" dirty="0"/>
              <a:t>Rychlý populační růst představuje jeden z největších problémů </a:t>
            </a:r>
            <a:r>
              <a:rPr lang="cs-CZ" dirty="0" smtClean="0"/>
              <a:t>současnosti</a:t>
            </a:r>
          </a:p>
          <a:p>
            <a:pPr lvl="0"/>
            <a:r>
              <a:rPr lang="cs-CZ" dirty="0" smtClean="0"/>
              <a:t>Zatímco </a:t>
            </a:r>
            <a:r>
              <a:rPr lang="cs-CZ" dirty="0"/>
              <a:t>ve většině vyspělých zemí se už počet lidí nezvyšuje, v zemích třetího světa je nárůst stále hrozivý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29918" y="5549184"/>
            <a:ext cx="7729728" cy="529226"/>
          </a:xfrm>
        </p:spPr>
        <p:txBody>
          <a:bodyPr/>
          <a:lstStyle/>
          <a:p>
            <a:r>
              <a:rPr lang="cs-CZ" dirty="0"/>
              <a:t>Předpokládá se, že kolem roku 2050 bude na Zemi žít rovných 10 miliard lidí</a:t>
            </a:r>
          </a:p>
          <a:p>
            <a:endParaRPr lang="cs-CZ" dirty="0"/>
          </a:p>
        </p:txBody>
      </p:sp>
      <p:pic>
        <p:nvPicPr>
          <p:cNvPr id="4" name="Obrázek 3" descr="Lidská populace | Magazín Gnos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84" y="662609"/>
            <a:ext cx="8317595" cy="4717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5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4389</TotalTime>
  <Words>917</Words>
  <Application>Microsoft Office PowerPoint</Application>
  <PresentationFormat>Širokoúhlá obrazovka</PresentationFormat>
  <Paragraphs>79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Courier New</vt:lpstr>
      <vt:lpstr>Gill Sans MT</vt:lpstr>
      <vt:lpstr>Symbol</vt:lpstr>
      <vt:lpstr>Parcel</vt:lpstr>
      <vt:lpstr>CIVILIZAČNÍ RIZIKA</vt:lpstr>
      <vt:lpstr>Co to je?</vt:lpstr>
      <vt:lpstr>Prezentace aplikace PowerPoint</vt:lpstr>
      <vt:lpstr>Zamořování ovzduší</vt:lpstr>
      <vt:lpstr>Prezentace aplikace PowerPoint</vt:lpstr>
      <vt:lpstr> ozonová díra</vt:lpstr>
      <vt:lpstr>Skleníkový efekt</vt:lpstr>
      <vt:lpstr>Polupační exploze</vt:lpstr>
      <vt:lpstr>Prezentace aplikace PowerPoint</vt:lpstr>
      <vt:lpstr>PROBLÉMY KTERÉ ZPŮSOBUJE POPULAČNÍ exploze :</vt:lpstr>
      <vt:lpstr> Znečišťování vod a půdy  </vt:lpstr>
      <vt:lpstr>Prezentace aplikace PowerPoint</vt:lpstr>
      <vt:lpstr>Prezentace aplikace PowerPoint</vt:lpstr>
      <vt:lpstr>Prezentace aplikace PowerPoint</vt:lpstr>
      <vt:lpstr> Ničení pralesů </vt:lpstr>
      <vt:lpstr>  Ekologické katastrofy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CIVILIZAČNÍ RIZIKA</dc:title>
  <dc:creator>nemec.pavel@email.cz</dc:creator>
  <cp:lastModifiedBy>nemec.pavel@email.cz</cp:lastModifiedBy>
  <cp:revision>17</cp:revision>
  <dcterms:created xsi:type="dcterms:W3CDTF">2022-10-17T13:52:59Z</dcterms:created>
  <dcterms:modified xsi:type="dcterms:W3CDTF">2022-10-25T10:58:21Z</dcterms:modified>
</cp:coreProperties>
</file>