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2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9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2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00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4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7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8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58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3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5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0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2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9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7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5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8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A3B5C7-C149-4F91-B7C2-ED2A0409476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10D289-B3F0-4B10-9498-F3968775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7B4F5A-90BE-4BC7-99B8-74853EF35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038" y="1753436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cs-CZ" dirty="0"/>
              <a:t>Obecné rysy evropského politického </a:t>
            </a:r>
            <a:r>
              <a:rPr lang="cs-CZ" dirty="0" smtClean="0"/>
              <a:t>vývoje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8F64E65-ADB4-45AE-B7AD-973A7BBC1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1815 </a:t>
            </a:r>
            <a:r>
              <a:rPr lang="cs-CZ" sz="4800" dirty="0"/>
              <a:t>- </a:t>
            </a:r>
            <a:r>
              <a:rPr lang="cs-CZ" sz="4800" dirty="0" smtClean="0"/>
              <a:t>1914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3298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6EFD8A-BAD3-45E4-9CD9-7F8F7FB8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Revoluční rok 1848 v Itálii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C691CD-13E4-4B70-B814-D6BD0C17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vzhlíželi k jediné Italské dynastii – Savojské</a:t>
            </a:r>
          </a:p>
          <a:p>
            <a:r>
              <a:rPr lang="cs-CZ" dirty="0"/>
              <a:t>V Neapolsku vypukla vzpoura vůči Bourbonům</a:t>
            </a:r>
          </a:p>
          <a:p>
            <a:r>
              <a:rPr lang="cs-CZ" dirty="0"/>
              <a:t>Podepsání ústavy</a:t>
            </a:r>
          </a:p>
          <a:p>
            <a:r>
              <a:rPr lang="cs-CZ" dirty="0"/>
              <a:t>Vpád Savojska do Rakouských území</a:t>
            </a:r>
          </a:p>
          <a:p>
            <a:r>
              <a:rPr lang="cs-CZ" dirty="0"/>
              <a:t>Rakousko zvítězilo a stav se vrátil k předrevolučním poměrům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65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E2F8BD-6E25-4E70-960F-1D53A8D9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Porevoluční doba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549CCD4-7A12-4880-A0BD-360D66DA7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Supervelmoc Velká Británie</a:t>
            </a:r>
          </a:p>
          <a:p>
            <a:r>
              <a:rPr lang="cs-CZ" dirty="0"/>
              <a:t>Další volební reforma v roce 1867 – požadavkem se stalo vlastnictví nemovitostí či velký nájem</a:t>
            </a:r>
          </a:p>
          <a:p>
            <a:r>
              <a:rPr lang="cs-CZ" dirty="0"/>
              <a:t>Konzervativci vs whigové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E09BA91-C7AE-4024-A032-4459A63F1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8212"/>
            <a:ext cx="5181600" cy="4777273"/>
          </a:xfrm>
        </p:spPr>
        <p:txBody>
          <a:bodyPr>
            <a:normAutofit/>
          </a:bodyPr>
          <a:lstStyle/>
          <a:p>
            <a:r>
              <a:rPr lang="cs-CZ" dirty="0"/>
              <a:t>Krymská válka</a:t>
            </a:r>
          </a:p>
          <a:p>
            <a:r>
              <a:rPr lang="cs-CZ" dirty="0"/>
              <a:t>1853 – 1856</a:t>
            </a:r>
          </a:p>
          <a:p>
            <a:r>
              <a:rPr lang="cs-CZ" dirty="0"/>
              <a:t>Osmanská říše předala správu náboženských míst Francii</a:t>
            </a:r>
          </a:p>
          <a:p>
            <a:r>
              <a:rPr lang="cs-CZ" dirty="0"/>
              <a:t>Osmani preemptivně napadli Rusko a byli odraženi</a:t>
            </a:r>
          </a:p>
          <a:p>
            <a:r>
              <a:rPr lang="cs-CZ" dirty="0"/>
              <a:t>Velká Británie a Francie se rozhodli pomoci Osmanům</a:t>
            </a:r>
          </a:p>
          <a:p>
            <a:r>
              <a:rPr lang="cs-CZ" dirty="0"/>
              <a:t>Po pádu Sevastopolu byl uzavřen mír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66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0E1CCF4F-C36D-4807-B07D-B4C097FE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 pod Ludvíkem Napoleonem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56EA54BE-B812-4BA9-9364-704F82D84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 zrušení národních dílen propuklo povstání dělníků, které bylo krvavě potlačeno</a:t>
            </a:r>
          </a:p>
          <a:p>
            <a:r>
              <a:rPr lang="cs-CZ" dirty="0"/>
              <a:t>Ludvík využívá situaci a upevňuje si moc</a:t>
            </a:r>
          </a:p>
          <a:p>
            <a:r>
              <a:rPr lang="cs-CZ" dirty="0"/>
              <a:t>V roce 1851 zatýká vůdce opozice</a:t>
            </a:r>
          </a:p>
          <a:p>
            <a:r>
              <a:rPr lang="cs-CZ" dirty="0"/>
              <a:t>V lednu 1852 se stává prezidentem na deset let</a:t>
            </a:r>
          </a:p>
          <a:p>
            <a:r>
              <a:rPr lang="cs-CZ" dirty="0"/>
              <a:t>V listopadu se stává císařem</a:t>
            </a:r>
          </a:p>
          <a:p>
            <a:r>
              <a:rPr lang="cs-CZ" dirty="0"/>
              <a:t>Přestavba Paříže a kolonizace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31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AE4C14-CDE0-4536-9461-1C763DF0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Sjednocení Itálie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4790B4-2479-468A-9989-DC4A21E0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 podporou Francie Savojský král zaútočil na Rakousko v roce 1859</a:t>
            </a:r>
          </a:p>
          <a:p>
            <a:r>
              <a:rPr lang="cs-CZ" dirty="0"/>
              <a:t>Po vítězství u Magnety se Napoleon III. rozhodl uzavřít mír</a:t>
            </a:r>
          </a:p>
          <a:p>
            <a:r>
              <a:rPr lang="cs-CZ" dirty="0"/>
              <a:t>Ve státech střední Itálie vypukly revoluce a připojili se k Savojsku</a:t>
            </a:r>
          </a:p>
          <a:p>
            <a:r>
              <a:rPr lang="cs-CZ" dirty="0"/>
              <a:t>V roce 1860 byla výprava tisíce vedené </a:t>
            </a:r>
            <a:r>
              <a:rPr lang="cs-CZ" dirty="0" err="1"/>
              <a:t>Giuseppem</a:t>
            </a:r>
            <a:r>
              <a:rPr lang="cs-CZ" dirty="0"/>
              <a:t> Garibaldim</a:t>
            </a:r>
          </a:p>
          <a:p>
            <a:r>
              <a:rPr lang="cs-CZ" dirty="0"/>
              <a:t>Za pomoci místních padlo království obojí Sicílie</a:t>
            </a:r>
          </a:p>
          <a:p>
            <a:r>
              <a:rPr lang="cs-CZ" dirty="0"/>
              <a:t>Poté padl Papežský stát a papež se stáhl do Říma</a:t>
            </a:r>
          </a:p>
          <a:p>
            <a:r>
              <a:rPr lang="cs-CZ" dirty="0"/>
              <a:t>Viktor Emanuel II. Byl prohlášen Italským králem v roce 1821 italským parlamentem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3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C5EEAAAB-00E3-4FEF-BB70-F868FC10D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635" y="0"/>
            <a:ext cx="6196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2E00CF-3A45-4365-9EE5-B4D403E2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Sjednocení Německa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803325-0E5D-475A-90CA-13DAEBE2C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Otto von Bismarck – ministerský předseda Pruska</a:t>
            </a:r>
          </a:p>
          <a:p>
            <a:r>
              <a:rPr lang="cs-CZ" dirty="0"/>
              <a:t>Válka s Dánskem o Holštýnsko a Šlesvicko v roce 1864</a:t>
            </a:r>
          </a:p>
          <a:p>
            <a:r>
              <a:rPr lang="cs-CZ" dirty="0"/>
              <a:t>Spor s Rakouskem vyústil v roce 1866 v Prusko- rakouskou válku</a:t>
            </a:r>
          </a:p>
          <a:p>
            <a:r>
              <a:rPr lang="cs-CZ" dirty="0"/>
              <a:t>Prusové podpoření Italy porazili Rakušany v bitvě u Hradce Králové.</a:t>
            </a:r>
          </a:p>
          <a:p>
            <a:r>
              <a:rPr lang="cs-CZ" dirty="0"/>
              <a:t>Prusko anektovalo část Německa a se zbytkem založilo Severoněmecký spolek.</a:t>
            </a:r>
          </a:p>
          <a:p>
            <a:r>
              <a:rPr lang="cs-CZ" dirty="0"/>
              <a:t>Itálie získala Benátsko</a:t>
            </a:r>
          </a:p>
          <a:p>
            <a:r>
              <a:rPr lang="cs-CZ" dirty="0"/>
              <a:t>Ze strachu z další uherské revoluce vzniklo Rakousko - Uhersko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60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62895D-0F9D-4BB3-99F0-179E98F4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Prusko-francouzská válka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78C76D-424E-4608-9CA6-18F0A5501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Cílem Prusů bylo vyprovokovat Francouze</a:t>
            </a:r>
          </a:p>
          <a:p>
            <a:r>
              <a:rPr lang="cs-CZ" dirty="0"/>
              <a:t>Prusové navrhli Němce na prázdný Španělský trůn</a:t>
            </a:r>
          </a:p>
          <a:p>
            <a:r>
              <a:rPr lang="cs-CZ" dirty="0"/>
              <a:t>Výsledná dohoda mezi Francouzi a Němci byla upravena, což naštvalo Němce i Francouze</a:t>
            </a:r>
          </a:p>
          <a:p>
            <a:r>
              <a:rPr lang="cs-CZ" dirty="0"/>
              <a:t>Francie vyhlásila válku, přesně jak Otto předpokládal</a:t>
            </a:r>
          </a:p>
          <a:p>
            <a:r>
              <a:rPr lang="cs-CZ" dirty="0"/>
              <a:t>Prusové rychle porazili Francii u Sedanu a zajali Ludvíka Bonaparta</a:t>
            </a:r>
          </a:p>
          <a:p>
            <a:r>
              <a:rPr lang="cs-CZ" dirty="0"/>
              <a:t>V Paříži došlo ke vzpouře a nová republika uzavřela mír s Pruskem</a:t>
            </a:r>
          </a:p>
          <a:p>
            <a:r>
              <a:rPr lang="cs-CZ" dirty="0"/>
              <a:t>Odstoupení Alsaska a Lotrinska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1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AAF626D-2A92-42D2-BE4C-B775D360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válku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D60B18F2-1D57-48C5-861D-07394826E8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Francie</a:t>
            </a:r>
          </a:p>
          <a:p>
            <a:r>
              <a:rPr lang="cs-CZ" dirty="0"/>
              <a:t>Třetí republika </a:t>
            </a:r>
          </a:p>
          <a:p>
            <a:r>
              <a:rPr lang="cs-CZ" dirty="0"/>
              <a:t>Lidé se cítili potupeni</a:t>
            </a:r>
          </a:p>
          <a:p>
            <a:r>
              <a:rPr lang="cs-CZ" dirty="0"/>
              <a:t>Povstání dělníků vedených Komunou (březen až květen 1871)</a:t>
            </a:r>
          </a:p>
          <a:p>
            <a:r>
              <a:rPr lang="cs-CZ" dirty="0"/>
              <a:t>Spor mezi monarchisty a republikány</a:t>
            </a:r>
          </a:p>
          <a:p>
            <a:r>
              <a:rPr lang="cs-CZ" dirty="0"/>
              <a:t>V roce 1875 vítězí republikáni</a:t>
            </a:r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7266CF57-7942-4D17-860F-EB6EA46D3B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Německo</a:t>
            </a:r>
          </a:p>
          <a:p>
            <a:r>
              <a:rPr lang="cs-CZ" dirty="0"/>
              <a:t>V lednu 1871 bylo vyhlášeno Německé císařství</a:t>
            </a:r>
          </a:p>
          <a:p>
            <a:r>
              <a:rPr lang="cs-CZ" dirty="0"/>
              <a:t>Vznik nejmocnější kontinentální země</a:t>
            </a:r>
          </a:p>
          <a:p>
            <a:r>
              <a:rPr lang="cs-CZ" dirty="0"/>
              <a:t>Začátek kolonizace</a:t>
            </a:r>
          </a:p>
          <a:p>
            <a:r>
              <a:rPr lang="cs-CZ" dirty="0"/>
              <a:t>Závod v námořním zbrojení s Velkou Británií</a:t>
            </a:r>
          </a:p>
        </p:txBody>
      </p:sp>
    </p:spTree>
    <p:extLst>
      <p:ext uri="{BB962C8B-B14F-4D97-AF65-F5344CB8AC3E}">
        <p14:creationId xmlns:p14="http://schemas.microsoft.com/office/powerpoint/2010/main" val="92025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E1C2F4-D7C5-48B8-9EAA-445C883B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Úpadek Osmanské říše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FFF7F4E-FCA6-4430-B8A0-AA5772EA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Zbankrotovala po pádu Vídeňské burzy.</a:t>
            </a:r>
          </a:p>
          <a:p>
            <a:r>
              <a:rPr lang="cs-CZ" dirty="0"/>
              <a:t>Rusko-turecká válka (1877-1878)</a:t>
            </a:r>
          </a:p>
          <a:p>
            <a:r>
              <a:rPr lang="cs-CZ" dirty="0"/>
              <a:t>Po mnoha vítězstvích Ruska zasáhla Velká Británie a vynutila si mír</a:t>
            </a:r>
          </a:p>
          <a:p>
            <a:r>
              <a:rPr lang="cs-CZ" dirty="0"/>
              <a:t>Rusko získává Kavkaz, nezávislost Rumunska, Srbska, Černé hory, autonomie Bulharska a založení provincie Východní </a:t>
            </a:r>
            <a:r>
              <a:rPr lang="cs-CZ" dirty="0" err="1"/>
              <a:t>Rumelie</a:t>
            </a:r>
            <a:endParaRPr lang="cs-CZ" dirty="0"/>
          </a:p>
          <a:p>
            <a:r>
              <a:rPr lang="cs-CZ" dirty="0"/>
              <a:t>Arméni během této války tvrdě podporovali Rusko</a:t>
            </a:r>
          </a:p>
          <a:p>
            <a:r>
              <a:rPr lang="cs-CZ" dirty="0"/>
              <a:t>Rakousko – Uhersko získává kontrolu nad Bosnou a Hercegovinou</a:t>
            </a:r>
          </a:p>
          <a:p>
            <a:r>
              <a:rPr lang="cs-CZ" dirty="0"/>
              <a:t>V roce 1908 Rakousko – Uhersko oficiálně anektuje Bosnu a Hercegovinu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82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56F8ECE1-0AC7-4E46-A087-B13231BB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balkánská válka</a:t>
            </a:r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365A92F-A6AD-49F7-AC37-787511437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1912 - 1913</a:t>
            </a:r>
          </a:p>
          <a:p>
            <a:r>
              <a:rPr lang="cs-CZ" dirty="0"/>
              <a:t>Reakce Balkánců na neschopnost Turků v Libyjské válce</a:t>
            </a:r>
          </a:p>
          <a:p>
            <a:r>
              <a:rPr lang="cs-CZ" dirty="0"/>
              <a:t>Bulharsko, Srbsko, Řecko a Černá hora</a:t>
            </a:r>
          </a:p>
          <a:p>
            <a:r>
              <a:rPr lang="cs-CZ" dirty="0"/>
              <a:t>Albánie vyhlásila nezávislost</a:t>
            </a:r>
          </a:p>
          <a:p>
            <a:r>
              <a:rPr lang="cs-CZ" dirty="0"/>
              <a:t>Bulharsko bylo ze států nejsilnější</a:t>
            </a:r>
          </a:p>
          <a:p>
            <a:r>
              <a:rPr lang="cs-CZ" dirty="0"/>
              <a:t>Turci byli zatlačeni k Istanbulu</a:t>
            </a:r>
          </a:p>
          <a:p>
            <a:r>
              <a:rPr lang="cs-CZ" dirty="0"/>
              <a:t>Itálie získala Rhodos a okolní ostrovy</a:t>
            </a:r>
          </a:p>
          <a:p>
            <a:r>
              <a:rPr lang="cs-CZ" dirty="0"/>
              <a:t>Spor mezi vítězi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61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64A0F9-3EDC-4055-8F83-D219D66C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Svatá aliance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6ADC1DB-B6BB-47A3-A129-B66297512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Aliance Ruska, Pruska a Rakouska, poté všechny křesťanské státy Evropy s výjimkou Velké Británie a Papeže</a:t>
            </a:r>
          </a:p>
          <a:p>
            <a:r>
              <a:rPr lang="cs-CZ" dirty="0"/>
              <a:t>Monarchistická a křesťanská solidarita</a:t>
            </a:r>
          </a:p>
          <a:p>
            <a:r>
              <a:rPr lang="cs-CZ" dirty="0"/>
              <a:t>Španělská občanská válka</a:t>
            </a:r>
          </a:p>
          <a:p>
            <a:r>
              <a:rPr lang="cs-CZ" dirty="0"/>
              <a:t>Sicilská vzpoura</a:t>
            </a:r>
          </a:p>
          <a:p>
            <a:r>
              <a:rPr lang="cs-CZ" dirty="0"/>
              <a:t>Po těchto vítězstvích se aliance stává neživotaschopnou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8DCF68-56B2-4632-BD00-E0520080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balkánská válka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74E3BF-C821-48D1-A999-FB9A9326E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Tajná dohoda mezi bývalými spojenci Bulharska podporovaná centrálními mocnostmi.</a:t>
            </a:r>
          </a:p>
          <a:p>
            <a:r>
              <a:rPr lang="cs-CZ" dirty="0"/>
              <a:t>Bulharsko se rozhodlo zaútočit první</a:t>
            </a:r>
          </a:p>
          <a:p>
            <a:r>
              <a:rPr lang="cs-CZ" dirty="0"/>
              <a:t>Počáteční vítězství Bulharů</a:t>
            </a:r>
          </a:p>
          <a:p>
            <a:r>
              <a:rPr lang="cs-CZ" dirty="0"/>
              <a:t>Zapojení Osmanské říše a Rumunů do války</a:t>
            </a:r>
          </a:p>
          <a:p>
            <a:r>
              <a:rPr lang="cs-CZ" dirty="0"/>
              <a:t>Bulharsko se proti přesile vzdalo, přestože armáda neprohrála</a:t>
            </a:r>
          </a:p>
          <a:p>
            <a:r>
              <a:rPr lang="cs-CZ" dirty="0"/>
              <a:t>Vznik záště vůči bývalým spojencům.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7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123916-99A8-42ED-B29E-361F218D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Řecké povstání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0BD7F44-36A9-40DA-A8C9-EFA82449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Osmanská říše prožívala úpadek</a:t>
            </a:r>
          </a:p>
          <a:p>
            <a:r>
              <a:rPr lang="cs-CZ" dirty="0"/>
              <a:t>Povstání v roce 1822</a:t>
            </a:r>
          </a:p>
          <a:p>
            <a:r>
              <a:rPr lang="cs-CZ" dirty="0"/>
              <a:t>Masakr na ostrově </a:t>
            </a:r>
            <a:r>
              <a:rPr lang="cs-CZ" dirty="0" err="1"/>
              <a:t>Chios</a:t>
            </a:r>
            <a:endParaRPr lang="cs-CZ" dirty="0"/>
          </a:p>
          <a:p>
            <a:r>
              <a:rPr lang="cs-CZ" dirty="0"/>
              <a:t>Podpora ze západní Evropy</a:t>
            </a:r>
          </a:p>
          <a:p>
            <a:r>
              <a:rPr lang="cs-CZ" dirty="0"/>
              <a:t>Porážka tureckého loďstva britsko-francouzským v říjnu 1827</a:t>
            </a:r>
          </a:p>
          <a:p>
            <a:r>
              <a:rPr lang="cs-CZ" dirty="0"/>
              <a:t>Vpád ruské armády v roce 1828</a:t>
            </a:r>
          </a:p>
          <a:p>
            <a:r>
              <a:rPr lang="cs-CZ" dirty="0"/>
              <a:t>Drinopolský mír v roce 1829</a:t>
            </a:r>
          </a:p>
          <a:p>
            <a:r>
              <a:rPr lang="cs-CZ" dirty="0"/>
              <a:t>Nezávislé Řecké království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58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A44BCF-BB5B-45C9-94D7-FC577F90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Červencová revoluce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23224FB-146D-463C-9436-DAD11AC1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Francie se stala po Napoleonských válkách konstituční monarchií s volebním právem pro bohaté</a:t>
            </a:r>
          </a:p>
          <a:p>
            <a:r>
              <a:rPr lang="cs-CZ" dirty="0"/>
              <a:t>Karel X. se v roce 1830 pokusil o posílení monarchie</a:t>
            </a:r>
          </a:p>
          <a:p>
            <a:r>
              <a:rPr lang="cs-CZ" dirty="0"/>
              <a:t>Koncem července Karel X. nařídil rozpuštění sněmovny</a:t>
            </a:r>
          </a:p>
          <a:p>
            <a:r>
              <a:rPr lang="cs-CZ" dirty="0"/>
              <a:t>V reakci vyrostly barikády</a:t>
            </a:r>
          </a:p>
          <a:p>
            <a:r>
              <a:rPr lang="cs-CZ" dirty="0"/>
              <a:t>Karel X. abdikoval a na trůn byl dosazen Ludvík Filip</a:t>
            </a:r>
          </a:p>
          <a:p>
            <a:r>
              <a:rPr lang="cs-CZ" dirty="0"/>
              <a:t>Po revoluci napětí přetrvává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9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5EF77A-F12D-44D3-B7AE-759BB0BE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Ohlas červencové revoluce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B4DCDCF-4C8E-4E76-A941-BDB44CC5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Náboženské spory mezi Jižním Nizozemím a Nizozemím</a:t>
            </a:r>
          </a:p>
          <a:p>
            <a:r>
              <a:rPr lang="cs-CZ" dirty="0"/>
              <a:t>Lidové povstání Bruselu</a:t>
            </a:r>
          </a:p>
          <a:p>
            <a:r>
              <a:rPr lang="cs-CZ" dirty="0"/>
              <a:t>Svatá aliance nezasáhla</a:t>
            </a:r>
          </a:p>
          <a:p>
            <a:r>
              <a:rPr lang="cs-CZ" dirty="0"/>
              <a:t>Londýnská konference – vznik Belgického království</a:t>
            </a:r>
          </a:p>
          <a:p>
            <a:r>
              <a:rPr lang="cs-CZ" dirty="0"/>
              <a:t>Volební reforma ve Velké Británii</a:t>
            </a:r>
          </a:p>
          <a:p>
            <a:r>
              <a:rPr lang="cs-CZ" dirty="0"/>
              <a:t>Bouře v Německém spolku</a:t>
            </a:r>
          </a:p>
        </p:txBody>
      </p:sp>
    </p:spTree>
    <p:extLst>
      <p:ext uri="{BB962C8B-B14F-4D97-AF65-F5344CB8AC3E}">
        <p14:creationId xmlns:p14="http://schemas.microsoft.com/office/powerpoint/2010/main" val="193322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5BF024-4FE1-46AE-B5DF-0E9C19AE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Rusko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BE2E5E-2E94-449A-AC37-E0E134361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Nastolení tuhého carského absolutismu</a:t>
            </a:r>
          </a:p>
          <a:p>
            <a:r>
              <a:rPr lang="cs-CZ" dirty="0"/>
              <a:t>Uzavírání se Ruska</a:t>
            </a:r>
          </a:p>
          <a:p>
            <a:r>
              <a:rPr lang="cs-CZ" dirty="0"/>
              <a:t>Cenzura</a:t>
            </a:r>
          </a:p>
          <a:p>
            <a:r>
              <a:rPr lang="cs-CZ" dirty="0"/>
              <a:t>Povstání Děkabristů</a:t>
            </a:r>
          </a:p>
          <a:p>
            <a:r>
              <a:rPr lang="cs-CZ" dirty="0"/>
              <a:t>Polské povstání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93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F2F127-9E35-4930-973B-B855D5A7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Biedermeier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D4638F2-8B69-4A72-8A65-48538DF5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Životní styl měšťanstva mezi roky 1820 až 1848</a:t>
            </a:r>
          </a:p>
          <a:p>
            <a:r>
              <a:rPr lang="cs-CZ" dirty="0"/>
              <a:t>Období postupné emancipace měšťanstva</a:t>
            </a:r>
          </a:p>
          <a:p>
            <a:r>
              <a:rPr lang="cs-CZ" dirty="0"/>
              <a:t>Postaven proti životnímu stylu šlechty</a:t>
            </a:r>
          </a:p>
          <a:p>
            <a:r>
              <a:rPr lang="cs-CZ" dirty="0"/>
              <a:t>Prostý a morální život</a:t>
            </a:r>
          </a:p>
          <a:p>
            <a:r>
              <a:rPr lang="cs-CZ" dirty="0"/>
              <a:t>Náklonost k přírodě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57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7E6A98-AA03-4B6F-8FD6-7B2F6D6B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Revoluční rok 1848 ve Francii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C5D4461-82BA-4BE2-89D1-3868F325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Nespokojenost obyvatelstva</a:t>
            </a:r>
          </a:p>
          <a:p>
            <a:r>
              <a:rPr lang="cs-CZ" dirty="0"/>
              <a:t>Reformní bankety</a:t>
            </a:r>
          </a:p>
          <a:p>
            <a:r>
              <a:rPr lang="cs-CZ" dirty="0"/>
              <a:t>Zákaz reformního banketu, který se pořádal 22. února</a:t>
            </a:r>
          </a:p>
          <a:p>
            <a:r>
              <a:rPr lang="cs-CZ" dirty="0"/>
              <a:t>23. února vyrostly barikády</a:t>
            </a:r>
          </a:p>
          <a:p>
            <a:r>
              <a:rPr lang="cs-CZ" dirty="0"/>
              <a:t>Ludvík Filip uprchl do Anglie</a:t>
            </a:r>
          </a:p>
          <a:p>
            <a:r>
              <a:rPr lang="cs-CZ" dirty="0"/>
              <a:t>Druhá republika</a:t>
            </a:r>
          </a:p>
          <a:p>
            <a:r>
              <a:rPr lang="cs-CZ" dirty="0"/>
              <a:t>Spor socialistů a republikánů</a:t>
            </a:r>
          </a:p>
          <a:p>
            <a:r>
              <a:rPr lang="cs-CZ" dirty="0"/>
              <a:t>Zvolení Ludvíka Napoleona prezidentem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3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C58B62-6AE3-464E-B80B-AEF15B70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Revoluční rok 1848 v německých státech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F9128DC-9A11-48BC-AB47-6083331D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Vládci ze strachu začali provádět reformy</a:t>
            </a:r>
          </a:p>
          <a:p>
            <a:r>
              <a:rPr lang="cs-CZ" dirty="0"/>
              <a:t>Povstání v Prusku – vydání ústavy</a:t>
            </a:r>
          </a:p>
          <a:p>
            <a:r>
              <a:rPr lang="cs-CZ" dirty="0"/>
              <a:t>Vznik Frankfurtského parlamentu</a:t>
            </a:r>
          </a:p>
          <a:p>
            <a:r>
              <a:rPr lang="cs-CZ" dirty="0"/>
              <a:t>Cílem bylo sjednotit Německo</a:t>
            </a:r>
          </a:p>
          <a:p>
            <a:r>
              <a:rPr lang="cs-CZ" dirty="0"/>
              <a:t>Fridrich Vilém, král pruský, odmítl korunu od parlamentu</a:t>
            </a:r>
          </a:p>
          <a:p>
            <a:r>
              <a:rPr lang="cs-CZ" dirty="0"/>
              <a:t>Demokrati se v roce 1849 vzbouřili</a:t>
            </a:r>
          </a:p>
          <a:p>
            <a:r>
              <a:rPr lang="cs-CZ" dirty="0"/>
              <a:t>Potlačení vzpour díky pruské armádě</a:t>
            </a:r>
          </a:p>
          <a:p>
            <a:r>
              <a:rPr lang="cs-CZ" dirty="0"/>
              <a:t>Obnovení Německého spolku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839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</TotalTime>
  <Words>841</Words>
  <PresentationFormat>Širokoúhlá obrazovka</PresentationFormat>
  <Paragraphs>146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Organický</vt:lpstr>
      <vt:lpstr>Obecné rysy evropského politického vývoje</vt:lpstr>
      <vt:lpstr>Svatá aliance</vt:lpstr>
      <vt:lpstr>Řecké povstání</vt:lpstr>
      <vt:lpstr>Červencová revoluce</vt:lpstr>
      <vt:lpstr>Ohlas červencové revoluce</vt:lpstr>
      <vt:lpstr>Rusko</vt:lpstr>
      <vt:lpstr>Biedermeier</vt:lpstr>
      <vt:lpstr>Revoluční rok 1848 ve Francii</vt:lpstr>
      <vt:lpstr>Revoluční rok 1848 v německých státech</vt:lpstr>
      <vt:lpstr>Revoluční rok 1848 v Itálii</vt:lpstr>
      <vt:lpstr>Porevoluční doba</vt:lpstr>
      <vt:lpstr>Francie pod Ludvíkem Napoleonem</vt:lpstr>
      <vt:lpstr>Sjednocení Itálie</vt:lpstr>
      <vt:lpstr>Prezentace aplikace PowerPoint</vt:lpstr>
      <vt:lpstr>Sjednocení Německa</vt:lpstr>
      <vt:lpstr>Prusko-francouzská válka</vt:lpstr>
      <vt:lpstr>Reakce na válku</vt:lpstr>
      <vt:lpstr>Úpadek Osmanské říše</vt:lpstr>
      <vt:lpstr>První balkánská válka</vt:lpstr>
      <vt:lpstr>Druhá balkánská válka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terms:created xsi:type="dcterms:W3CDTF">2019-01-19T17:57:02Z</dcterms:created>
  <dcterms:modified xsi:type="dcterms:W3CDTF">2022-06-07T10:17:59Z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ea042c-a03b-4f42-9230-ed9e54821bd9_Enabled">
    <vt:lpwstr>true</vt:lpwstr>
  </property>
  <property fmtid="{D5CDD505-2E9C-101B-9397-08002B2CF9AE}" pid="3" name="MSIP_Label_7aea042c-a03b-4f42-9230-ed9e54821bd9_SetDate">
    <vt:lpwstr>2022-06-07T10:17:57Z</vt:lpwstr>
  </property>
  <property fmtid="{D5CDD505-2E9C-101B-9397-08002B2CF9AE}" pid="4" name="MSIP_Label_7aea042c-a03b-4f42-9230-ed9e54821bd9_Method">
    <vt:lpwstr>Privileged</vt:lpwstr>
  </property>
  <property fmtid="{D5CDD505-2E9C-101B-9397-08002B2CF9AE}" pid="5" name="MSIP_Label_7aea042c-a03b-4f42-9230-ed9e54821bd9_Name">
    <vt:lpwstr>Veřejné-CZE-Neviditelna</vt:lpwstr>
  </property>
  <property fmtid="{D5CDD505-2E9C-101B-9397-08002B2CF9AE}" pid="6" name="MSIP_Label_7aea042c-a03b-4f42-9230-ed9e54821bd9_SiteId">
    <vt:lpwstr>cbeb3ecc-6f45-4183-b5a8-088140deae5d</vt:lpwstr>
  </property>
  <property fmtid="{D5CDD505-2E9C-101B-9397-08002B2CF9AE}" pid="7" name="MSIP_Label_7aea042c-a03b-4f42-9230-ed9e54821bd9_ActionId">
    <vt:lpwstr>3a2cfd9b-8e0e-4198-b4e7-b5159c79733b</vt:lpwstr>
  </property>
  <property fmtid="{D5CDD505-2E9C-101B-9397-08002B2CF9AE}" pid="8" name="MSIP_Label_7aea042c-a03b-4f42-9230-ed9e54821bd9_ContentBits">
    <vt:lpwstr>0</vt:lpwstr>
  </property>
</Properties>
</file>