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DA659A-B3A5-4748-AE56-3A7FFC7D4031}" v="680" dt="2021-11-21T20:34:53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-2051"/>
            <a:ext cx="12154829" cy="6857379"/>
          </a:xfrm>
        </p:spPr>
        <p:txBody>
          <a:bodyPr>
            <a:normAutofit fontScale="90000"/>
          </a:bodyPr>
          <a:lstStyle/>
          <a:p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r>
              <a:rPr lang="cs-CZ" sz="2800" b="1" u="sng" dirty="0">
                <a:ea typeface="+mj-lt"/>
                <a:cs typeface="+mj-lt"/>
              </a:rPr>
              <a:t>Svatá Ludmila</a:t>
            </a:r>
            <a:r>
              <a:rPr lang="cs-CZ" sz="2800" dirty="0">
                <a:cs typeface="Calibri Light"/>
              </a:rPr>
              <a:t> </a:t>
            </a: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r>
              <a:rPr lang="cs-CZ" sz="1800" b="1" dirty="0">
                <a:ea typeface="+mj-lt"/>
                <a:cs typeface="+mj-lt"/>
              </a:rPr>
              <a:t>-</a:t>
            </a:r>
            <a:r>
              <a:rPr lang="cs-CZ" sz="1800" dirty="0">
                <a:ea typeface="+mj-lt"/>
                <a:cs typeface="+mj-lt"/>
              </a:rPr>
              <a:t>Byla manželkou prvního historicky doloženého Přemyslovce knížete Bořivoje. Matkou knížete Vratislava 1.                                                                        </a:t>
            </a: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r>
              <a:rPr lang="cs-CZ" sz="1800" dirty="0">
                <a:ea typeface="+mj-lt"/>
                <a:cs typeface="+mj-lt"/>
              </a:rPr>
              <a:t> </a:t>
            </a:r>
            <a:r>
              <a:rPr lang="cs-CZ" sz="1800" b="1" dirty="0">
                <a:ea typeface="+mj-lt"/>
                <a:cs typeface="+mj-lt"/>
              </a:rPr>
              <a:t>-</a:t>
            </a:r>
            <a:r>
              <a:rPr lang="cs-CZ" sz="1800" dirty="0">
                <a:ea typeface="+mj-lt"/>
                <a:cs typeface="+mj-lt"/>
              </a:rPr>
              <a:t>Svatá Ludmila je jedním z hlavních předků českých panovníků i českých královen. Během jejího života byly položeny základy ke christianizaci Čech a také základy moci Přemyslovců. Její život byl popsán v řadě legend o české historii.                                                                                                               </a:t>
            </a: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r>
              <a:rPr lang="cs-CZ" sz="1800" b="1" dirty="0">
                <a:ea typeface="+mj-lt"/>
                <a:cs typeface="+mj-lt"/>
              </a:rPr>
              <a:t>-</a:t>
            </a:r>
            <a:r>
              <a:rPr lang="cs-CZ" sz="1800" dirty="0">
                <a:ea typeface="+mj-lt"/>
                <a:cs typeface="+mj-lt"/>
              </a:rPr>
              <a:t>O původu Ludmily existují dvě verze, podle Kristiánovy legendy byla dcerou Slavibora, pšovského knížete.                                                                     </a:t>
            </a:r>
            <a:br>
              <a:rPr lang="cs-CZ" sz="1800" dirty="0">
                <a:ea typeface="+mj-lt"/>
                <a:cs typeface="+mj-lt"/>
              </a:rPr>
            </a:br>
            <a:r>
              <a:rPr lang="cs-CZ" sz="1800" dirty="0">
                <a:ea typeface="+mj-lt"/>
                <a:cs typeface="+mj-lt"/>
              </a:rPr>
              <a:t> </a:t>
            </a:r>
            <a:br>
              <a:rPr lang="cs-CZ" sz="1800" dirty="0">
                <a:ea typeface="+mj-lt"/>
                <a:cs typeface="+mj-lt"/>
              </a:rPr>
            </a:br>
            <a:r>
              <a:rPr lang="cs-CZ" sz="1800" b="1" dirty="0">
                <a:ea typeface="+mj-lt"/>
                <a:cs typeface="+mj-lt"/>
              </a:rPr>
              <a:t>-</a:t>
            </a:r>
            <a:r>
              <a:rPr lang="cs-CZ" sz="1800" dirty="0">
                <a:ea typeface="+mj-lt"/>
                <a:cs typeface="+mj-lt"/>
              </a:rPr>
              <a:t>Podle staroslověnské legendy pocházela ze srbské země.                                                                                                                                                          </a:t>
            </a: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ea typeface="+mj-lt"/>
                <a:cs typeface="+mj-lt"/>
              </a:rPr>
            </a:br>
            <a:br>
              <a:rPr lang="cs-CZ" sz="1800" dirty="0">
                <a:cs typeface="+mj-lt"/>
              </a:rPr>
            </a:br>
            <a:r>
              <a:rPr lang="cs-CZ" sz="2800" dirty="0">
                <a:cs typeface="Calibri Light"/>
              </a:rPr>
              <a:t>                                                                 </a:t>
            </a:r>
            <a:r>
              <a:rPr lang="cs-CZ" sz="1800" dirty="0">
                <a:cs typeface="Calibri Light"/>
              </a:rPr>
              <a:t>                                                                                                                                                                               </a:t>
            </a:r>
            <a:br>
              <a:rPr lang="cs-CZ" sz="1800" dirty="0">
                <a:cs typeface="Calibri Light"/>
              </a:rPr>
            </a:br>
            <a:br>
              <a:rPr lang="cs-CZ" sz="1800" dirty="0">
                <a:cs typeface="Calibri Light"/>
              </a:rPr>
            </a:br>
            <a:br>
              <a:rPr lang="cs-CZ" sz="1800" dirty="0">
                <a:cs typeface="Calibri Light"/>
              </a:rPr>
            </a:br>
            <a:r>
              <a:rPr lang="cs-CZ" sz="1800" dirty="0">
                <a:cs typeface="Calibri Light"/>
              </a:rPr>
              <a:t> </a:t>
            </a:r>
            <a:br>
              <a:rPr lang="cs-CZ" sz="1800" dirty="0">
                <a:cs typeface="Calibri Light"/>
              </a:rPr>
            </a:br>
            <a:endParaRPr lang="cs-CZ" sz="1800" dirty="0">
              <a:cs typeface="Calibri Light"/>
            </a:endParaRPr>
          </a:p>
        </p:txBody>
      </p:sp>
      <p:pic>
        <p:nvPicPr>
          <p:cNvPr id="5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884F6D86-B82B-4B42-B577-6DC4DB7E8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4119" y="2061117"/>
            <a:ext cx="214312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DAE534-2B07-4D82-B57F-323022E2D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0" y="4260"/>
            <a:ext cx="12151111" cy="68046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                                                         </a:t>
            </a:r>
            <a:r>
              <a:rPr lang="cs-CZ" sz="1800" dirty="0">
                <a:ea typeface="+mn-lt"/>
                <a:cs typeface="+mn-lt"/>
              </a:rPr>
              <a:t>  </a:t>
            </a:r>
            <a:r>
              <a:rPr lang="cs-CZ" b="1" u="sng" dirty="0">
                <a:ea typeface="+mn-lt"/>
                <a:cs typeface="+mn-lt"/>
              </a:rPr>
              <a:t>Sňatek s Bořivojem</a:t>
            </a:r>
            <a:endParaRPr lang="cs-CZ" b="1" u="sng">
              <a:cs typeface="Calibri"/>
            </a:endParaRPr>
          </a:p>
          <a:p>
            <a:r>
              <a:rPr lang="cs-CZ" sz="1800" dirty="0">
                <a:ea typeface="+mn-lt"/>
                <a:cs typeface="+mn-lt"/>
              </a:rPr>
              <a:t>Přemyslovci zřejmě v této době nebyli jediným důležitým rodem v Čechách. Snad díky podpoře velkomoravských knížat, ale především postupným budováním mocenského postavení si ovšem získali pozici nejvýznamnějšího rodu.</a:t>
            </a:r>
          </a:p>
          <a:p>
            <a:r>
              <a:rPr lang="cs-CZ" sz="1800" dirty="0">
                <a:ea typeface="+mn-lt"/>
                <a:cs typeface="+mn-lt"/>
              </a:rPr>
              <a:t>Jediná dvě jistěji doložená mocenská centra známe jen z prostoru jižních a severozápadních Čech.</a:t>
            </a:r>
            <a:endParaRPr lang="cs-CZ" sz="1800" dirty="0">
              <a:cs typeface="Calibri"/>
            </a:endParaRPr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566F919-690B-4305-8AD0-A716FB94B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644" y="2196186"/>
            <a:ext cx="2055542" cy="223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6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5DA436-E83C-43FF-A9A2-B692156A3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9" y="4260"/>
            <a:ext cx="12188282" cy="68510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cs typeface="Calibri"/>
              </a:rPr>
              <a:t>                                                                     </a:t>
            </a:r>
            <a:r>
              <a:rPr lang="cs-CZ" b="1" u="sng" dirty="0">
                <a:cs typeface="Calibri"/>
              </a:rPr>
              <a:t>Kněžna</a:t>
            </a:r>
            <a:r>
              <a:rPr lang="cs-CZ" b="1" dirty="0">
                <a:cs typeface="Calibri"/>
              </a:rPr>
              <a:t>  </a:t>
            </a:r>
            <a:r>
              <a:rPr lang="cs-CZ" dirty="0">
                <a:cs typeface="Calibri"/>
              </a:rPr>
              <a:t>            </a:t>
            </a:r>
          </a:p>
          <a:p>
            <a:r>
              <a:rPr lang="cs-CZ" sz="1800" dirty="0">
                <a:ea typeface="+mn-lt"/>
                <a:cs typeface="+mn-lt"/>
              </a:rPr>
              <a:t>Během Ludmilina života se staly převratné události, které měly podstatný vliv na vznik české státnosti. Jednou z těch klíčových bylo přijetí křesťanství. Se svým manželem Bořivojem I. přijali roku 882 křest na Moravě přímo z rukou slovanského věrozvěsta, arcibiskupa Metoděje.</a:t>
            </a:r>
            <a:endParaRPr lang="cs-CZ" sz="1800" dirty="0">
              <a:cs typeface="Calibri"/>
            </a:endParaRPr>
          </a:p>
          <a:p>
            <a:r>
              <a:rPr lang="cs-CZ" sz="1800" dirty="0">
                <a:ea typeface="+mn-lt"/>
                <a:cs typeface="+mn-lt"/>
              </a:rPr>
              <a:t>Podle legend pokřtil Metoděj o něco později rovněž Ludmilu v Čechách. Přijetí křesťanství umožnilo Přemyslovcům získat politickou převahu a nadvládu nad ostatními kmenovými knížaty v Čechách.</a:t>
            </a:r>
            <a:endParaRPr lang="cs-CZ" sz="1800" dirty="0">
              <a:cs typeface="Calibri"/>
            </a:endParaRPr>
          </a:p>
          <a:p>
            <a:r>
              <a:rPr lang="cs-CZ" sz="1800" dirty="0">
                <a:ea typeface="+mn-lt"/>
                <a:cs typeface="+mn-lt"/>
              </a:rPr>
              <a:t>Předpokládá se, že po smrti svého manžela neodešla do ústraní, jaký byl zvykový úděl vdov, ale účastnila se veřejného dění, čímž se zasloužila o přechod vlády na své syny, kteří byli v době úmrtí svého otce ještě nedospělí.</a:t>
            </a:r>
            <a:endParaRPr lang="cs-CZ" sz="1800" dirty="0">
              <a:cs typeface="Calibri"/>
            </a:endParaRPr>
          </a:p>
          <a:p>
            <a:r>
              <a:rPr lang="cs-CZ" sz="1800" dirty="0">
                <a:ea typeface="+mn-lt"/>
                <a:cs typeface="+mn-lt"/>
              </a:rPr>
              <a:t>Čechy spadaly krátký čas pod přímou vládu velkomoravského knížete Svatopluka.</a:t>
            </a:r>
            <a:endParaRPr lang="cs-CZ" sz="1800" dirty="0">
              <a:cs typeface="Calibri"/>
            </a:endParaRPr>
          </a:p>
          <a:p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 dirty="0">
                <a:cs typeface="Calibri"/>
              </a:rPr>
              <a:t>          </a:t>
            </a:r>
            <a:endParaRPr lang="cs-CZ">
              <a:cs typeface="Calibri"/>
            </a:endParaRPr>
          </a:p>
        </p:txBody>
      </p:sp>
      <p:pic>
        <p:nvPicPr>
          <p:cNvPr id="4" name="Obrázek 4" descr="Obsah obrázku oblečení&#10;&#10;Popis se vygeneroval automaticky.">
            <a:extLst>
              <a:ext uri="{FF2B5EF4-FFF2-40B4-BE49-F238E27FC236}">
                <a16:creationId xmlns:a16="http://schemas.microsoft.com/office/drawing/2014/main" id="{4AFB93C8-F653-48F2-990D-D4990C59B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933" y="2934978"/>
            <a:ext cx="20955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8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85446C-81C2-4DC0-B524-87DB1A818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9" y="4260"/>
            <a:ext cx="12160404" cy="685106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1800" b="1" dirty="0"/>
              <a:t>                                                                                            </a:t>
            </a:r>
            <a:r>
              <a:rPr lang="cs-CZ" b="1" u="sng" dirty="0"/>
              <a:t>Spor s Drahomírou</a:t>
            </a:r>
            <a:endParaRPr lang="cs-CZ" b="1" u="sng" dirty="0">
              <a:cs typeface="Calibri"/>
            </a:endParaRPr>
          </a:p>
          <a:p>
            <a:r>
              <a:rPr lang="cs-CZ" sz="1800" dirty="0"/>
              <a:t>Konflikt</a:t>
            </a:r>
            <a:r>
              <a:rPr lang="cs-CZ" sz="1800" dirty="0">
                <a:ea typeface="+mn-lt"/>
                <a:cs typeface="+mn-lt"/>
              </a:rPr>
              <a:t> mezi oběma ženami snad souvisel s vývojem mezinárodní situace, kdy se moc přesouvala z bavorského vévodství na Sasko. V roce 921 bavorský vévoda Arnulf uznal východofranský královský titul Jindřicha I. Ptáčníka a tím také prakticky uznal přesun moci do Saska.</a:t>
            </a:r>
            <a:endParaRPr lang="cs-CZ"/>
          </a:p>
          <a:p>
            <a:r>
              <a:rPr lang="cs-CZ" sz="1800" dirty="0">
                <a:ea typeface="+mn-lt"/>
                <a:cs typeface="+mn-lt"/>
              </a:rPr>
              <a:t>Čechy, které do této doby stály na straně Bavorska, se znepokojením sledovaly agresivní politiku vůči Srbům na severozápadě, se musely rozhodnout, jakou politiku nadále sledovat.</a:t>
            </a:r>
          </a:p>
          <a:p>
            <a:r>
              <a:rPr lang="cs-CZ" sz="1800" dirty="0">
                <a:ea typeface="+mn-lt"/>
                <a:cs typeface="+mn-lt"/>
              </a:rPr>
              <a:t>Je pravděpodobné, že Drahomíra ze </a:t>
            </a:r>
            <a:r>
              <a:rPr lang="cs-CZ" sz="1800" dirty="0" err="1">
                <a:ea typeface="+mn-lt"/>
                <a:cs typeface="+mn-lt"/>
              </a:rPr>
              <a:t>Stodor</a:t>
            </a:r>
            <a:r>
              <a:rPr lang="cs-CZ" sz="1800" dirty="0">
                <a:ea typeface="+mn-lt"/>
                <a:cs typeface="+mn-lt"/>
              </a:rPr>
              <a:t> se spíše zasazovala o spolupráci se Saskem i přes riziko omezení relativně nezávislého postavení Čech, Ludmila pravděpodobně věřila spíše v další orientaci na Bavorsko, byť oslabené.</a:t>
            </a:r>
          </a:p>
        </p:txBody>
      </p:sp>
    </p:spTree>
    <p:extLst>
      <p:ext uri="{BB962C8B-B14F-4D97-AF65-F5344CB8AC3E}">
        <p14:creationId xmlns:p14="http://schemas.microsoft.com/office/powerpoint/2010/main" val="3938979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BCF3DD-F6E2-4EF7-91A3-7DAF5F75B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9" y="4260"/>
            <a:ext cx="12244038" cy="68510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cs typeface="Calibri"/>
              </a:rPr>
              <a:t>                                                                     </a:t>
            </a:r>
            <a:r>
              <a:rPr lang="cs-CZ" b="1" u="sng" dirty="0">
                <a:cs typeface="Calibri"/>
              </a:rPr>
              <a:t>Smrt</a:t>
            </a:r>
          </a:p>
          <a:p>
            <a:pPr marL="0" indent="0">
              <a:buNone/>
            </a:pPr>
            <a:r>
              <a:rPr lang="cs-CZ" sz="1800" dirty="0">
                <a:ea typeface="+mn-lt"/>
                <a:cs typeface="+mn-lt"/>
              </a:rPr>
              <a:t>Vražda Ludmily dne 15. září 921 na hradišti Tetín.</a:t>
            </a:r>
            <a:endParaRPr lang="cs-CZ" sz="1800" dirty="0">
              <a:cs typeface="Calibri"/>
            </a:endParaRPr>
          </a:p>
          <a:p>
            <a:pPr marL="0" indent="0">
              <a:buNone/>
            </a:pPr>
            <a:r>
              <a:rPr lang="cs-CZ" sz="1800" dirty="0">
                <a:ea typeface="+mn-lt"/>
                <a:cs typeface="+mn-lt"/>
              </a:rPr>
              <a:t>Historikové uvádějí, že Ludmila byla uškrcena (podle legendy vlastním závojem; snaha o to, aby nebyla svatořečena a nebyla prolita její krev mečem).</a:t>
            </a:r>
            <a:endParaRPr lang="cs-CZ" sz="1800" dirty="0"/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2F24906-1C0B-4893-BA77-B2A3FDDD0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083" y="2035881"/>
            <a:ext cx="4462346" cy="316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683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451</Words>
  <Application>Microsoft Office PowerPoint</Application>
  <PresentationFormat>Širokoúhlá obrazovka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systému Office</vt:lpstr>
      <vt:lpstr>  Svatá Ludmila    -Byla manželkou prvního historicky doloženého Přemyslovce knížete Bořivoje. Matkou knížete Vratislava 1.                                                                           -Svatá Ludmila je jedním z hlavních předků českých panovníků i českých královen. Během jejího života byly položeny základy ke christianizaci Čech a také základy moci Přemyslovců. Její život byl popsán v řadě legend o české historii.                                                                                                                 -O původu Ludmily existují dvě verze, podle Kristiánovy legendy byla dcerou Slavibora, pšovského knížete.                                                                        -Podle staroslověnské legendy pocházela ze srbské země.                                                                                                                                                                                                                                                                                                                                                                                                                         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Marek Sedlák</cp:lastModifiedBy>
  <cp:revision>208</cp:revision>
  <dcterms:created xsi:type="dcterms:W3CDTF">2021-11-21T19:43:30Z</dcterms:created>
  <dcterms:modified xsi:type="dcterms:W3CDTF">2021-11-21T20:44:51Z</dcterms:modified>
</cp:coreProperties>
</file>