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96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922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57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90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72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2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193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66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50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B40F5-A4D2-40E5-BEB4-4874DA3CE3D7}" type="datetimeFigureOut">
              <a:rPr lang="cs-CZ" smtClean="0"/>
              <a:t>6. 5. 2021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B1F5-9F8C-4461-956E-EABDAF40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762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konom.cz/c1-66723500-21-2-1804-prvni-jizda-parni-lokomotivy" TargetMode="External"/><Relationship Id="rId2" Type="http://schemas.openxmlformats.org/officeDocument/2006/relationships/hyperlink" Target="https://www.eurooldtimers.com/cze/historie-clanek/778-richard-trevithick-a-jeho-lokomotiv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wikipedia.org/wiki/Richard_Trevithi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A6A97D-2427-4D8A-BCC6-B2B4B1FD7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b="0" i="0" dirty="0">
                <a:ln w="22225">
                  <a:solidFill>
                    <a:schemeClr val="tx1"/>
                  </a:solidFill>
                  <a:miter lim="800000"/>
                </a:ln>
                <a:latin typeface="Century" panose="02040604050505020304" pitchFamily="18" charset="0"/>
              </a:rPr>
              <a:t>Richard Trevithick</a:t>
            </a:r>
            <a:br>
              <a:rPr lang="en-US" sz="5400" b="0" i="0" dirty="0">
                <a:ln w="22225">
                  <a:solidFill>
                    <a:schemeClr val="tx1"/>
                  </a:solidFill>
                  <a:miter lim="800000"/>
                </a:ln>
                <a:effectLst/>
              </a:rPr>
            </a:br>
            <a:endParaRPr lang="en-US" sz="5400" dirty="0">
              <a:ln w="22225">
                <a:solidFill>
                  <a:schemeClr val="tx1"/>
                </a:solidFill>
                <a:miter lim="800000"/>
              </a:ln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2B7F87-E4F3-45A7-BCC5-2E3B59F85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744" y="4207553"/>
            <a:ext cx="3001751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latin typeface="Century" panose="02040604050505020304" pitchFamily="18" charset="0"/>
              </a:rPr>
              <a:t>- </a:t>
            </a:r>
            <a:r>
              <a:rPr lang="en-US" sz="2000" dirty="0" err="1">
                <a:latin typeface="Century" panose="02040604050505020304" pitchFamily="18" charset="0"/>
              </a:rPr>
              <a:t>vynálezce</a:t>
            </a: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err="1">
                <a:latin typeface="Century" panose="02040604050505020304" pitchFamily="18" charset="0"/>
              </a:rPr>
              <a:t>první</a:t>
            </a: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err="1">
                <a:latin typeface="Century" panose="02040604050505020304" pitchFamily="18" charset="0"/>
              </a:rPr>
              <a:t>funkční</a:t>
            </a: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err="1">
                <a:latin typeface="Century" panose="02040604050505020304" pitchFamily="18" charset="0"/>
              </a:rPr>
              <a:t>parní</a:t>
            </a:r>
            <a:r>
              <a:rPr lang="en-US" sz="2000" dirty="0">
                <a:latin typeface="Century" panose="02040604050505020304" pitchFamily="18" charset="0"/>
              </a:rPr>
              <a:t> </a:t>
            </a:r>
            <a:r>
              <a:rPr lang="en-US" sz="2000" dirty="0" err="1">
                <a:latin typeface="Century" panose="02040604050505020304" pitchFamily="18" charset="0"/>
              </a:rPr>
              <a:t>lokomotivy</a:t>
            </a:r>
            <a:r>
              <a:rPr lang="en-US" sz="2000" dirty="0">
                <a:latin typeface="Century" panose="02040604050505020304" pitchFamily="18" charset="0"/>
              </a:rPr>
              <a:t> -</a:t>
            </a:r>
          </a:p>
        </p:txBody>
      </p:sp>
      <p:pic>
        <p:nvPicPr>
          <p:cNvPr id="5" name="Obrázek 4" descr="Obsah obrázku text, osoba, staré&#10;&#10;Popis byl vytvořen automaticky">
            <a:extLst>
              <a:ext uri="{FF2B5EF4-FFF2-40B4-BE49-F238E27FC236}">
                <a16:creationId xmlns:a16="http://schemas.microsoft.com/office/drawing/2014/main" id="{87267252-3154-43C4-A035-2AB66D68F3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74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F56C203-22EA-403A-9F40-713211A614F0}"/>
              </a:ext>
            </a:extLst>
          </p:cNvPr>
          <p:cNvSpPr txBox="1"/>
          <p:nvPr/>
        </p:nvSpPr>
        <p:spPr>
          <a:xfrm>
            <a:off x="10620495" y="119270"/>
            <a:ext cx="204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>
                <a:latin typeface="Century" panose="02040604050505020304" pitchFamily="18" charset="0"/>
              </a:rPr>
              <a:t>Šedová, 20F</a:t>
            </a:r>
          </a:p>
        </p:txBody>
      </p:sp>
    </p:spTree>
    <p:extLst>
      <p:ext uri="{BB962C8B-B14F-4D97-AF65-F5344CB8AC3E}">
        <p14:creationId xmlns:p14="http://schemas.microsoft.com/office/powerpoint/2010/main" val="4012298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chard Trevithick Biography - Facts, Childhood, Family Life &amp; Achievements  of British Inventor">
            <a:extLst>
              <a:ext uri="{FF2B5EF4-FFF2-40B4-BE49-F238E27FC236}">
                <a16:creationId xmlns:a16="http://schemas.microsoft.com/office/drawing/2014/main" id="{5A1E1F00-0B72-4885-ADA5-BA616515F7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811853"/>
            <a:ext cx="6281151" cy="52342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5CFF794-80B8-4E3E-B7EB-EE6B820567EE}"/>
              </a:ext>
            </a:extLst>
          </p:cNvPr>
          <p:cNvSpPr txBox="1"/>
          <p:nvPr/>
        </p:nvSpPr>
        <p:spPr>
          <a:xfrm>
            <a:off x="7752519" y="1360004"/>
            <a:ext cx="413467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entury" panose="02040604050505020304" pitchFamily="18" charset="0"/>
              </a:rPr>
              <a:t>* 13. dubna 1771, </a:t>
            </a:r>
            <a:r>
              <a:rPr lang="cs-CZ" dirty="0" err="1">
                <a:latin typeface="Century" panose="02040604050505020304" pitchFamily="18" charset="0"/>
              </a:rPr>
              <a:t>Illogan</a:t>
            </a:r>
            <a:endParaRPr lang="cs-CZ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entury" panose="02040604050505020304" pitchFamily="18" charset="0"/>
            </a:endParaRPr>
          </a:p>
          <a:p>
            <a:r>
              <a:rPr lang="cs-CZ" b="0" i="0" dirty="0">
                <a:effectLst/>
                <a:latin typeface="Century" panose="02040604050505020304" pitchFamily="18" charset="0"/>
              </a:rPr>
              <a:t>† 22. dubna 1833, </a:t>
            </a:r>
            <a:r>
              <a:rPr lang="cs-CZ" b="0" i="0" dirty="0" err="1">
                <a:effectLst/>
                <a:latin typeface="Century" panose="02040604050505020304" pitchFamily="18" charset="0"/>
              </a:rPr>
              <a:t>Dartford</a:t>
            </a:r>
            <a:endParaRPr lang="cs-CZ" b="0" i="0" dirty="0">
              <a:effectLst/>
              <a:latin typeface="Century" panose="02040604050505020304" pitchFamily="18" charset="0"/>
            </a:endParaRPr>
          </a:p>
          <a:p>
            <a:endParaRPr lang="cs-CZ" dirty="0">
              <a:latin typeface="Century" panose="02040604050505020304" pitchFamily="18" charset="0"/>
            </a:endParaRPr>
          </a:p>
          <a:p>
            <a:endParaRPr lang="cs-CZ" b="0" i="0" dirty="0">
              <a:effectLst/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 britský vynálezce, inženýr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j</a:t>
            </a:r>
            <a:r>
              <a:rPr lang="cs-CZ" b="0" i="0" dirty="0">
                <a:effectLst/>
                <a:latin typeface="Century" panose="02040604050505020304" pitchFamily="18" charset="0"/>
              </a:rPr>
              <a:t>eho otec byl důlní mistr, </a:t>
            </a:r>
            <a:r>
              <a:rPr lang="cs-CZ" b="0" i="0" dirty="0" err="1">
                <a:effectLst/>
                <a:latin typeface="Century" panose="02040604050505020304" pitchFamily="18" charset="0"/>
              </a:rPr>
              <a:t>Trevithick</a:t>
            </a:r>
            <a:r>
              <a:rPr lang="cs-CZ" b="0" i="0" dirty="0">
                <a:effectLst/>
                <a:latin typeface="Century" panose="02040604050505020304" pitchFamily="18" charset="0"/>
              </a:rPr>
              <a:t> byl tedy již od dětství v kontaktu s parními stroji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právě v dolech u svého otce zahájil svoji kariéru vynálezce, sestrojil vysokotlaký stroj který si nechal později patentovat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0" i="0" dirty="0">
              <a:effectLst/>
              <a:latin typeface="Century" panose="02040604050505020304" pitchFamily="18" charset="0"/>
            </a:endParaRPr>
          </a:p>
          <a:p>
            <a:endParaRPr lang="cs-CZ" dirty="0">
              <a:latin typeface="Century" panose="02040604050505020304" pitchFamily="18" charset="0"/>
            </a:endParaRPr>
          </a:p>
          <a:p>
            <a:endParaRPr lang="cs-CZ" b="0" i="0" dirty="0">
              <a:effectLst/>
              <a:latin typeface="Century" panose="02040604050505020304" pitchFamily="18" charset="0"/>
            </a:endParaRPr>
          </a:p>
          <a:p>
            <a:endParaRPr lang="cs-CZ" dirty="0">
              <a:latin typeface="Century" panose="020406040505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20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076B7D-B175-469A-91C2-E873DA4A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10515600" cy="5448093"/>
          </a:xfrm>
        </p:spPr>
        <p:txBody>
          <a:bodyPr/>
          <a:lstStyle/>
          <a:p>
            <a:pPr marL="0" indent="0" algn="ctr">
              <a:buNone/>
            </a:pPr>
            <a:endParaRPr lang="cs-CZ" dirty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Cesta k první lokomotivě</a:t>
            </a:r>
          </a:p>
          <a:p>
            <a:pPr marL="0" indent="0">
              <a:buNone/>
            </a:pPr>
            <a:endParaRPr lang="cs-CZ" dirty="0">
              <a:latin typeface="Century" panose="020406040505050203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897C3E6-857E-42CB-9190-2B1F8291A842}"/>
              </a:ext>
            </a:extLst>
          </p:cNvPr>
          <p:cNvSpPr txBox="1"/>
          <p:nvPr/>
        </p:nvSpPr>
        <p:spPr>
          <a:xfrm>
            <a:off x="6957391" y="1922709"/>
            <a:ext cx="3737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začátkem </a:t>
            </a:r>
            <a:r>
              <a:rPr lang="cs-CZ" dirty="0" err="1">
                <a:latin typeface="Century" panose="02040604050505020304" pitchFamily="18" charset="0"/>
              </a:rPr>
              <a:t>Trevithickova</a:t>
            </a:r>
            <a:r>
              <a:rPr lang="cs-CZ" dirty="0">
                <a:latin typeface="Century" panose="02040604050505020304" pitchFamily="18" charset="0"/>
              </a:rPr>
              <a:t> snažení byli různé pokusy v dolu u jeho otce, které ovoce přinesly v roce 1801, kdy sestrojil první parní stroj schopný samostatného pohybu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40EABE0-E30D-4D5E-9B84-A5EDA6742598}"/>
              </a:ext>
            </a:extLst>
          </p:cNvPr>
          <p:cNvSpPr txBox="1"/>
          <p:nvPr/>
        </p:nvSpPr>
        <p:spPr>
          <a:xfrm>
            <a:off x="6957391" y="3843131"/>
            <a:ext cx="3498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jméno tohoto stroje bylo „Bafající ďábel, byl to první vůz který nebyl poháněn koňmi, nýbrž párou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BD13E9D-6F7E-4C13-B432-451F5A8D788D}"/>
              </a:ext>
            </a:extLst>
          </p:cNvPr>
          <p:cNvSpPr txBox="1"/>
          <p:nvPr/>
        </p:nvSpPr>
        <p:spPr>
          <a:xfrm>
            <a:off x="6957391" y="5205800"/>
            <a:ext cx="3498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poprvé ho otestoval v městě </a:t>
            </a:r>
            <a:r>
              <a:rPr lang="cs-CZ" dirty="0" err="1">
                <a:latin typeface="Century" panose="02040604050505020304" pitchFamily="18" charset="0"/>
              </a:rPr>
              <a:t>Camborne</a:t>
            </a:r>
            <a:r>
              <a:rPr lang="cs-CZ" dirty="0">
                <a:latin typeface="Century" panose="02040604050505020304" pitchFamily="18" charset="0"/>
              </a:rPr>
              <a:t>, kde v jednu chvíli převezl až 12 osob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9103FC1-857B-4889-AE36-3816638E5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18" y="1915382"/>
            <a:ext cx="4504351" cy="42137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42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981AD-DF91-47E8-A940-04D53D770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9113"/>
            <a:ext cx="10515600" cy="548785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latin typeface="Century" panose="02040604050505020304" pitchFamily="18" charset="0"/>
              </a:rPr>
              <a:t>Slavný rok 1804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04FD74-FC59-4B94-90AB-06176EBFC4CC}"/>
              </a:ext>
            </a:extLst>
          </p:cNvPr>
          <p:cNvSpPr txBox="1"/>
          <p:nvPr/>
        </p:nvSpPr>
        <p:spPr>
          <a:xfrm>
            <a:off x="7553739" y="1842052"/>
            <a:ext cx="3326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první lokomotivu na světě sestavil </a:t>
            </a:r>
            <a:r>
              <a:rPr lang="cs-CZ" dirty="0" err="1">
                <a:latin typeface="Century" panose="02040604050505020304" pitchFamily="18" charset="0"/>
              </a:rPr>
              <a:t>Trevithick</a:t>
            </a:r>
            <a:r>
              <a:rPr lang="cs-CZ" dirty="0">
                <a:latin typeface="Century" panose="02040604050505020304" pitchFamily="18" charset="0"/>
              </a:rPr>
              <a:t> v roce 1804, její průměrná rychlost byla asi kolem 8 km/h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DFA3E80-D5FF-4E77-8B3A-C591F29A0B66}"/>
              </a:ext>
            </a:extLst>
          </p:cNvPr>
          <p:cNvSpPr txBox="1"/>
          <p:nvPr/>
        </p:nvSpPr>
        <p:spPr>
          <a:xfrm>
            <a:off x="7553739" y="3678636"/>
            <a:ext cx="3326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Century" panose="02040604050505020304" pitchFamily="18" charset="0"/>
              </a:rPr>
              <a:t>její první jízda se uskutečnila 21. února 1804, jela úsek dlouhý asi 16 km (z </a:t>
            </a:r>
            <a:r>
              <a:rPr lang="cs-CZ" dirty="0" err="1">
                <a:latin typeface="Century" panose="02040604050505020304" pitchFamily="18" charset="0"/>
              </a:rPr>
              <a:t>Penydarrenu</a:t>
            </a:r>
            <a:r>
              <a:rPr lang="cs-CZ" dirty="0">
                <a:latin typeface="Century" panose="02040604050505020304" pitchFamily="18" charset="0"/>
              </a:rPr>
              <a:t> do </a:t>
            </a:r>
            <a:r>
              <a:rPr lang="cs-CZ" dirty="0" err="1">
                <a:latin typeface="Century" panose="02040604050505020304" pitchFamily="18" charset="0"/>
              </a:rPr>
              <a:t>Abercynononu</a:t>
            </a:r>
            <a:r>
              <a:rPr lang="cs-CZ" dirty="0">
                <a:latin typeface="Century" panose="02040604050505020304" pitchFamily="18" charset="0"/>
              </a:rPr>
              <a:t>), uvezla 10 tun rudy, 5 vagonů a 70 lidí, cesta trvala celkově 4 hodiny a 5 minut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EA84149-5E86-4C0F-B5F5-0526A96A5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60" y="1603513"/>
            <a:ext cx="5844596" cy="43834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042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F7D25-95BA-4B6E-B7C5-E8F234983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34207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Century" panose="02040604050505020304" pitchFamily="18" charset="0"/>
              </a:rPr>
              <a:t>Zdroje :</a:t>
            </a:r>
          </a:p>
          <a:p>
            <a:pPr marL="0" indent="0">
              <a:buNone/>
            </a:pPr>
            <a:r>
              <a:rPr lang="cs-CZ" sz="1800" dirty="0">
                <a:latin typeface="Century" panose="02040604050505020304" pitchFamily="18" charset="0"/>
                <a:hlinkClick r:id="rId2"/>
              </a:rPr>
              <a:t>https://www.eurooldtimers.com/cze/historie-clanek/778-richard-trevithick-a-jeho-lokomotiva.html</a:t>
            </a:r>
            <a:endParaRPr lang="cs-CZ" sz="1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sz="1800" dirty="0">
                <a:latin typeface="Century" panose="02040604050505020304" pitchFamily="18" charset="0"/>
                <a:hlinkClick r:id="rId3"/>
              </a:rPr>
              <a:t>https://ekonom.cz/c1-66723500-21-2-1804-prvni-jizda-parni-lokomotivy</a:t>
            </a:r>
            <a:endParaRPr lang="cs-CZ" sz="1800" dirty="0">
              <a:latin typeface="Century" panose="02040604050505020304" pitchFamily="18" charset="0"/>
            </a:endParaRPr>
          </a:p>
          <a:p>
            <a:pPr marL="0" indent="0">
              <a:buNone/>
            </a:pPr>
            <a:r>
              <a:rPr lang="cs-CZ" sz="1800" u="sng" dirty="0">
                <a:solidFill>
                  <a:srgbClr val="0070C0"/>
                </a:solidFill>
                <a:latin typeface="Century" panose="02040604050505020304" pitchFamily="18" charset="0"/>
              </a:rPr>
              <a:t>https://www.google.com/search?q=prvn%C3%AD+lokomotiva+trevithick&amp;rlz=1C1GGRV_enCZ796CZ810&amp;sxsrf=ALeKk005XabXrKT-xN_hoB6Rmuoi4KyFLQ:1620554879511&amp;source=lnms&amp;tbm=isch&amp;sa=X&amp;ved=2ahUKEwiolLqvrbzwAhXuCRAIHeqCCkUQ_AUoAXoECAEQAw&amp;biw=1821&amp;bih=800#imgrc=9q0VAmQt9DNysM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0070C0"/>
                </a:solidFill>
                <a:latin typeface="Century" panose="02040604050505020304" pitchFamily="18" charset="0"/>
              </a:rPr>
              <a:t>https://www.google.com/search?q=the+puffing+devil&amp;tbm=isch&amp;ved=2ahUKEwiTkP7LqLzwAhVDZxoKHUjRCoMQ2-cCegQIABAA&amp;oq=the+puffing+devil&amp;gs_lcp=CgNpbWcQAzIECAAQEzoECCMQJzoFCAAQsQM6AggAOgQIABADOggIABAIEB4QEzoECAAQHlDmtQNYuZwEYLyeBGgFcAB4AIAB1wGIAYkPkgEGMTkuMi4xmAEAoAEBqgELZ3dzLXdpei1pbWfAAQE&amp;sclient=img&amp;ei=fa-XYNPdCcPOaciiq5gI&amp;bih=876&amp;biw=1821&amp;rlz=1C1GGRV_enCZ796CZ810#imgrc=ZR8BIfOyoc03QM&amp;imgdii=QH2zEu68FoEKUM</a:t>
            </a:r>
          </a:p>
          <a:p>
            <a:pPr marL="0" indent="0">
              <a:buNone/>
            </a:pPr>
            <a:r>
              <a:rPr lang="cs-CZ" sz="1800" u="sng" dirty="0">
                <a:solidFill>
                  <a:srgbClr val="0070C0"/>
                </a:solidFill>
                <a:latin typeface="Century" panose="02040604050505020304" pitchFamily="18" charset="0"/>
                <a:hlinkClick r:id="rId4"/>
              </a:rPr>
              <a:t>https://cs.wikipedia.org/wiki/Richard_Trevithick</a:t>
            </a:r>
            <a:endParaRPr lang="cs-CZ" sz="1800" u="sng" dirty="0">
              <a:solidFill>
                <a:srgbClr val="0070C0"/>
              </a:solidFill>
              <a:latin typeface="Century" panose="02040604050505020304" pitchFamily="18" charset="0"/>
            </a:endParaRPr>
          </a:p>
          <a:p>
            <a:pPr marL="0" indent="0">
              <a:buNone/>
            </a:pPr>
            <a:endParaRPr lang="cs-CZ" sz="1800" u="sng" dirty="0">
              <a:solidFill>
                <a:srgbClr val="0070C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1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368</Words>
  <Application>Microsoft Office PowerPoint</Application>
  <PresentationFormat>Širokoúhlá obrazovka</PresentationFormat>
  <Paragraphs>31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</vt:lpstr>
      <vt:lpstr>Office Theme</vt:lpstr>
      <vt:lpstr>Richard Trevithick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Trevithick </dc:title>
  <dc:creator>20F: Šedová Eliška</dc:creator>
  <cp:lastModifiedBy>20F: Šedová Eliška</cp:lastModifiedBy>
  <cp:revision>16</cp:revision>
  <dcterms:created xsi:type="dcterms:W3CDTF">2021-05-06T09:08:51Z</dcterms:created>
  <dcterms:modified xsi:type="dcterms:W3CDTF">2021-05-06T09:13:37Z</dcterms:modified>
</cp:coreProperties>
</file>