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embeddedFontLst>
    <p:embeddedFont>
      <p:font typeface="Century Gothic"/>
      <p:regular r:id="rId38"/>
      <p:bold r:id="rId39"/>
      <p:italic r:id="rId40"/>
      <p:boldItalic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j1yJWitbKRefYCAHLVZkxXESkr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italic.fntdata"/><Relationship Id="rId20" Type="http://schemas.openxmlformats.org/officeDocument/2006/relationships/slide" Target="slides/slide16.xml"/><Relationship Id="rId42" Type="http://schemas.openxmlformats.org/officeDocument/2006/relationships/font" Target="fonts/OpenSans-regular.fntdata"/><Relationship Id="rId41" Type="http://schemas.openxmlformats.org/officeDocument/2006/relationships/font" Target="fonts/CenturyGothic-boldItalic.fntdata"/><Relationship Id="rId22" Type="http://schemas.openxmlformats.org/officeDocument/2006/relationships/slide" Target="slides/slide18.xml"/><Relationship Id="rId44" Type="http://schemas.openxmlformats.org/officeDocument/2006/relationships/font" Target="fonts/OpenSans-italic.fntdata"/><Relationship Id="rId21" Type="http://schemas.openxmlformats.org/officeDocument/2006/relationships/slide" Target="slides/slide17.xml"/><Relationship Id="rId43" Type="http://schemas.openxmlformats.org/officeDocument/2006/relationships/font" Target="fonts/OpenSans-bold.fntdata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CenturyGothic-bold.fntdata"/><Relationship Id="rId16" Type="http://schemas.openxmlformats.org/officeDocument/2006/relationships/slide" Target="slides/slide12.xml"/><Relationship Id="rId38" Type="http://schemas.openxmlformats.org/officeDocument/2006/relationships/font" Target="fonts/CenturyGothic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5"/>
          <p:cNvSpPr txBox="1"/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" type="subTitle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b="1" sz="2600">
                <a:solidFill>
                  <a:srgbClr val="345D7E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" type="body"/>
          </p:nvPr>
        </p:nvSpPr>
        <p:spPr>
          <a:xfrm rot="5400000">
            <a:off x="4512564" y="-1150620"/>
            <a:ext cx="4800600" cy="999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4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4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5"/>
          <p:cNvSpPr txBox="1"/>
          <p:nvPr>
            <p:ph type="title"/>
          </p:nvPr>
        </p:nvSpPr>
        <p:spPr>
          <a:xfrm rot="5400000">
            <a:off x="7437437" y="1981203"/>
            <a:ext cx="585152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5"/>
          <p:cNvSpPr txBox="1"/>
          <p:nvPr>
            <p:ph idx="1" type="body"/>
          </p:nvPr>
        </p:nvSpPr>
        <p:spPr>
          <a:xfrm rot="5400000">
            <a:off x="2306637" y="-507996"/>
            <a:ext cx="5851525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4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5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ě obsahové části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" type="body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2" type="body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/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000"/>
              <a:buFont typeface="Century Gothic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" type="body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48332C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showMasterSp="0" type="twoTxTwoObj">
  <p:cSld name="TWO_OBJECTS_WITH_TEXT">
    <p:bg>
      <p:bgPr>
        <a:solidFill>
          <a:srgbClr val="E0CAA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500"/>
              <a:buFont typeface="Century Gothic"/>
              <a:buNone/>
              <a:defRPr b="1"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" type="body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1" sz="1900">
                <a:solidFill>
                  <a:srgbClr val="345D7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2" type="body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3" type="body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1" sz="1900">
                <a:solidFill>
                  <a:srgbClr val="345D7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4" type="body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0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é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1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1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showMasterSp="0" type="objTx">
  <p:cSld name="OBJECT_WITH_CAPTION_TEXT">
    <p:bg>
      <p:bgPr>
        <a:solidFill>
          <a:srgbClr val="E0CAA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/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2200"/>
              <a:buFont typeface="Century Gothic"/>
              <a:buNone/>
              <a:defRPr b="1" sz="2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1" type="body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2" type="body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2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showMasterSp="0" type="picTx">
  <p:cSld name="PICTURE_WITH_CAPTION_TEXT">
    <p:bg>
      <p:bgPr>
        <a:solidFill>
          <a:srgbClr val="E0CAA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214285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2100"/>
              <a:buFont typeface="Century Gothic"/>
              <a:buNone/>
              <a:defRPr b="1"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Prázdný zástupný symbol pro přidání obrázku Klikněte na zástupný symbol a vyberte obrázek, který chcete přidat." id="73" name="Google Shape;73;p43"/>
          <p:cNvSpPr/>
          <p:nvPr>
            <p:ph idx="2" type="pic"/>
          </p:nvPr>
        </p:nvSpPr>
        <p:spPr>
          <a:xfrm>
            <a:off x="1117600" y="1143004"/>
            <a:ext cx="58928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74" name="Google Shape;74;p43"/>
          <p:cNvSpPr/>
          <p:nvPr/>
        </p:nvSpPr>
        <p:spPr>
          <a:xfrm rot="-2131329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F3D7A5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43"/>
          <p:cNvSpPr/>
          <p:nvPr/>
        </p:nvSpPr>
        <p:spPr>
          <a:xfrm flipH="1" rot="2103354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43"/>
          <p:cNvSpPr txBox="1"/>
          <p:nvPr>
            <p:ph idx="1" type="body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4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11" name="Google Shape;11;p34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rgbClr val="E0C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2;p34"/>
            <p:cNvSpPr/>
            <p:nvPr/>
          </p:nvSpPr>
          <p:spPr>
            <a:xfrm>
              <a:off x="1473566" y="-54"/>
              <a:ext cx="96070" cy="6858054"/>
            </a:xfrm>
            <a:prstGeom prst="rect">
              <a:avLst/>
            </a:prstGeom>
            <a:solidFill>
              <a:srgbClr val="20180A"/>
            </a:solidFill>
            <a:ln>
              <a:noFill/>
            </a:ln>
            <a:effectLst>
              <a:outerShdw blurRad="38550" rotWithShape="0" algn="tl" dir="10800000" dist="38000">
                <a:srgbClr val="726A5C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3" name="Google Shape;13;p3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7148" y="0"/>
              <a:ext cx="1495425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34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  <a:defRPr b="1" i="0" sz="4300" u="none" cap="none" strike="noStrike">
                <a:solidFill>
                  <a:srgbClr val="7B3C1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4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5D7E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rgbClr val="5947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345D7E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rgbClr val="5947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85B2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5947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759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47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A8E2C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47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34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34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idx="12" type="sldNum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512">
          <p15:clr>
            <a:srgbClr val="F26B43"/>
          </p15:clr>
        </p15:guide>
        <p15:guide id="4" pos="1176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888">
          <p15:clr>
            <a:srgbClr val="F26B43"/>
          </p15:clr>
        </p15:guide>
        <p15:guide id="7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Dekolonizace</a:t>
            </a:r>
            <a:endParaRPr/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274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cs-CZ"/>
              <a:t>Cathy Bokondas</a:t>
            </a:r>
            <a:endParaRPr/>
          </a:p>
          <a:p>
            <a:pPr indent="0" lvl="0" marL="2743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cs-CZ"/>
              <a:t>IV. B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Haiti</a:t>
            </a:r>
            <a:endParaRPr/>
          </a:p>
        </p:txBody>
      </p:sp>
      <p:sp>
        <p:nvSpPr>
          <p:cNvPr id="156" name="Google Shape;156;p10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Saint Dominigue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Gran Blancs, petite blancs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Fáma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Plné občanství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Revoluce otroků --- </a:t>
            </a:r>
            <a:r>
              <a:rPr b="1" lang="cs-CZ"/>
              <a:t>Toussaint Louverture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Dekret osvobozující otroky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Napoleon ---- žlutá horečka --- Lousiana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1804</a:t>
            </a:r>
            <a:endParaRPr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Mexico</a:t>
            </a:r>
            <a:endParaRPr/>
          </a:p>
        </p:txBody>
      </p:sp>
      <p:sp>
        <p:nvSpPr>
          <p:cNvPr id="162" name="Google Shape;162;p11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Nové Španělsko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Francouzský král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Padre Higaldo </a:t>
            </a:r>
            <a:r>
              <a:rPr lang="cs-CZ"/>
              <a:t>--- nevyšlo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Padre</a:t>
            </a:r>
            <a:r>
              <a:rPr lang="cs-CZ"/>
              <a:t> </a:t>
            </a:r>
            <a:r>
              <a:rPr b="1" lang="cs-CZ"/>
              <a:t>Morelos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1813 samostatnost?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1820 znovu Španělé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Kreolci + míšenci = </a:t>
            </a:r>
            <a:r>
              <a:rPr b="1" lang="cs-CZ"/>
              <a:t>nezávislost 1821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Království --- republika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ct val="100000"/>
              <a:buFont typeface="Century Gothic"/>
              <a:buNone/>
            </a:pPr>
            <a:r>
              <a:rPr lang="cs-CZ"/>
              <a:t>Pokus o znovu ujmutí Španělské vlády</a:t>
            </a:r>
            <a:endParaRPr/>
          </a:p>
        </p:txBody>
      </p:sp>
      <p:sp>
        <p:nvSpPr>
          <p:cNvPr id="168" name="Google Shape;168;p12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Paraguay a Spojené provincie Ríos de la Plata </a:t>
            </a:r>
            <a:r>
              <a:rPr lang="cs-CZ"/>
              <a:t>1810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1817 O´Higgins </a:t>
            </a:r>
            <a:r>
              <a:rPr b="1" lang="cs-CZ"/>
              <a:t>Chile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1819 Bolívar</a:t>
            </a:r>
            <a:r>
              <a:rPr b="1" lang="cs-CZ"/>
              <a:t> Gran Columbia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1821 San Martín </a:t>
            </a:r>
            <a:r>
              <a:rPr b="1" lang="cs-CZ"/>
              <a:t>Peru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Monroevova doktrína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1825 </a:t>
            </a:r>
            <a:r>
              <a:rPr b="1" lang="cs-CZ"/>
              <a:t>Bolívie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Padá myšlenka na jednotu --- rozpad </a:t>
            </a:r>
            <a:r>
              <a:rPr b="1" lang="cs-CZ"/>
              <a:t>Gran Columbia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Mexico přichází o území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Války o hranice --- </a:t>
            </a:r>
            <a:r>
              <a:rPr b="1" lang="cs-CZ"/>
              <a:t>Uruguay </a:t>
            </a:r>
            <a:r>
              <a:rPr lang="cs-CZ"/>
              <a:t>1825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Brazílie</a:t>
            </a:r>
            <a:endParaRPr/>
          </a:p>
        </p:txBody>
      </p:sp>
      <p:sp>
        <p:nvSpPr>
          <p:cNvPr id="174" name="Google Shape;174;p13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Královská rodina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Kreolci = nezávislost, privilegia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Návrat na nátlak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Pedro --- </a:t>
            </a:r>
            <a:r>
              <a:rPr b="1" lang="cs-CZ"/>
              <a:t>samostatnost 1822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Ne krveprolití --- otroctví do 1888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type="title"/>
          </p:nvPr>
        </p:nvSpPr>
        <p:spPr>
          <a:xfrm>
            <a:off x="1819469" y="433258"/>
            <a:ext cx="15658881" cy="1370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Asie</a:t>
            </a:r>
            <a:endParaRPr/>
          </a:p>
        </p:txBody>
      </p:sp>
      <p:sp>
        <p:nvSpPr>
          <p:cNvPr id="180" name="Google Shape;180;p14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0903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  <p:pic>
        <p:nvPicPr>
          <p:cNvPr descr="The White Man&amp;#39;s Burden and the Person Sitting in Darkness | Asia, Asia map,  Map" id="181" name="Google Shape;1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0349" y="1372607"/>
            <a:ext cx="7741236" cy="5191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Druhá vlna dekolonizace</a:t>
            </a:r>
            <a:endParaRPr/>
          </a:p>
        </p:txBody>
      </p:sp>
      <p:sp>
        <p:nvSpPr>
          <p:cNvPr id="187" name="Google Shape;187;p15"/>
          <p:cNvSpPr txBox="1"/>
          <p:nvPr>
            <p:ph idx="1" type="body"/>
          </p:nvPr>
        </p:nvSpPr>
        <p:spPr>
          <a:xfrm>
            <a:off x="1914144" y="1447800"/>
            <a:ext cx="4523575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19. – 20. 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Jihovýchodní Asie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1885 INC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Během války </a:t>
            </a:r>
            <a:r>
              <a:rPr b="1" lang="cs-CZ"/>
              <a:t>Japonsko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Druhá světová válka</a:t>
            </a:r>
            <a:endParaRPr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  <p:pic>
        <p:nvPicPr>
          <p:cNvPr descr="Obsah obrázku mapa&#10;&#10;Popis byl vytvořen automaticky" id="188" name="Google Shape;1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7719" y="2523306"/>
            <a:ext cx="5658640" cy="421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Blízký východ</a:t>
            </a:r>
            <a:endParaRPr/>
          </a:p>
        </p:txBody>
      </p:sp>
      <p:sp>
        <p:nvSpPr>
          <p:cNvPr id="194" name="Google Shape;194;p16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⚫"/>
            </a:pPr>
            <a:r>
              <a:rPr b="1" lang="cs-CZ" sz="3600"/>
              <a:t>Britové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b="1" lang="cs-CZ" sz="2800"/>
              <a:t>Irák</a:t>
            </a:r>
            <a:r>
              <a:rPr lang="cs-CZ" sz="2800"/>
              <a:t> – království --- zachovaný vliv,1932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b="1" lang="cs-CZ" sz="2800"/>
              <a:t>Jordánsko</a:t>
            </a:r>
            <a:r>
              <a:rPr lang="cs-CZ" sz="2800"/>
              <a:t> – království, dobré vztahy, Izrael, 1946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Char char="⚫"/>
            </a:pPr>
            <a:r>
              <a:rPr b="1" lang="cs-CZ" sz="3600"/>
              <a:t>Francouzi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b="1" lang="cs-CZ" sz="2800"/>
              <a:t>Libanon</a:t>
            </a:r>
            <a:r>
              <a:rPr lang="cs-CZ" sz="2800"/>
              <a:t> – rozdělení moci, 1943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b="1" lang="cs-CZ" sz="2800"/>
              <a:t>Sýrie</a:t>
            </a:r>
            <a:r>
              <a:rPr lang="cs-CZ" sz="2800"/>
              <a:t> – rozdělená společnost, 1946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Indie a Pakistán</a:t>
            </a:r>
            <a:endParaRPr/>
          </a:p>
        </p:txBody>
      </p:sp>
      <p:sp>
        <p:nvSpPr>
          <p:cNvPr id="200" name="Google Shape;200;p17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Ahinsá</a:t>
            </a:r>
            <a:r>
              <a:rPr lang="cs-CZ"/>
              <a:t>, Solný pochod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1947 nezávislost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Referendum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Kašmír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Politika třetí cesty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Hnutí nezúčastněných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Další britské kolonie</a:t>
            </a:r>
            <a:endParaRPr/>
          </a:p>
        </p:txBody>
      </p:sp>
      <p:sp>
        <p:nvSpPr>
          <p:cNvPr id="206" name="Google Shape;206;p18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Myanmar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nespokojenost br. i jp., neochota, 1948 samostatnost --- kom., válka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Malajsie</a:t>
            </a:r>
            <a:r>
              <a:rPr lang="cs-CZ"/>
              <a:t> 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etnická změna, nacionalismus, 1957 nezávilost, 63 připojení, nerovnost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Singapur</a:t>
            </a:r>
            <a:r>
              <a:rPr lang="cs-CZ"/>
              <a:t> 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Gibraltar východu, zajatecké tábory, odmítnutí autonomie, Malajsijská federace, 1965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Srí Lanka, Bhután…</a:t>
            </a:r>
            <a:endParaRPr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USA a Nizozemsko</a:t>
            </a:r>
            <a:endParaRPr/>
          </a:p>
        </p:txBody>
      </p:sp>
      <p:sp>
        <p:nvSpPr>
          <p:cNvPr id="212" name="Google Shape;212;p19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Filipíny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Chvíli demokracie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Oboj proti Japoncům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1946 nezávislost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Indonésie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20. st rozšíření nizozemského vlivu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Sukarno</a:t>
            </a:r>
            <a:endParaRPr sz="2800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Odpor nizozemců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1949 nezávislost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Pojmy</a:t>
            </a:r>
            <a:endParaRPr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Kolonialismus</a:t>
            </a:r>
            <a:r>
              <a:rPr lang="cs-CZ"/>
              <a:t> = stav hospodářské i politické nadvlády svrchovaného státu nad územím zbaveným vrchní státní svrchovanosti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Imperialismus</a:t>
            </a:r>
            <a:r>
              <a:rPr lang="cs-CZ"/>
              <a:t> = expanzivní, zahraniční politika státu, jejíž cílem je ovládnout, využívat přírodní bohatství a lidské zdroje ovládnutého území, a tím dosáhnout zvýšení své mocenské pozice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Dekolonizace</a:t>
            </a:r>
            <a:r>
              <a:rPr lang="cs-CZ"/>
              <a:t> = rozpad koloniálních panství ve světě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Neokolonialismus</a:t>
            </a:r>
            <a:r>
              <a:rPr lang="cs-CZ"/>
              <a:t> = forma hospodářské a politické kontroly vyspělých států, nadstátních sdružení a institucí, nad hospodářstvím a společnostmi nerozvinutého světa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Francouzská Indočína</a:t>
            </a:r>
            <a:endParaRPr/>
          </a:p>
        </p:txBody>
      </p:sp>
      <p:sp>
        <p:nvSpPr>
          <p:cNvPr id="218" name="Google Shape;218;p20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Vietnam – Tokin, Annam, kočinčína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Od 19. odboj, potlačován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Ho Či Min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Indočínská válka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Viet Min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Západ x Východ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Přenes do Laosu a Kombodži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Bitva u </a:t>
            </a:r>
            <a:r>
              <a:rPr b="1" lang="cs-CZ"/>
              <a:t>Dien Bien Phu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Ženevské dohody</a:t>
            </a:r>
            <a:r>
              <a:rPr lang="cs-CZ"/>
              <a:t>, 17. rovnoběžka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Afrika</a:t>
            </a:r>
            <a:endParaRPr/>
          </a:p>
        </p:txBody>
      </p:sp>
      <p:pic>
        <p:nvPicPr>
          <p:cNvPr descr="8 Map of Africa showing colonies after the Berlin conference of 1884 |  Download Scientific Diagram" id="224" name="Google Shape;22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2343" y="337325"/>
            <a:ext cx="6229241" cy="6441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Třetí vlna dekolonizace</a:t>
            </a:r>
            <a:endParaRPr/>
          </a:p>
        </p:txBody>
      </p:sp>
      <p:sp>
        <p:nvSpPr>
          <p:cNvPr id="230" name="Google Shape;230;p22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50. – 70. léta 20. 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Afrika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1960 rok Afriky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Umělé hranice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Teorie o diktátorství</a:t>
            </a:r>
            <a:endParaRPr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  <p:pic>
        <p:nvPicPr>
          <p:cNvPr id="231" name="Google Shape;2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064" y="1199836"/>
            <a:ext cx="4789520" cy="377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Britské kolonie</a:t>
            </a:r>
            <a:endParaRPr/>
          </a:p>
        </p:txBody>
      </p:sp>
      <p:sp>
        <p:nvSpPr>
          <p:cNvPr id="237" name="Google Shape;237;p23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Nepřímá vláda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Smíření s rozpadem říše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Moc předaná místním elitám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Nacionalismus = ústavní podoba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Commonwealth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Západní Afrika</a:t>
            </a:r>
            <a:endParaRPr/>
          </a:p>
        </p:txBody>
      </p:sp>
      <p:sp>
        <p:nvSpPr>
          <p:cNvPr id="243" name="Google Shape;243;p24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Prve volby, pak nezávislost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Ghana</a:t>
            </a:r>
            <a:r>
              <a:rPr lang="cs-CZ"/>
              <a:t> – Zlaté pobřeží, vliv Indie, 1957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Nigérie</a:t>
            </a:r>
            <a:r>
              <a:rPr lang="cs-CZ"/>
              <a:t> – regiony, ústava, 1960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Sierra Leone </a:t>
            </a:r>
            <a:r>
              <a:rPr lang="cs-CZ"/>
              <a:t>- 1961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Gambie</a:t>
            </a:r>
            <a:r>
              <a:rPr lang="cs-CZ"/>
              <a:t> - 1965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Súdán a Egypt</a:t>
            </a:r>
            <a:endParaRPr/>
          </a:p>
        </p:txBody>
      </p:sp>
      <p:sp>
        <p:nvSpPr>
          <p:cNvPr id="249" name="Google Shape;249;p25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Společná správa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1922 Egypt samostatnost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Výjimka Suez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Montgomery x Rommel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Odmítnutí --- nezávislost 1956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Referenda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Sever x Jih --- 2009 Jižní Súdán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Východ a střed</a:t>
            </a:r>
            <a:endParaRPr/>
          </a:p>
        </p:txBody>
      </p:sp>
      <p:sp>
        <p:nvSpPr>
          <p:cNvPr id="255" name="Google Shape;255;p26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Keňa</a:t>
            </a:r>
            <a:r>
              <a:rPr lang="cs-CZ"/>
              <a:t> – Mau Mau, partyzánská válka, 1. hnutí za liberizaci, 1963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Uganda </a:t>
            </a:r>
            <a:r>
              <a:rPr lang="cs-CZ"/>
              <a:t>– království, Obote, 1962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Tanzanie</a:t>
            </a:r>
            <a:r>
              <a:rPr lang="cs-CZ"/>
              <a:t> – ve válce, britská správa, Tanganika(61) klid, Zanzibar (64) pogromy, africký socialismus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Pokus o federaci Malawi – </a:t>
            </a:r>
            <a:r>
              <a:rPr b="1" lang="cs-CZ"/>
              <a:t>S. a J. Rhodesie, Naňsko, </a:t>
            </a:r>
            <a:r>
              <a:rPr lang="cs-CZ"/>
              <a:t>1964 Zambie, 1971 Mugabe, 80 nezávislost, 1964 Malawi</a:t>
            </a:r>
            <a:endParaRPr b="1"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Jižní afrika</a:t>
            </a:r>
            <a:endParaRPr/>
          </a:p>
        </p:txBody>
      </p:sp>
      <p:sp>
        <p:nvSpPr>
          <p:cNvPr id="261" name="Google Shape;261;p27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Jihoafrická republika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Búrské války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Jihoafrická Unie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Omezení vlastnictví půdy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Nezávislost 1931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1961 republika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Správa </a:t>
            </a:r>
            <a:r>
              <a:rPr b="1" lang="cs-CZ"/>
              <a:t>Jihozápadní Afriky, </a:t>
            </a:r>
            <a:r>
              <a:rPr lang="cs-CZ"/>
              <a:t>1990 Namibie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Pokus a anekci </a:t>
            </a:r>
            <a:r>
              <a:rPr b="1" lang="cs-CZ"/>
              <a:t>Botswany </a:t>
            </a:r>
            <a:r>
              <a:rPr lang="cs-CZ"/>
              <a:t>1966</a:t>
            </a:r>
            <a:r>
              <a:rPr b="1" lang="cs-CZ"/>
              <a:t>, Lesetha </a:t>
            </a:r>
            <a:r>
              <a:rPr lang="cs-CZ"/>
              <a:t>1966</a:t>
            </a:r>
            <a:r>
              <a:rPr b="1" lang="cs-CZ"/>
              <a:t> a Svazijska </a:t>
            </a:r>
            <a:r>
              <a:rPr lang="cs-CZ"/>
              <a:t>1968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Francouzské kolonie</a:t>
            </a:r>
            <a:endParaRPr/>
          </a:p>
        </p:txBody>
      </p:sp>
      <p:sp>
        <p:nvSpPr>
          <p:cNvPr id="267" name="Google Shape;267;p28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1944 – konference v Brazzavile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Francouzská unie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Kolonie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Přidružené státy (Maroko, Tunisko)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Přidružená území (Togo, Kamerun)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Tlak --- přenesení suverenity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Ústava 5. republiky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Myšlenka na </a:t>
            </a:r>
            <a:r>
              <a:rPr b="1" lang="cs-CZ"/>
              <a:t>federaci</a:t>
            </a:r>
            <a:r>
              <a:rPr lang="cs-CZ"/>
              <a:t> --- Guineja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Francouzské kolonie</a:t>
            </a:r>
            <a:endParaRPr/>
          </a:p>
        </p:txBody>
      </p:sp>
      <p:sp>
        <p:nvSpPr>
          <p:cNvPr id="273" name="Google Shape;273;p29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Alžírsko </a:t>
            </a:r>
            <a:r>
              <a:rPr lang="cs-CZ"/>
              <a:t>–</a:t>
            </a:r>
            <a:r>
              <a:rPr b="1" lang="cs-CZ"/>
              <a:t> </a:t>
            </a:r>
            <a:r>
              <a:rPr lang="cs-CZ"/>
              <a:t>menšina, muslimské nacionalistické hnutí, Gaulle slib --- Ben Bella, válka 54-62 --- 5. republika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Maroko </a:t>
            </a:r>
            <a:r>
              <a:rPr lang="cs-CZ"/>
              <a:t>– Fr./Šp., sultán x berberové, partyzánská válka, 1956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Tunisko </a:t>
            </a:r>
            <a:r>
              <a:rPr lang="cs-CZ"/>
              <a:t>– mladí, partyzánská válka, 1956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Kamerun </a:t>
            </a:r>
            <a:r>
              <a:rPr lang="cs-CZ"/>
              <a:t>– správa OSN, 57-62 partyzánská válka, 1960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1" lang="cs-CZ"/>
              <a:t>Federace Mali – Fr. Sudán, Benin, Senegal, Burkina Faso</a:t>
            </a:r>
            <a:r>
              <a:rPr lang="cs-CZ"/>
              <a:t> --- Pobřeží slonoviny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cs-CZ"/>
              <a:t>Celní unie </a:t>
            </a:r>
            <a:r>
              <a:rPr b="1" lang="cs-CZ"/>
              <a:t>Středoafrické republiky, Gabonu, Čadu, Fr. Konga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Typy kolonialismu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Char char="⚫"/>
            </a:pPr>
            <a:r>
              <a:rPr b="1" lang="cs-CZ" sz="3600"/>
              <a:t>Osidlovací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Amerika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Austrálie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Nový Zéland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Jižní Afrika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Char char="⚫"/>
            </a:pPr>
            <a:r>
              <a:rPr b="1" lang="cs-CZ" sz="3600"/>
              <a:t>Vykořisťovací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Afrika</a:t>
            </a:r>
            <a:endParaRPr/>
          </a:p>
        </p:txBody>
      </p:sp>
      <p:sp>
        <p:nvSpPr>
          <p:cNvPr id="111" name="Google Shape;111;p3"/>
          <p:cNvSpPr txBox="1"/>
          <p:nvPr>
            <p:ph idx="2" type="body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Char char="⚫"/>
            </a:pPr>
            <a:r>
              <a:rPr b="1" lang="cs-CZ" sz="3600"/>
              <a:t>Využití kolonií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Odbyt výrobků (Indie)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Zdroj surovin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Levná pracovní síla (Afrika)</a:t>
            </a:r>
            <a:endParaRPr/>
          </a:p>
          <a:p>
            <a:pPr indent="-151891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Char char="⚫"/>
            </a:pPr>
            <a:r>
              <a:rPr b="1" lang="cs-CZ" sz="3600"/>
              <a:t>Formy vlády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Přímá (Španělsko, Portugalsko)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Zástupná (Británie)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Portugalské kolonie</a:t>
            </a:r>
            <a:endParaRPr/>
          </a:p>
        </p:txBody>
      </p:sp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Udržet za každou cenu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Salazar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Portugalská Guineja </a:t>
            </a:r>
            <a:r>
              <a:rPr lang="cs-CZ"/>
              <a:t>– Kapverdy, memorandum, válka, 1975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Mosambik </a:t>
            </a:r>
            <a:r>
              <a:rPr lang="cs-CZ"/>
              <a:t>– podpora USA --- SSSR obrat, partyzánská válka, 1975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Angola </a:t>
            </a:r>
            <a:r>
              <a:rPr lang="cs-CZ"/>
              <a:t>– boj o vliv, občanská válka, 1975 --- občanská válka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Italské kolonie</a:t>
            </a:r>
            <a:endParaRPr/>
          </a:p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Správa území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Italské Somálsko </a:t>
            </a:r>
            <a:r>
              <a:rPr lang="cs-CZ"/>
              <a:t>– připojeno Britské Somálsko --- spory, občanské války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Libye </a:t>
            </a:r>
            <a:r>
              <a:rPr lang="cs-CZ"/>
              <a:t>– 1951 nezávislost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Eritrea </a:t>
            </a:r>
            <a:r>
              <a:rPr lang="cs-CZ"/>
              <a:t>– připojena k Etiopii --- provincie, 1993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Belgické kolonie</a:t>
            </a:r>
            <a:endParaRPr/>
          </a:p>
        </p:txBody>
      </p:sp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Kongo </a:t>
            </a:r>
            <a:r>
              <a:rPr lang="cs-CZ"/>
              <a:t>– Leopold II., zdroj za WW2, 1960 --- krize</a:t>
            </a:r>
            <a:endParaRPr b="1"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Ruanda-Urundi </a:t>
            </a:r>
            <a:r>
              <a:rPr lang="cs-CZ"/>
              <a:t>– upřednostňování Hutů, 1961 --- občanské války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Zdroje</a:t>
            </a:r>
            <a:endParaRPr/>
          </a:p>
        </p:txBody>
      </p:sp>
      <p:sp>
        <p:nvSpPr>
          <p:cNvPr id="297" name="Google Shape;297;p33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⚫"/>
            </a:pPr>
            <a:r>
              <a:rPr b="0" i="0" lang="cs-CZ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DOSTÁLOVÁ, Eva. </a:t>
            </a:r>
            <a:r>
              <a:rPr b="0" i="1" lang="cs-CZ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Dekolonizace Afriky a její dopady</a:t>
            </a:r>
            <a:r>
              <a:rPr b="0" i="0" lang="cs-CZ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Olomouc, 2009. Bakalářská práce. Univerzita Palackého v Olomouci.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0" i="0" lang="cs-CZ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MARTINŮ, Jiří. </a:t>
            </a:r>
            <a:r>
              <a:rPr b="0" i="1" lang="cs-CZ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Britská a francouzská dekolonizace v komparaci</a:t>
            </a:r>
            <a:r>
              <a:rPr b="0" i="0" lang="cs-CZ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Brno, 2006. Diplomová práce. Masarykova Univerzita v Brně.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0" i="1" lang="cs-CZ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Beyond Empire and Nation: The Decolonization of African and Asian societies, 1930s-1970s</a:t>
            </a:r>
            <a:r>
              <a:rPr b="0" i="0" lang="cs-CZ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2012.</a:t>
            </a:r>
            <a:endParaRPr b="0" i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b="0" i="0" lang="cs-CZ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[online]. [cit. 2021-11-15]. Dostupné z: https://www.encyclopedia.com/social-sciences-and-law/political-science-and-government/political-science-terms-and-concepts/decolonization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Kolonizace</a:t>
            </a:r>
            <a:endParaRPr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83489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⚫"/>
            </a:pPr>
            <a:r>
              <a:rPr lang="cs-CZ" sz="5100"/>
              <a:t>1. fáze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15. – 17. 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Objevy, obchod, drancování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Portugalsko, Španělsko – Amerika</a:t>
            </a:r>
            <a:endParaRPr/>
          </a:p>
          <a:p>
            <a:pPr indent="-283489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entury Gothic"/>
              <a:buChar char="•"/>
            </a:pPr>
            <a:r>
              <a:rPr lang="cs-CZ" sz="5100"/>
              <a:t>2. Fáze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17. – 18. 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Sedmiletá válka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Obchod s otroky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Nizozemí, Anglie, Francie</a:t>
            </a:r>
            <a:endParaRPr/>
          </a:p>
          <a:p>
            <a:pPr indent="-283489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cs-CZ" sz="5100"/>
              <a:t>3. Fáze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19. 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Belgie, Itálie, Německo, Japonsko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cs-CZ"/>
              <a:t>Hon na Afriku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Průběh kolonizace</a:t>
            </a:r>
            <a:endParaRPr/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0903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0411" y="1679031"/>
            <a:ext cx="10091174" cy="442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Svět před 1. světovou válkou</a:t>
            </a:r>
            <a:endParaRPr/>
          </a:p>
        </p:txBody>
      </p:sp>
      <p:pic>
        <p:nvPicPr>
          <p:cNvPr descr="Map 02-World Colonisation 1914.jpg" id="130" name="Google Shape;13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526" y="1548883"/>
            <a:ext cx="10531457" cy="4619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Faktory nezávislosti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⚫"/>
            </a:pPr>
            <a:r>
              <a:rPr b="1" lang="cs-CZ" sz="4000"/>
              <a:t>Vnitřní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Courier New"/>
              <a:buChar char="o"/>
            </a:pPr>
            <a:r>
              <a:rPr lang="cs-CZ"/>
              <a:t>Nacionalismus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Courier New"/>
              <a:buChar char="o"/>
            </a:pPr>
            <a:r>
              <a:rPr lang="cs-CZ"/>
              <a:t>Sebeurčení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Courier New"/>
              <a:buChar char="o"/>
            </a:pPr>
            <a:r>
              <a:rPr lang="cs-CZ"/>
              <a:t>Oslava kultury</a:t>
            </a:r>
            <a:endParaRPr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⚫"/>
            </a:pPr>
            <a:r>
              <a:rPr b="1" lang="cs-CZ" sz="4000"/>
              <a:t>Vnější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Courier New"/>
              <a:buChar char="o"/>
            </a:pPr>
            <a:r>
              <a:rPr lang="cs-CZ"/>
              <a:t>Válečné spory kolonizátorů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ts val="4300"/>
              <a:buFont typeface="Century Gothic"/>
              <a:buNone/>
            </a:pPr>
            <a:r>
              <a:rPr lang="cs-CZ"/>
              <a:t>Amerika</a:t>
            </a:r>
            <a:endParaRPr/>
          </a:p>
        </p:txBody>
      </p:sp>
      <p:sp>
        <p:nvSpPr>
          <p:cNvPr id="142" name="Google Shape;142;p8"/>
          <p:cNvSpPr txBox="1"/>
          <p:nvPr>
            <p:ph idx="1" type="body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  <p:pic>
        <p:nvPicPr>
          <p:cNvPr descr="Colonization of the Americas 1750 | Gifex"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0525" y="57363"/>
            <a:ext cx="5015833" cy="664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1914144" y="274638"/>
            <a:ext cx="5662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4651"/>
              </a:lnSpc>
              <a:spcBef>
                <a:spcPts val="0"/>
              </a:spcBef>
              <a:spcAft>
                <a:spcPts val="0"/>
              </a:spcAft>
              <a:buClr>
                <a:srgbClr val="7B3C16"/>
              </a:buClr>
              <a:buSzPct val="100000"/>
              <a:buFont typeface="Century Gothic"/>
              <a:buNone/>
            </a:pPr>
            <a:r>
              <a:rPr lang="cs-CZ"/>
              <a:t>První vlna dekolonizace</a:t>
            </a:r>
            <a:endParaRPr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1914144" y="1447800"/>
            <a:ext cx="534507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Amerika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18. – 19. st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b="1" lang="cs-CZ"/>
              <a:t>Sedmiletá válka 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cs-CZ"/>
              <a:t>13 amerických kolonií – </a:t>
            </a:r>
            <a:r>
              <a:rPr b="1" lang="cs-CZ"/>
              <a:t>Deklarace nezávislosti 1776</a:t>
            </a:r>
            <a:endParaRPr/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5159" y="169553"/>
            <a:ext cx="4376058" cy="6444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Šablona s motivem větviček s lístky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2021-10-31T08:46:10Z</dcterms:created>
  <dc:creator>Windows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7.40657E7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