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2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54" y="8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570975-2DE8-454E-ABE4-19B9DDBE99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AU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1C1DFFB-B5C1-4481-9939-AEFCFC2883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AU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A8DEDB3-D39C-464C-9716-395AB1074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130CD-6E43-460F-85EE-6B408CFCDDF2}" type="datetimeFigureOut">
              <a:rPr lang="en-AU" smtClean="0"/>
              <a:t>2/11/2021</a:t>
            </a:fld>
            <a:endParaRPr lang="en-AU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066B78B-7964-4DC8-9F85-C81CD7EE1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1FD5DA0-306C-4FA4-B43A-9E1DBF998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E7A21-ED35-4338-9DC9-93BFC98C14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806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A98366-E38C-4931-A284-306C7F378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AU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6359DCD-90CE-4D27-BE7A-F22E8930AC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AU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BFC6B75-7E5A-4207-B59A-63D963F4C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130CD-6E43-460F-85EE-6B408CFCDDF2}" type="datetimeFigureOut">
              <a:rPr lang="en-AU" smtClean="0"/>
              <a:t>2/11/2021</a:t>
            </a:fld>
            <a:endParaRPr lang="en-AU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E1BCFA3-D716-4F78-AC87-FF54B00DB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CE2F7E3-0E94-44AA-B48E-A44F4BA2F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E7A21-ED35-4338-9DC9-93BFC98C14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4730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BD09F64-F244-41EA-BACB-516D0086AB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AU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121B21D-37C1-4ECA-88D3-7575A753BD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AU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55D481D-FC11-4DBE-A1F8-2B5E646C5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130CD-6E43-460F-85EE-6B408CFCDDF2}" type="datetimeFigureOut">
              <a:rPr lang="en-AU" smtClean="0"/>
              <a:t>2/11/2021</a:t>
            </a:fld>
            <a:endParaRPr lang="en-AU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A9BE9D5-2678-46D6-B264-90D3FF5E1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CA228C5-F7A2-4CE8-AF55-E83AD5B25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E7A21-ED35-4338-9DC9-93BFC98C14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4678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AE7AD3-FB79-4B7C-BF38-9C13C36DA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AU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2244F5-0893-49C2-994A-26604CC75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AU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50CD639-B5CB-4217-BFC5-57CE9DE93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130CD-6E43-460F-85EE-6B408CFCDDF2}" type="datetimeFigureOut">
              <a:rPr lang="en-AU" smtClean="0"/>
              <a:t>2/11/2021</a:t>
            </a:fld>
            <a:endParaRPr lang="en-AU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FD3B760-A146-4A1F-866F-EB7CFB31A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DC68318-65DF-45A3-AEB4-959866D38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E7A21-ED35-4338-9DC9-93BFC98C14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802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3799DA-D0C5-4B04-AE83-5DB29D9E6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AU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0ECEDFF-9D7D-4E44-8D5C-2DE960FDF7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A50DE11-F13E-446C-8EA1-EF6F2F307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130CD-6E43-460F-85EE-6B408CFCDDF2}" type="datetimeFigureOut">
              <a:rPr lang="en-AU" smtClean="0"/>
              <a:t>2/11/2021</a:t>
            </a:fld>
            <a:endParaRPr lang="en-AU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D4DFDA6-A078-45C2-B51E-09C453B47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2D82711-7FF3-4D58-AD0A-AEB6DB1A4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E7A21-ED35-4338-9DC9-93BFC98C14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1292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CC2800-3B17-448A-832A-6E054F129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AU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5E1264-A5DD-4262-B248-599179C535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AU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5184FE7-5060-4717-A453-B9CA022940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AU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7BFC7FD-86C6-4F35-9F5A-679C93147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130CD-6E43-460F-85EE-6B408CFCDDF2}" type="datetimeFigureOut">
              <a:rPr lang="en-AU" smtClean="0"/>
              <a:t>2/11/2021</a:t>
            </a:fld>
            <a:endParaRPr lang="en-AU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4E7C395-2888-4C85-9350-0FA0FD680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84E143E-7E34-4F94-ABA9-FC1B7EE8D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E7A21-ED35-4338-9DC9-93BFC98C14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4183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3E6319-B566-4E9A-A9B3-861D519BA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AU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BC469C7-7821-4137-9259-872788AA9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3300EE8-A68A-4393-9098-00C7D5C084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AU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5F76ACA-515B-4699-AFDF-A8B95B997B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DA1A33B-7CD8-4280-B31C-BF9AC692AC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AU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AC2AE64-54A4-420E-B8AF-93B67AA29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130CD-6E43-460F-85EE-6B408CFCDDF2}" type="datetimeFigureOut">
              <a:rPr lang="en-AU" smtClean="0"/>
              <a:t>2/11/2021</a:t>
            </a:fld>
            <a:endParaRPr lang="en-AU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2DB0AD0-0B29-4A6F-9D06-A7E8C2046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2F5AF81-8310-4B9F-8BEF-2ABA80211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E7A21-ED35-4338-9DC9-93BFC98C14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6945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7AAA1A-2BAA-4C9F-922C-5B4F22CB7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AU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DA6099B-20CF-4DF1-A9F5-F6BE6EADB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130CD-6E43-460F-85EE-6B408CFCDDF2}" type="datetimeFigureOut">
              <a:rPr lang="en-AU" smtClean="0"/>
              <a:t>2/11/2021</a:t>
            </a:fld>
            <a:endParaRPr lang="en-AU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40EF7D0-20E8-4F04-9A05-CB948DF2D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36F3F6C-05AE-41B2-99A5-E646F3D3B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E7A21-ED35-4338-9DC9-93BFC98C14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4151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95F88E9-B55C-465C-A5B0-124603831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130CD-6E43-460F-85EE-6B408CFCDDF2}" type="datetimeFigureOut">
              <a:rPr lang="en-AU" smtClean="0"/>
              <a:t>2/11/2021</a:t>
            </a:fld>
            <a:endParaRPr lang="en-AU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4EC3D2B-051C-4D6B-84D7-1179570E8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F87FBE2-B40B-4EAC-91A9-27BB73E60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E7A21-ED35-4338-9DC9-93BFC98C14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4807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B6F3C7-FEE0-44E8-B05B-91AEBBD0B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AU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08C0AE-CD08-408E-9C6D-27061FDC9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AU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8A6E778-CAC8-4C52-BA3C-E193BBAC83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D307977-BDE1-4E94-B7D4-0140CF673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130CD-6E43-460F-85EE-6B408CFCDDF2}" type="datetimeFigureOut">
              <a:rPr lang="en-AU" smtClean="0"/>
              <a:t>2/11/2021</a:t>
            </a:fld>
            <a:endParaRPr lang="en-AU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7C5BE9E-714E-4627-9A95-6994BC366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A5DEFAE-C613-4BF3-9BFB-47194004F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E7A21-ED35-4338-9DC9-93BFC98C14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0102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54E328-8680-40A6-9757-3C601130D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AU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FE79A33-7F64-4CC0-9D09-6438923A7E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FED7B84-94EC-4FEB-80B9-3CB5141B6D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EB9BA4E-C214-49DB-928D-2C7DE31AF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130CD-6E43-460F-85EE-6B408CFCDDF2}" type="datetimeFigureOut">
              <a:rPr lang="en-AU" smtClean="0"/>
              <a:t>2/11/2021</a:t>
            </a:fld>
            <a:endParaRPr lang="en-AU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C3E5303-0BFE-4438-B485-274F7F444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1AF10F3-28D1-49AF-89D8-65A70F3F8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E7A21-ED35-4338-9DC9-93BFC98C14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6172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592C1EA-7699-4D03-9D71-B741BB867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AU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BD9FA24-3DDD-4CC6-B842-1E4F28CEA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AU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D76A058-A0E7-4B87-8320-FF613B3676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130CD-6E43-460F-85EE-6B408CFCDDF2}" type="datetimeFigureOut">
              <a:rPr lang="en-AU" smtClean="0"/>
              <a:t>2/11/2021</a:t>
            </a:fld>
            <a:endParaRPr lang="en-AU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479D4EA-977A-4529-AD48-C608A9334E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76B1CCE-0C00-44DE-87D4-1CEC6B1ABB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E7A21-ED35-4338-9DC9-93BFC98C14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5699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image.shutterstock.com/image-photo/abu-dhabi-uae-december-25-260nw-1323732707.jpg" TargetMode="External"/><Relationship Id="rId13" Type="http://schemas.openxmlformats.org/officeDocument/2006/relationships/hyperlink" Target="https://image.shutterstock.com/z/stock-vector-hand-drawn-sketch-style-capital-gate-skyscraper-isolated-on-white-background-vector-illustration-1475068949.jpg" TargetMode="External"/><Relationship Id="rId3" Type="http://schemas.openxmlformats.org/officeDocument/2006/relationships/hyperlink" Target="https://encrypted-tbn0.gstatic.com/images?q=tbn:ANd9GcRPqRnWzvHletD2L_z36GClox-a9NfPFVuVnNjAqgeS0rFebmdnNq77rsdlzeGtADGdYTs&amp;usqp=CAU" TargetMode="External"/><Relationship Id="rId7" Type="http://schemas.openxmlformats.org/officeDocument/2006/relationships/hyperlink" Target="https://www.re-thinkingthefuture.com/wp-content/uploads/2021/01/A2962-Case-Study-Capital-Gate-Tower-Abu-Dhabi-a-structural-marvel_Image-13.jpg" TargetMode="External"/><Relationship Id="rId12" Type="http://schemas.openxmlformats.org/officeDocument/2006/relationships/hyperlink" Target="https://i.ytimg.com/vi/UEfeqgXPHPA/hqdefault.jpg" TargetMode="External"/><Relationship Id="rId2" Type="http://schemas.openxmlformats.org/officeDocument/2006/relationships/hyperlink" Target="https://www.e-architect.com/wp-content/uploads/2014/04/capital-gate-uae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raitec.com/wp-content/uploads/2017/07/Rendering_Capital-Gate-1.jpg" TargetMode="External"/><Relationship Id="rId11" Type="http://schemas.openxmlformats.org/officeDocument/2006/relationships/hyperlink" Target="https://c4.wallpaperflare.com/wallpaper/551/957/236/5c1cad8c3b894-wallpaper-preview.jpg" TargetMode="External"/><Relationship Id="rId5" Type="http://schemas.openxmlformats.org/officeDocument/2006/relationships/hyperlink" Target="https://www.tekla.com/sites/default/files/styles/large/public/International/References/capital-gate-tower-13.jpg?itok=aipOoExw" TargetMode="External"/><Relationship Id="rId10" Type="http://schemas.openxmlformats.org/officeDocument/2006/relationships/hyperlink" Target="https://media-cdn.tripadvisor.com/media/photo-s/02/3b/98/78/outdoor-swimming-pool.jpg" TargetMode="External"/><Relationship Id="rId4" Type="http://schemas.openxmlformats.org/officeDocument/2006/relationships/hyperlink" Target="https://ddimitrov.weebly.com/uploads/1/4/3/3/14336660/5330252.jpg" TargetMode="External"/><Relationship Id="rId9" Type="http://schemas.openxmlformats.org/officeDocument/2006/relationships/hyperlink" Target="https://aff.bstatic.com/images/hotel/840x460/280/280213806.jp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yatt capital gate 1080P, 2K, 4K, 5K HD wallpapers free download |  Wallpaper Flare">
            <a:extLst>
              <a:ext uri="{FF2B5EF4-FFF2-40B4-BE49-F238E27FC236}">
                <a16:creationId xmlns:a16="http://schemas.microsoft.com/office/drawing/2014/main" id="{88668E1D-96E0-420E-8A83-E18BCA9BA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86"/>
            <a:ext cx="12192000" cy="686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E9BDDA7-1BDF-4568-8758-AA78683AB1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-548356"/>
            <a:ext cx="9144000" cy="2387600"/>
          </a:xfrm>
        </p:spPr>
        <p:txBody>
          <a:bodyPr/>
          <a:lstStyle/>
          <a:p>
            <a:r>
              <a:rPr lang="cs-CZ" b="1" dirty="0" err="1"/>
              <a:t>Capital</a:t>
            </a:r>
            <a:r>
              <a:rPr lang="cs-CZ" b="1" dirty="0"/>
              <a:t> </a:t>
            </a:r>
            <a:r>
              <a:rPr lang="cs-CZ" b="1" dirty="0" err="1"/>
              <a:t>Gate</a:t>
            </a:r>
            <a:endParaRPr lang="en-AU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05374FC-EA57-419B-A49F-1BFE06598C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4819" y="1839244"/>
            <a:ext cx="9144000" cy="1655762"/>
          </a:xfrm>
        </p:spPr>
        <p:txBody>
          <a:bodyPr>
            <a:normAutofit/>
          </a:bodyPr>
          <a:lstStyle/>
          <a:p>
            <a:r>
              <a:rPr lang="cs-CZ" sz="2800" b="1" dirty="0"/>
              <a:t>Patrik Peřina</a:t>
            </a:r>
            <a:endParaRPr lang="en-AU" sz="2800" b="1" dirty="0"/>
          </a:p>
        </p:txBody>
      </p:sp>
    </p:spTree>
    <p:extLst>
      <p:ext uri="{BB962C8B-B14F-4D97-AF65-F5344CB8AC3E}">
        <p14:creationId xmlns:p14="http://schemas.microsoft.com/office/powerpoint/2010/main" val="848496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0296FC-C2EC-42B0-9274-870925F58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Světový rekord</a:t>
            </a:r>
            <a:endParaRPr lang="en-AU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ABC396-46EE-45DB-8636-454097CD18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Zápis do Guinnessovi knihy rekordů</a:t>
            </a:r>
            <a:endParaRPr lang="en-AU" dirty="0"/>
          </a:p>
        </p:txBody>
      </p:sp>
      <p:pic>
        <p:nvPicPr>
          <p:cNvPr id="10242" name="Picture 2" descr="Leaning Tower of Pisa - Capital Gate">
            <a:extLst>
              <a:ext uri="{FF2B5EF4-FFF2-40B4-BE49-F238E27FC236}">
                <a16:creationId xmlns:a16="http://schemas.microsoft.com/office/drawing/2014/main" id="{6DDA060B-86B7-4F9B-824C-9FA638FF2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47491"/>
            <a:ext cx="9269081" cy="3864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204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8A1EA3-9904-490D-907B-28863A03C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  <a:endParaRPr lang="en-AU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951B4C-0339-46FA-A20E-AD1E79F3A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cs-CZ" dirty="0">
                <a:hlinkClick r:id="rId2"/>
              </a:rPr>
              <a:t>https://www.designbuild-network.com/projects/capital-gate-abu-dhabi-uae/  </a:t>
            </a:r>
            <a:r>
              <a:rPr lang="cs-CZ" dirty="0"/>
              <a:t>&lt;online 01.11.2021&gt;</a:t>
            </a:r>
          </a:p>
          <a:p>
            <a:r>
              <a:rPr lang="cs-CZ" dirty="0">
                <a:hlinkClick r:id="rId2"/>
              </a:rPr>
              <a:t>https://epochalnisvet.cz/10-skvostu-svetove-architektury/ </a:t>
            </a:r>
            <a:r>
              <a:rPr lang="cs-CZ" dirty="0"/>
              <a:t>&lt;online 01.11.2021&gt;</a:t>
            </a:r>
            <a:endParaRPr lang="cs-CZ" dirty="0">
              <a:hlinkClick r:id="rId2"/>
            </a:endParaRPr>
          </a:p>
          <a:p>
            <a:r>
              <a:rPr lang="cs-CZ" dirty="0">
                <a:hlinkClick r:id="rId2"/>
              </a:rPr>
              <a:t>https://global.ctbuh.org/resources/papers/download/21-case-study-capital-gate-abu-dhabi.pdf </a:t>
            </a:r>
            <a:r>
              <a:rPr lang="cs-CZ" dirty="0">
                <a:hlinkClick r:id="rId2"/>
              </a:rPr>
              <a:t>&lt;online 01.11.2021&gt;</a:t>
            </a:r>
          </a:p>
          <a:p>
            <a:r>
              <a:rPr lang="cs-CZ" dirty="0">
                <a:hlinkClick r:id="rId2"/>
              </a:rPr>
              <a:t>https://dreamlife.cz/capital-gate-v-abu-dhabi-nejsikmejsi-budovou-sveta/</a:t>
            </a:r>
            <a:r>
              <a:rPr lang="cs-CZ" dirty="0"/>
              <a:t>&lt;online 01.11.2021&gt;</a:t>
            </a:r>
            <a:endParaRPr lang="cs-CZ" dirty="0">
              <a:hlinkClick r:id="rId2"/>
            </a:endParaRPr>
          </a:p>
          <a:p>
            <a:r>
              <a:rPr lang="cs-CZ" dirty="0">
                <a:hlinkClick r:id="rId2"/>
              </a:rPr>
              <a:t>https://www.lidovky.cz/relax/zajimavosti/vez-v-pise-uz-neni-nejsikmejsi-primat-presel-na-abu-zabi.A100606_152405_ln-zajimavosti_pks </a:t>
            </a:r>
            <a:r>
              <a:rPr lang="cs-CZ" dirty="0"/>
              <a:t>&lt;online 01.11.2021&gt;</a:t>
            </a:r>
            <a:endParaRPr lang="cs-CZ" dirty="0">
              <a:hlinkClick r:id="rId2"/>
            </a:endParaRPr>
          </a:p>
          <a:p>
            <a:r>
              <a:rPr lang="cs-CZ" dirty="0">
                <a:hlinkClick r:id="rId2"/>
              </a:rPr>
              <a:t>https://www.designmag.cz/architektura/5914-stavi-se-nejsikmejsi-vez-sveta-jmenem-capital-gate.html</a:t>
            </a:r>
            <a:r>
              <a:rPr lang="cs-CZ" dirty="0"/>
              <a:t>&lt;online 01.11.2021&gt;</a:t>
            </a:r>
            <a:endParaRPr lang="cs-CZ" dirty="0">
              <a:hlinkClick r:id="rId2"/>
            </a:endParaRPr>
          </a:p>
          <a:p>
            <a:r>
              <a:rPr lang="cs-CZ" dirty="0">
                <a:hlinkClick r:id="rId2"/>
              </a:rPr>
              <a:t>https://en.wikipedia.org/wiki/Capital_Gate</a:t>
            </a:r>
            <a:r>
              <a:rPr lang="cs-CZ" dirty="0"/>
              <a:t>&lt;online 01.11.2021&gt;</a:t>
            </a:r>
            <a:endParaRPr lang="cs-CZ" dirty="0">
              <a:hlinkClick r:id="rId2"/>
            </a:endParaRPr>
          </a:p>
          <a:p>
            <a:pPr marL="0" indent="0">
              <a:buNone/>
            </a:pPr>
            <a:r>
              <a:rPr lang="cs-CZ" sz="4900" dirty="0">
                <a:hlinkClick r:id="rId2"/>
              </a:rPr>
              <a:t>Obrázky:</a:t>
            </a:r>
          </a:p>
          <a:p>
            <a:r>
              <a:rPr lang="en-AU" dirty="0">
                <a:hlinkClick r:id="rId2"/>
              </a:rPr>
              <a:t>https://www.e-architect.com/wp-content/uploads/2014/04/capital-gate-uae.jpg</a:t>
            </a:r>
            <a:endParaRPr lang="cs-CZ" dirty="0"/>
          </a:p>
          <a:p>
            <a:r>
              <a:rPr lang="en-AU" dirty="0">
                <a:hlinkClick r:id="rId3"/>
              </a:rPr>
              <a:t>https://encrypted-tbn0.gstatic.com/images?q=tbn:ANd9GcRPqRnWzvHletD2L_z36GClox-a9NfPFVuVnNjAqgeS0rFebmdnNq77rsdlzeGtADGdYTs&amp;usqp=CAU</a:t>
            </a:r>
            <a:endParaRPr lang="cs-CZ" dirty="0"/>
          </a:p>
          <a:p>
            <a:r>
              <a:rPr lang="en-AU" dirty="0">
                <a:hlinkClick r:id="rId4"/>
              </a:rPr>
              <a:t>https://ddimitrov.weebly.com/uploads/1/4/3/3/14336660/5330252.jpg</a:t>
            </a:r>
            <a:endParaRPr lang="cs-CZ" dirty="0"/>
          </a:p>
          <a:p>
            <a:r>
              <a:rPr lang="en-AU" dirty="0">
                <a:hlinkClick r:id="rId5"/>
              </a:rPr>
              <a:t>https://www.tekla.com/sites/default/files/styles/large/public/International/References/capital-gate-tower-13.jpg?itok=aipOoExw</a:t>
            </a:r>
            <a:endParaRPr lang="cs-CZ" dirty="0"/>
          </a:p>
          <a:p>
            <a:r>
              <a:rPr lang="en-AU" dirty="0">
                <a:hlinkClick r:id="rId6"/>
              </a:rPr>
              <a:t>https://www.graitec.com/wp-content/uploads/2017/07/Rendering_Capital-Gate-1.jpg</a:t>
            </a:r>
            <a:endParaRPr lang="cs-CZ" dirty="0"/>
          </a:p>
          <a:p>
            <a:r>
              <a:rPr lang="cs-CZ" dirty="0">
                <a:hlinkClick r:id="rId7"/>
              </a:rPr>
              <a:t>https://www.re-thinkingthefuture.com/wp-content/uploads/2021/01/A2962-Case-Study-Capital-Gate-Tower-Abu-Dhabi-a-structural-marvel_Image-13.jpg</a:t>
            </a:r>
            <a:endParaRPr lang="cs-CZ" dirty="0"/>
          </a:p>
          <a:p>
            <a:r>
              <a:rPr lang="cs-CZ" dirty="0">
                <a:hlinkClick r:id="rId8"/>
              </a:rPr>
              <a:t>https://image.shutterstock.com/image-photo/abu-dhabi-uae-december-25-260nw-1323732707.jpg</a:t>
            </a:r>
            <a:endParaRPr lang="cs-CZ" dirty="0"/>
          </a:p>
          <a:p>
            <a:r>
              <a:rPr lang="cs-CZ" dirty="0">
                <a:hlinkClick r:id="rId9"/>
              </a:rPr>
              <a:t>https://aff.bstatic.com/images/hotel/840x460/280/280213806.jpg</a:t>
            </a:r>
            <a:endParaRPr lang="cs-CZ" dirty="0"/>
          </a:p>
          <a:p>
            <a:r>
              <a:rPr lang="cs-CZ" dirty="0">
                <a:hlinkClick r:id="rId10"/>
              </a:rPr>
              <a:t>https://media-cdn.tripadvisor.com/media/photo-s/02/3b/98/78/outdoor-swimming-pool.jpg</a:t>
            </a:r>
            <a:endParaRPr lang="cs-CZ" dirty="0"/>
          </a:p>
          <a:p>
            <a:r>
              <a:rPr lang="cs-CZ" dirty="0">
                <a:hlinkClick r:id="rId11"/>
              </a:rPr>
              <a:t>https://c4.wallpaperflare.com/wallpaper/551/957/236/5c1cad8c3b894-wallpaper-preview.jpg</a:t>
            </a:r>
            <a:endParaRPr lang="cs-CZ" dirty="0"/>
          </a:p>
          <a:p>
            <a:r>
              <a:rPr lang="cs-CZ" dirty="0">
                <a:hlinkClick r:id="rId12"/>
              </a:rPr>
              <a:t>https://i.ytimg.com/vi/UEfeqgXPHPA/hqdefault.jpg</a:t>
            </a:r>
            <a:endParaRPr lang="cs-CZ" dirty="0"/>
          </a:p>
          <a:p>
            <a:r>
              <a:rPr lang="cs-CZ" dirty="0">
                <a:hlinkClick r:id="rId13"/>
              </a:rPr>
              <a:t>https://image.shutterstock.com/z/stock-vector-hand-drawn-sketch-style-capital-gate-skyscraper-isolated-on-white-background-vector-illustration-1475068949.jpg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80348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9D6FCE-5ADF-45DD-876C-7BB9AC411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  <a:endParaRPr lang="en-AU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DB5EAC-C510-43E5-92DC-112EFA0DA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1266" name="Picture 2" descr="Stock vektor „Hand Drawn Sketch Style Capital Gate“ (bez autorských  poplatků) 1475068949">
            <a:extLst>
              <a:ext uri="{FF2B5EF4-FFF2-40B4-BE49-F238E27FC236}">
                <a16:creationId xmlns:a16="http://schemas.microsoft.com/office/drawing/2014/main" id="{89F892AD-53B9-4659-B083-A9D048BC13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31"/>
          <a:stretch/>
        </p:blipFill>
        <p:spPr bwMode="auto">
          <a:xfrm>
            <a:off x="3253247" y="1690688"/>
            <a:ext cx="5685506" cy="484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894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1F9FE6-0B52-48AC-AC22-B3DB525E6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Umístění</a:t>
            </a:r>
            <a:endParaRPr lang="en-AU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4F3A37-211D-4271-A6AC-133DB6DFC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3200" dirty="0" err="1"/>
              <a:t>Abú</a:t>
            </a:r>
            <a:r>
              <a:rPr lang="en-AU" sz="3200" dirty="0"/>
              <a:t> </a:t>
            </a:r>
            <a:r>
              <a:rPr lang="en-AU" sz="3200" dirty="0" err="1"/>
              <a:t>Dhabí</a:t>
            </a:r>
            <a:r>
              <a:rPr lang="cs-CZ" sz="3200" dirty="0"/>
              <a:t>, </a:t>
            </a:r>
            <a:r>
              <a:rPr lang="en-AU" sz="3200" dirty="0" err="1"/>
              <a:t>Spojené</a:t>
            </a:r>
            <a:r>
              <a:rPr lang="en-AU" sz="3200" dirty="0"/>
              <a:t> </a:t>
            </a:r>
            <a:r>
              <a:rPr lang="en-AU" sz="3200" dirty="0" err="1"/>
              <a:t>arabské</a:t>
            </a:r>
            <a:r>
              <a:rPr lang="en-AU" sz="3200" dirty="0"/>
              <a:t> </a:t>
            </a:r>
            <a:r>
              <a:rPr lang="en-AU" sz="3200" dirty="0" err="1"/>
              <a:t>emiráty</a:t>
            </a:r>
            <a:endParaRPr lang="cs-CZ" sz="32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FD8857E-9BE2-4CF7-88C7-F9384452E5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09" b="10142"/>
          <a:stretch/>
        </p:blipFill>
        <p:spPr>
          <a:xfrm>
            <a:off x="838200" y="1303475"/>
            <a:ext cx="9123947" cy="5189400"/>
          </a:xfrm>
          <a:prstGeom prst="rect">
            <a:avLst/>
          </a:prstGeom>
        </p:spPr>
      </p:pic>
      <p:sp>
        <p:nvSpPr>
          <p:cNvPr id="5" name="Šipka: dolů 4">
            <a:extLst>
              <a:ext uri="{FF2B5EF4-FFF2-40B4-BE49-F238E27FC236}">
                <a16:creationId xmlns:a16="http://schemas.microsoft.com/office/drawing/2014/main" id="{6173B5F2-01D0-45F8-AF42-A38C61F24766}"/>
              </a:ext>
            </a:extLst>
          </p:cNvPr>
          <p:cNvSpPr/>
          <p:nvPr/>
        </p:nvSpPr>
        <p:spPr>
          <a:xfrm rot="3300980">
            <a:off x="4457331" y="2100536"/>
            <a:ext cx="657726" cy="17678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472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166CA6-9CAF-482D-B4D5-99E24B427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Výstavba</a:t>
            </a:r>
            <a:endParaRPr lang="en-AU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513C72-2B50-4E16-8594-2F6D632F9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Začátek 2007</a:t>
            </a:r>
          </a:p>
          <a:p>
            <a:r>
              <a:rPr lang="cs-CZ" sz="3200" dirty="0"/>
              <a:t>Základy</a:t>
            </a:r>
          </a:p>
          <a:p>
            <a:r>
              <a:rPr lang="cs-CZ" sz="3200" dirty="0"/>
              <a:t>Jádro</a:t>
            </a:r>
          </a:p>
          <a:p>
            <a:r>
              <a:rPr lang="cs-CZ" sz="3200" dirty="0"/>
              <a:t>Nástavba</a:t>
            </a:r>
          </a:p>
          <a:p>
            <a:r>
              <a:rPr lang="cs-CZ" sz="3200" dirty="0"/>
              <a:t>Otevření 2011</a:t>
            </a:r>
          </a:p>
          <a:p>
            <a:pPr marL="0" indent="0">
              <a:buNone/>
            </a:pPr>
            <a:endParaRPr lang="en-AU" sz="3200" dirty="0"/>
          </a:p>
        </p:txBody>
      </p:sp>
      <p:pic>
        <p:nvPicPr>
          <p:cNvPr id="1028" name="Picture 4" descr="Capital Gate Abu Dhabi Building Photos - e-architect">
            <a:extLst>
              <a:ext uri="{FF2B5EF4-FFF2-40B4-BE49-F238E27FC236}">
                <a16:creationId xmlns:a16="http://schemas.microsoft.com/office/drawing/2014/main" id="{829F88ED-6DF6-4E37-8C14-13EEF4CAE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777" y="194227"/>
            <a:ext cx="6111624" cy="646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847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06103B-4B8F-4F91-9F67-D53F40C6E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Základy</a:t>
            </a:r>
            <a:endParaRPr lang="en-AU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C9FF7A-D753-475D-8EBB-6AD5B0161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dirty="0"/>
              <a:t>490 pilířů</a:t>
            </a:r>
          </a:p>
          <a:p>
            <a:r>
              <a:rPr lang="cs-CZ" sz="3200" dirty="0"/>
              <a:t>Hloubka </a:t>
            </a:r>
            <a:r>
              <a:rPr lang="cs-CZ" dirty="0"/>
              <a:t>20 – 30m</a:t>
            </a:r>
            <a:endParaRPr lang="en-AU" dirty="0"/>
          </a:p>
        </p:txBody>
      </p:sp>
      <p:pic>
        <p:nvPicPr>
          <p:cNvPr id="4" name="Picture 2" descr="Untitled">
            <a:extLst>
              <a:ext uri="{FF2B5EF4-FFF2-40B4-BE49-F238E27FC236}">
                <a16:creationId xmlns:a16="http://schemas.microsoft.com/office/drawing/2014/main" id="{287A25B0-0FAC-4311-8F0D-AB182B780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131" y="1283491"/>
            <a:ext cx="4611353" cy="543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139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6E6577-D9FB-4EBB-B081-EE4FE9ED1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Jádro </a:t>
            </a:r>
            <a:endParaRPr lang="en-AU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0BA0E9-640F-4673-9755-37497B936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126" name="Picture 6" descr="Capital Gate Tower - Tekla Solutions Helps Craft Even the Most Complicated  Designs">
            <a:extLst>
              <a:ext uri="{FF2B5EF4-FFF2-40B4-BE49-F238E27FC236}">
                <a16:creationId xmlns:a16="http://schemas.microsoft.com/office/drawing/2014/main" id="{C92852C4-5EA4-4A29-8EF6-6190312C1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87" y="0"/>
            <a:ext cx="52562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apital Gate - Graitec">
            <a:extLst>
              <a:ext uri="{FF2B5EF4-FFF2-40B4-BE49-F238E27FC236}">
                <a16:creationId xmlns:a16="http://schemas.microsoft.com/office/drawing/2014/main" id="{C484C922-2170-4A4D-AAD8-DDB4125100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2" b="15508"/>
          <a:stretch/>
        </p:blipFill>
        <p:spPr bwMode="auto">
          <a:xfrm>
            <a:off x="186070" y="1578392"/>
            <a:ext cx="6749717" cy="516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001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899291-E480-4D4C-B3AE-8286C915E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Nástavba</a:t>
            </a:r>
            <a:endParaRPr lang="en-AU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F91AE3-ED41-4DD6-8796-437546D36C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098" name="Picture 2" descr="Structure - By Dimitar Dimitrov">
            <a:extLst>
              <a:ext uri="{FF2B5EF4-FFF2-40B4-BE49-F238E27FC236}">
                <a16:creationId xmlns:a16="http://schemas.microsoft.com/office/drawing/2014/main" id="{F382CDD0-6398-431E-9F9C-5C7BB92AE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232" y="579935"/>
            <a:ext cx="4810628" cy="601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apital Gate Tower by RMJM: A structural marvel - RTF | Rethinking The  Future">
            <a:extLst>
              <a:ext uri="{FF2B5EF4-FFF2-40B4-BE49-F238E27FC236}">
                <a16:creationId xmlns:a16="http://schemas.microsoft.com/office/drawing/2014/main" id="{8A66D5C9-A07C-4C35-80E1-3D7AF67D0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05" y="1690688"/>
            <a:ext cx="6108032" cy="488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964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D3C28C-BD62-46E1-8EF0-0D709479C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Technické parametry budovy</a:t>
            </a:r>
            <a:endParaRPr lang="en-AU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43DBBC-EC46-4998-AC8A-5C7BB1BBC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Výška:</a:t>
            </a:r>
            <a:r>
              <a:rPr lang="cs-CZ" sz="3200" dirty="0"/>
              <a:t> 160m</a:t>
            </a:r>
          </a:p>
          <a:p>
            <a:r>
              <a:rPr lang="cs-CZ" sz="3200" dirty="0"/>
              <a:t>Počet podlaží: 35 m</a:t>
            </a:r>
          </a:p>
          <a:p>
            <a:r>
              <a:rPr lang="cs-CZ" sz="3200" dirty="0"/>
              <a:t>Plocha: 53 100 m</a:t>
            </a:r>
            <a:r>
              <a:rPr lang="cs-CZ" sz="3200" baseline="30000" dirty="0"/>
              <a:t>2  </a:t>
            </a:r>
            <a:endParaRPr lang="cs-CZ" sz="3200" dirty="0"/>
          </a:p>
          <a:p>
            <a:r>
              <a:rPr lang="cs-CZ" sz="3200" dirty="0"/>
              <a:t>Náklo 18°</a:t>
            </a:r>
          </a:p>
          <a:p>
            <a:r>
              <a:rPr lang="cs-CZ" sz="3200" dirty="0"/>
              <a:t>Architekt: RMJM</a:t>
            </a:r>
          </a:p>
          <a:p>
            <a:r>
              <a:rPr lang="cs-CZ" sz="3200" dirty="0"/>
              <a:t>Cena: </a:t>
            </a:r>
            <a:r>
              <a:rPr lang="en-AU" dirty="0"/>
              <a:t> </a:t>
            </a:r>
            <a:r>
              <a:rPr lang="en-AU" sz="3200" dirty="0"/>
              <a:t>$231m</a:t>
            </a:r>
            <a:endParaRPr lang="cs-CZ" sz="3200" dirty="0"/>
          </a:p>
          <a:p>
            <a:endParaRPr lang="cs-CZ" dirty="0"/>
          </a:p>
        </p:txBody>
      </p:sp>
      <p:pic>
        <p:nvPicPr>
          <p:cNvPr id="9218" name="Picture 2" descr="The Most Inclined Building In The World / Capital Gate / Dubai - Abu Dhabi  - YouTube">
            <a:extLst>
              <a:ext uri="{FF2B5EF4-FFF2-40B4-BE49-F238E27FC236}">
                <a16:creationId xmlns:a16="http://schemas.microsoft.com/office/drawing/2014/main" id="{329119E9-85F9-42D1-BDCC-41BB9097AF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2" t="7481" r="3158" b="7603"/>
          <a:stretch/>
        </p:blipFill>
        <p:spPr bwMode="auto">
          <a:xfrm>
            <a:off x="5175274" y="1673310"/>
            <a:ext cx="6178526" cy="435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961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F57213-C0A3-4098-BF09-0AAD3E315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Využití</a:t>
            </a:r>
            <a:endParaRPr lang="en-AU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8553DA-09CA-42E4-80F5-4D41616FB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Kancelářské prostory</a:t>
            </a:r>
          </a:p>
          <a:p>
            <a:r>
              <a:rPr lang="cs-CZ" sz="3200" dirty="0"/>
              <a:t>Hotel </a:t>
            </a:r>
            <a:r>
              <a:rPr lang="cs-CZ" sz="3200" dirty="0" err="1"/>
              <a:t>Hyatt</a:t>
            </a:r>
            <a:endParaRPr lang="cs-CZ" sz="3200" dirty="0"/>
          </a:p>
          <a:p>
            <a:r>
              <a:rPr lang="cs-CZ" sz="3200" dirty="0"/>
              <a:t>Bazény</a:t>
            </a:r>
          </a:p>
          <a:p>
            <a:r>
              <a:rPr lang="cs-CZ" sz="3200" dirty="0"/>
              <a:t>Terasy </a:t>
            </a:r>
          </a:p>
          <a:p>
            <a:r>
              <a:rPr lang="cs-CZ" sz="3200" dirty="0"/>
              <a:t>Heliport</a:t>
            </a:r>
          </a:p>
        </p:txBody>
      </p:sp>
      <p:pic>
        <p:nvPicPr>
          <p:cNvPr id="6146" name="Picture 2" descr="Outdoor swimming pool - night - Picture of Andaz Capital Gate, Abu Dhabi -  Tripadvisor">
            <a:extLst>
              <a:ext uri="{FF2B5EF4-FFF2-40B4-BE49-F238E27FC236}">
                <a16:creationId xmlns:a16="http://schemas.microsoft.com/office/drawing/2014/main" id="{967A58C7-64A5-4D2F-9144-208BC006E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288" y="1825625"/>
            <a:ext cx="7371712" cy="458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372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0BC7BC-530C-4180-99D3-62BC906C5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0A96BE-41EE-46B6-BBEB-69CCF0EB1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7170" name="Picture 2" descr="Andaz Capital Gate Abu Dhabi - a concept by Hyatt - Abu Dhabi, United Arab  Emirates - Photos, Opinions, Booking">
            <a:extLst>
              <a:ext uri="{FF2B5EF4-FFF2-40B4-BE49-F238E27FC236}">
                <a16:creationId xmlns:a16="http://schemas.microsoft.com/office/drawing/2014/main" id="{2E3B0BD5-BD48-43FE-8179-332154DDC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58" y="365125"/>
            <a:ext cx="8630903" cy="472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Andaz Capital Gate Images, Stock Photos &amp;amp; Vectors | Shutterstock">
            <a:extLst>
              <a:ext uri="{FF2B5EF4-FFF2-40B4-BE49-F238E27FC236}">
                <a16:creationId xmlns:a16="http://schemas.microsoft.com/office/drawing/2014/main" id="{60594FE1-120B-499B-9279-1CDE2484C1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21"/>
          <a:stretch/>
        </p:blipFill>
        <p:spPr bwMode="auto">
          <a:xfrm>
            <a:off x="6096000" y="2805579"/>
            <a:ext cx="5951621" cy="391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86597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398</Words>
  <Application>Microsoft Office PowerPoint</Application>
  <PresentationFormat>Širokoúhlá obrazovka</PresentationFormat>
  <Paragraphs>56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Motiv Office</vt:lpstr>
      <vt:lpstr>Capital Gate</vt:lpstr>
      <vt:lpstr>Umístění</vt:lpstr>
      <vt:lpstr>Výstavba</vt:lpstr>
      <vt:lpstr>Základy</vt:lpstr>
      <vt:lpstr>Jádro </vt:lpstr>
      <vt:lpstr>Nástavba</vt:lpstr>
      <vt:lpstr>Technické parametry budovy</vt:lpstr>
      <vt:lpstr>Využití</vt:lpstr>
      <vt:lpstr>Prezentace aplikace PowerPoint</vt:lpstr>
      <vt:lpstr>Světový rekord</vt:lpstr>
      <vt:lpstr>Zdroje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Capital Gate</dc:title>
  <dc:creator>Patrik Perina</dc:creator>
  <cp:lastModifiedBy>Patrik Perina</cp:lastModifiedBy>
  <cp:revision>15</cp:revision>
  <dcterms:created xsi:type="dcterms:W3CDTF">2021-11-02T18:06:10Z</dcterms:created>
  <dcterms:modified xsi:type="dcterms:W3CDTF">2021-11-02T21:12:01Z</dcterms:modified>
</cp:coreProperties>
</file>