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7839A-F1BA-441E-8841-237C3C78B040}" v="3080" dt="2021-05-23T19:11:38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30.05.2021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zpravy.cz/zpravy/pr/1577/pardubicky-kraj-bude-masivne-investovat-do-silnic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://www.geografie.unas.cz/cr/pardubicky-kraj.php" TargetMode="External"/><Relationship Id="rId7" Type="http://schemas.openxmlformats.org/officeDocument/2006/relationships/hyperlink" Target="https://portal.cenia.cz/eiasea/download/U0VBX1BBSzAwN0tfbmF2cmhfMjQ3OTE3MTQwMzczNjIyOTg4Ni5wZGY/PAK007K_navrh.pdf?fbclid=IwAR1e5w9RjVvfplgZ14pBCv0h9MzCoJIO8TCdExTtAhwY_IZZqBT3qRarURM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s://www.businessinfo.cz/navody/charakteristika-pardubickeho-kra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teoblue.com/cs/po%C4%8Das%C3%AD/historyclimate/climatemodelled/pardubice_%C4%8Cesko_3068582" TargetMode="External"/><Relationship Id="rId11" Type="http://schemas.openxmlformats.org/officeDocument/2006/relationships/hyperlink" Target="https://portal.cenia.cz/eiasea/download/U0VBX1BBSzAwN0tfbmF2cmhfMjQ3OTE3MTQwMzczNjIyOTg4Ni5wZGY/PAK007K_navrh.pdf?fbclid=IwAR0qUr2FM-7aKeovmJaHdPcjuoUCPjp_a3qc1f9VKChimApRk4IUps3VPms" TargetMode="External"/><Relationship Id="rId5" Type="http://schemas.openxmlformats.org/officeDocument/2006/relationships/hyperlink" Target="https://www.czso.cz/csu/xe/charakteristika_okresu_pardubice" TargetMode="External"/><Relationship Id="rId10" Type="http://schemas.openxmlformats.org/officeDocument/2006/relationships/hyperlink" Target="https://www.pardubickykraj.cz/cestovni-ruch" TargetMode="External"/><Relationship Id="rId4" Type="http://schemas.openxmlformats.org/officeDocument/2006/relationships/hyperlink" Target="https://www.czso.cz/csu/xe/lesnictvi-v-pardubickem-kraji-v-roce-2015" TargetMode="External"/><Relationship Id="rId9" Type="http://schemas.openxmlformats.org/officeDocument/2006/relationships/hyperlink" Target="https://www.businessinfo.cz/navody/charakteristika-pardubickeho-kraje/#ekonudaj" TargetMode="Externa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8604" y="1053042"/>
            <a:ext cx="4458424" cy="3068357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rgbClr val="FFFFFF"/>
                </a:solidFill>
                <a:cs typeface="Calibri Light"/>
              </a:rPr>
              <a:t>Pardubický kraj</a:t>
            </a:r>
            <a:endParaRPr lang="cs-CZ" b="1" dirty="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18604" y="4292070"/>
            <a:ext cx="4458424" cy="151288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cs-CZ">
                <a:solidFill>
                  <a:srgbClr val="1170DE"/>
                </a:solidFill>
                <a:cs typeface="Calibri"/>
              </a:rPr>
              <a:t>Vypracovali: Ondřej Novák, Filip Šlemr</a:t>
            </a: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192B8F9A-8674-4F6F-8D99-BED4D837E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072" y="321734"/>
            <a:ext cx="4844406" cy="278553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2814BE1F-2F58-4CC6-B8DF-EE162844E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050" y="3750733"/>
            <a:ext cx="4062451" cy="27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CA5D12-2CFD-46CB-AB5A-35F78B8F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6" r="24987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47D135-785D-4C26-9DB6-D348B372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b="1">
                <a:cs typeface="Calibri Light"/>
              </a:rPr>
              <a:t>Poloha a rozloha</a:t>
            </a:r>
            <a:endParaRPr lang="cs-CZ" sz="400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E708D-5625-43CB-BE96-3BBEAE510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7170336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 dirty="0">
                <a:cs typeface="Calibri"/>
              </a:rPr>
              <a:t>Převážně ve východní části Čech a kousek severozápadní Moravy</a:t>
            </a:r>
          </a:p>
          <a:p>
            <a:r>
              <a:rPr lang="cs-CZ" sz="2400" dirty="0">
                <a:cs typeface="Calibri"/>
              </a:rPr>
              <a:t>Ohraničen Orlickými horami, Hrubým Jeseníkem, Žďárskými vrchy a Železnými horami</a:t>
            </a:r>
          </a:p>
          <a:p>
            <a:r>
              <a:rPr lang="cs-CZ" sz="2400" dirty="0">
                <a:cs typeface="Calibri"/>
              </a:rPr>
              <a:t>Ve středu a západě tvořen Polabskou nížinou</a:t>
            </a:r>
          </a:p>
          <a:p>
            <a:r>
              <a:rPr lang="cs-CZ" sz="2400" dirty="0">
                <a:cs typeface="Calibri"/>
              </a:rPr>
              <a:t>Sousedí se Středočeským, Královehradeckým, Olomouckým a Jihomoravským krajem a krajem Vysočina</a:t>
            </a:r>
          </a:p>
          <a:p>
            <a:r>
              <a:rPr lang="cs-CZ" sz="2400" dirty="0">
                <a:cs typeface="Calibri"/>
              </a:rPr>
              <a:t>5. Nejmenší kraj</a:t>
            </a:r>
          </a:p>
        </p:txBody>
      </p:sp>
    </p:spTree>
    <p:extLst>
      <p:ext uri="{BB962C8B-B14F-4D97-AF65-F5344CB8AC3E}">
        <p14:creationId xmlns:p14="http://schemas.microsoft.com/office/powerpoint/2010/main" val="272187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B215B0-EC34-4E11-99CC-1D76A30A0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" t="4762" r="2625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4F207C-A090-427E-ACCB-0680BC80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 b="1">
                <a:cs typeface="Calibri Light"/>
              </a:rPr>
              <a:t>Přírodní podmínky</a:t>
            </a:r>
            <a:endParaRPr lang="cs-CZ" sz="2800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8C660B-484D-41AD-B979-3317752F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7034541" cy="3975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cs typeface="Calibri"/>
              </a:rPr>
              <a:t>Největší znečišťovatelé: Paramo, Synthesia, elektrárny Opatov a Chvaletice</a:t>
            </a:r>
          </a:p>
          <a:p>
            <a:r>
              <a:rPr lang="cs-CZ" sz="2400" dirty="0">
                <a:cs typeface="Calibri"/>
              </a:rPr>
              <a:t>Přebytek vodních zdrojů nadregionálního významu</a:t>
            </a:r>
          </a:p>
          <a:p>
            <a:r>
              <a:rPr lang="cs-CZ" sz="2400" dirty="0">
                <a:cs typeface="Calibri"/>
              </a:rPr>
              <a:t>Teplé až mírně teplé podnebí</a:t>
            </a:r>
          </a:p>
          <a:p>
            <a:r>
              <a:rPr lang="cs-CZ" sz="2400" dirty="0">
                <a:cs typeface="Calibri"/>
              </a:rPr>
              <a:t>Na většině území převažují jehličnaté lesy</a:t>
            </a:r>
          </a:p>
          <a:p>
            <a:r>
              <a:rPr lang="cs-CZ" sz="2400" dirty="0">
                <a:cs typeface="Calibri"/>
              </a:rPr>
              <a:t>Nejvyšší bod: Kralický Sněžník - 1424 </a:t>
            </a:r>
            <a:r>
              <a:rPr lang="cs-CZ" sz="2400" dirty="0" err="1">
                <a:cs typeface="Calibri"/>
              </a:rPr>
              <a:t>m.n.m</a:t>
            </a:r>
            <a:r>
              <a:rPr lang="cs-CZ" sz="2400" dirty="0">
                <a:cs typeface="Calibri"/>
              </a:rPr>
              <a:t>.</a:t>
            </a:r>
          </a:p>
          <a:p>
            <a:r>
              <a:rPr lang="cs-CZ" sz="2400" dirty="0">
                <a:cs typeface="Calibri"/>
              </a:rPr>
              <a:t>Nejnižší bod: Hladina Labe u Kojic – 201 </a:t>
            </a:r>
            <a:r>
              <a:rPr lang="cs-CZ" sz="2400" dirty="0" err="1">
                <a:cs typeface="Calibri"/>
              </a:rPr>
              <a:t>m.n.m</a:t>
            </a:r>
            <a:r>
              <a:rPr lang="cs-CZ" sz="24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45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EE6531-269D-4473-9AAB-FFE4BE9A5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b="1">
                <a:cs typeface="Calibri Light"/>
              </a:rPr>
              <a:t>Obyvatelstvo</a:t>
            </a:r>
            <a:endParaRPr lang="cs-CZ" sz="36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E1C4C-484F-4E39-91F2-428671885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651850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 dirty="0">
                <a:cs typeface="Calibri"/>
              </a:rPr>
              <a:t>K 31.12.2019  - 522 662 obyvatel</a:t>
            </a:r>
          </a:p>
          <a:p>
            <a:r>
              <a:rPr lang="cs-CZ" sz="2400" dirty="0">
                <a:cs typeface="Calibri"/>
              </a:rPr>
              <a:t>Patři mezi kraje s menším počtem obyvatel</a:t>
            </a:r>
          </a:p>
          <a:p>
            <a:r>
              <a:rPr lang="cs-CZ" sz="2400" dirty="0">
                <a:cs typeface="Calibri"/>
              </a:rPr>
              <a:t>Hustota zalidnění 115 obyv./km2</a:t>
            </a:r>
          </a:p>
          <a:p>
            <a:r>
              <a:rPr lang="cs-CZ" sz="2400" dirty="0">
                <a:cs typeface="Calibri"/>
              </a:rPr>
              <a:t>Největší koncentrace obyvatel kolem Pardubic</a:t>
            </a:r>
          </a:p>
          <a:p>
            <a:r>
              <a:rPr lang="cs-CZ" sz="2400" dirty="0">
                <a:cs typeface="Calibri"/>
              </a:rPr>
              <a:t>Celkem 38 měst, největší jsou: Pardubice, Chrudim a Svitavy</a:t>
            </a:r>
          </a:p>
          <a:p>
            <a:r>
              <a:rPr lang="cs-CZ" sz="2400" dirty="0">
                <a:cs typeface="Calibri"/>
              </a:rPr>
              <a:t>Nezaměstnanost dlouhodobě v kraji klesá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BC756C42-C276-423F-9B8D-0405A4ED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205211"/>
            <a:ext cx="6253212" cy="35174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553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F839D7-4170-4C71-BA63-37C736F7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b="1" dirty="0">
                <a:cs typeface="Calibri Light"/>
              </a:rPr>
              <a:t>Dopravní infrastruktura</a:t>
            </a:r>
            <a:endParaRPr lang="cs-CZ" sz="3600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B8986D-0871-4B40-AB73-B6A1D1638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1716"/>
            <a:ext cx="4651851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 dirty="0">
                <a:cs typeface="Calibri"/>
              </a:rPr>
              <a:t>Výhodná poloha kraje</a:t>
            </a:r>
          </a:p>
          <a:p>
            <a:r>
              <a:rPr lang="cs-CZ" sz="2400" dirty="0">
                <a:cs typeface="Calibri"/>
              </a:rPr>
              <a:t>Významné železniční uzli jsou Pardubice a Česká Třebová</a:t>
            </a:r>
          </a:p>
          <a:p>
            <a:r>
              <a:rPr lang="cs-CZ" sz="2400" dirty="0">
                <a:cs typeface="Calibri"/>
              </a:rPr>
              <a:t>Nejvýznamnější tranzitní proud je silnice I/35</a:t>
            </a:r>
          </a:p>
          <a:p>
            <a:r>
              <a:rPr lang="cs-CZ" sz="2400" dirty="0">
                <a:cs typeface="Calibri"/>
              </a:rPr>
              <a:t>Dálnice D11 a D35</a:t>
            </a:r>
          </a:p>
          <a:p>
            <a:r>
              <a:rPr lang="cs-CZ" sz="2400" dirty="0">
                <a:cs typeface="Calibri"/>
              </a:rPr>
              <a:t>Mezinárodní letiště v Pardubicích</a:t>
            </a:r>
          </a:p>
          <a:p>
            <a:r>
              <a:rPr lang="cs-CZ" sz="2400" dirty="0">
                <a:cs typeface="Calibri"/>
              </a:rPr>
              <a:t>Celkově 540 km železnic a 3593 km silnic</a:t>
            </a:r>
          </a:p>
          <a:p>
            <a:r>
              <a:rPr lang="cs-CZ" sz="2400" dirty="0">
                <a:cs typeface="Calibri"/>
              </a:rPr>
              <a:t>Velké investice do silnic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B5D01B04-5965-455D-9882-C4E3767D6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882780"/>
            <a:ext cx="6253212" cy="41622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286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0ADF7E-2E0A-411B-8638-E39678EE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b="1">
                <a:cs typeface="Calibri Light"/>
              </a:rPr>
              <a:t>Hospodářská charakteristika</a:t>
            </a:r>
            <a:endParaRPr lang="cs-CZ" sz="36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8B5DF0-2F43-4D59-A1E0-E7BB8632E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651850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 dirty="0">
                <a:cs typeface="Calibri"/>
              </a:rPr>
              <a:t>Nejvýznamnější jsou služby - např. Velkoobchod, maloobchod...</a:t>
            </a:r>
          </a:p>
          <a:p>
            <a:r>
              <a:rPr lang="cs-CZ" sz="2400" dirty="0">
                <a:cs typeface="Calibri"/>
              </a:rPr>
              <a:t>Vyspělé zemědělství, chov koní</a:t>
            </a:r>
          </a:p>
          <a:p>
            <a:r>
              <a:rPr lang="cs-CZ" sz="2400" dirty="0">
                <a:cs typeface="Calibri"/>
              </a:rPr>
              <a:t>Nejčastěji hutnický a kovozpracující, textilní a elektrotechnický průmysl</a:t>
            </a:r>
          </a:p>
          <a:p>
            <a:r>
              <a:rPr lang="cs-CZ" sz="2400" dirty="0">
                <a:cs typeface="Calibri"/>
              </a:rPr>
              <a:t>Nejvýznamnější zaměstnavatelé: Foxconn, Iveco Czech Republic, Synthesia a Karosa</a:t>
            </a:r>
          </a:p>
          <a:p>
            <a:r>
              <a:rPr lang="cs-CZ" sz="2400" dirty="0">
                <a:cs typeface="Calibri"/>
              </a:rPr>
              <a:t>Rozprodávání brownfieldů</a:t>
            </a:r>
          </a:p>
          <a:p>
            <a:endParaRPr lang="cs-CZ" sz="2000" dirty="0">
              <a:cs typeface="Calibri"/>
            </a:endParaRPr>
          </a:p>
          <a:p>
            <a:endParaRPr lang="cs-CZ" sz="2000" dirty="0">
              <a:cs typeface="Calibri"/>
            </a:endParaRPr>
          </a:p>
          <a:p>
            <a:endParaRPr lang="cs-CZ" sz="2000" dirty="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D1899687-FB57-4220-8D83-0FFE3B0DF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353725"/>
            <a:ext cx="6253212" cy="32204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88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2331D2-2C07-4C00-B399-6E096D64A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15" r="-2" b="1829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Obrázek 5" descr="Obsah obrázku tanečník, sport, skupina, čára&#10;&#10;Popis byl vytvořen automaticky">
            <a:extLst>
              <a:ext uri="{FF2B5EF4-FFF2-40B4-BE49-F238E27FC236}">
                <a16:creationId xmlns:a16="http://schemas.microsoft.com/office/drawing/2014/main" id="{0B180A87-1C3D-4A8E-9321-A1D0C5D6B0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35" r="-2" b="2077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365026-2400-41CC-BD35-BD5DB267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cs-CZ" sz="3400" b="1" dirty="0">
                <a:cs typeface="Calibri Light"/>
              </a:rPr>
              <a:t>Cestovní ruch</a:t>
            </a:r>
            <a:endParaRPr lang="cs-CZ" sz="34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385349-6AF5-4C54-8D7A-4E567552B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 dirty="0">
                <a:cs typeface="Calibri"/>
              </a:rPr>
              <a:t>Velké předpoklady pro rozvoj - pestrá příroda, příznivé klima, turistika, letní i zimní sporty...</a:t>
            </a:r>
            <a:endParaRPr lang="cs-CZ" sz="2400" dirty="0"/>
          </a:p>
          <a:p>
            <a:r>
              <a:rPr lang="cs-CZ" sz="2400" dirty="0">
                <a:cs typeface="Calibri"/>
              </a:rPr>
              <a:t>Zámek v Litomyšli - seznam památek UNESCO</a:t>
            </a:r>
          </a:p>
          <a:p>
            <a:r>
              <a:rPr lang="cs-CZ" sz="2400" dirty="0">
                <a:cs typeface="Calibri"/>
              </a:rPr>
              <a:t>Nehmotné památky UNESCO - </a:t>
            </a:r>
            <a:r>
              <a:rPr lang="cs-CZ" sz="2400" dirty="0" err="1">
                <a:cs typeface="Calibri"/>
              </a:rPr>
              <a:t>loutkařství</a:t>
            </a:r>
            <a:r>
              <a:rPr lang="cs-CZ" sz="2400" dirty="0">
                <a:cs typeface="Calibri"/>
              </a:rPr>
              <a:t> a masopust na </a:t>
            </a:r>
            <a:r>
              <a:rPr lang="cs-CZ" sz="2400" dirty="0" err="1">
                <a:cs typeface="Calibri"/>
              </a:rPr>
              <a:t>Hlinecku</a:t>
            </a:r>
            <a:endParaRPr lang="cs-CZ" sz="2400" dirty="0">
              <a:cs typeface="Calibri"/>
            </a:endParaRPr>
          </a:p>
          <a:p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44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432E9F-3F9C-4EB5-B0ED-4CCCA6851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11" r="9697"/>
          <a:stretch/>
        </p:blipFill>
        <p:spPr>
          <a:xfrm>
            <a:off x="3523486" y="-391875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0F57EE-A47B-48AD-885E-37BF0649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268" y="317754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3600" b="1" dirty="0">
                <a:cs typeface="Calibri Light"/>
              </a:rPr>
              <a:t>Závěr</a:t>
            </a:r>
            <a:endParaRPr lang="cs-CZ" sz="3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9E837-F77F-4A38-9FD7-9ED9E46A1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210177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400" b="1" dirty="0">
                <a:cs typeface="Calibri" panose="020F0502020204030204"/>
              </a:rPr>
              <a:t>Výhody</a:t>
            </a:r>
            <a:r>
              <a:rPr lang="cs-CZ" sz="2400" dirty="0">
                <a:cs typeface="Calibri" panose="020F0502020204030204"/>
              </a:rPr>
              <a:t>:</a:t>
            </a:r>
          </a:p>
          <a:p>
            <a:pPr marL="0" indent="0">
              <a:buNone/>
            </a:pPr>
            <a:r>
              <a:rPr lang="cs-CZ" sz="2400" dirty="0">
                <a:cs typeface="Calibri" panose="020F0502020204030204"/>
              </a:rPr>
              <a:t>- příroda a klima</a:t>
            </a:r>
          </a:p>
          <a:p>
            <a:pPr marL="0" indent="0">
              <a:buNone/>
            </a:pPr>
            <a:r>
              <a:rPr lang="cs-CZ" sz="2400" dirty="0">
                <a:cs typeface="Calibri" panose="020F0502020204030204"/>
              </a:rPr>
              <a:t>- stav dopravních komunikací</a:t>
            </a:r>
          </a:p>
          <a:p>
            <a:pPr marL="0" indent="0">
              <a:buNone/>
            </a:pPr>
            <a:r>
              <a:rPr lang="cs-CZ" sz="2400" dirty="0">
                <a:cs typeface="Calibri" panose="020F0502020204030204"/>
              </a:rPr>
              <a:t>- nízká nezaměstnanost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D8EDEA-B61F-4F6C-A40C-0D2167E2495F}"/>
              </a:ext>
            </a:extLst>
          </p:cNvPr>
          <p:cNvSpPr txBox="1"/>
          <p:nvPr/>
        </p:nvSpPr>
        <p:spPr>
          <a:xfrm>
            <a:off x="3772139" y="2066241"/>
            <a:ext cx="6144321" cy="18004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cs-CZ" sz="2400" b="1" dirty="0">
                <a:cs typeface="Calibri"/>
              </a:rPr>
              <a:t>Nevýhody</a:t>
            </a:r>
            <a:r>
              <a:rPr lang="cs-CZ" sz="2400" dirty="0">
                <a:cs typeface="Calibri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cs typeface="Calibri"/>
              </a:rPr>
              <a:t>- oproti zbytku ČR podprůměrná hodnota HDP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cs typeface="Calibri"/>
              </a:rPr>
              <a:t>- nejméně navštěvovaný kraj turisty</a:t>
            </a:r>
          </a:p>
          <a:p>
            <a:pPr>
              <a:spcAft>
                <a:spcPts val="600"/>
              </a:spcAft>
            </a:pPr>
            <a:endParaRPr lang="cs-CZ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91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4509A-2CF7-4C65-9AC4-54313892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Zdroje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F27973-3D91-4AF8-8219-0A9563E1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352"/>
            <a:ext cx="10515600" cy="537416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[1]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Charakteristika Pardubického kraje. 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Businessinfo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Praha: </a:t>
            </a:r>
            <a:r>
              <a:rPr lang="cs-CZ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CzechTrade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https://www.businessinfo.cz/navody/charakteristika-pardubickeho-kraje/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[2]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Charakteristika Pardubického kraje. 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Businessinfo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Praha: </a:t>
            </a:r>
            <a:r>
              <a:rPr lang="cs-CZ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CzechTrade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https://www.businessinfo.cz/navody/charakteristika-pardubickeho-kraje/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[3] Pardubický kraj.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Geografie.unas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Jindřich Polák, 2007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http://www.geografie.unas.cz/cr/pardubicky-kraj.php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[4] 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Lesnictví v Pardubickém kraji v roce 2015. 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Cszo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Praha: Český statistický úřad, 2015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https://www.czso.cz/csu/xe/lesnictvi-v-pardubickem-kraji-v-roce-2015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[5]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Charakteristika Pardubického kraje. 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Businessinfo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Praha: </a:t>
            </a:r>
            <a:r>
              <a:rPr lang="cs-CZ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CzechTrade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https://www.businessinfo.cz/navody/charakteristika-pardubickeho-kraje/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[6] 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Charakteristika okresu Pardubice. 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Cszo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Praha: Český statistický úřad, 2019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https://www.czso.cz/csu/xe/charakteristika_okresu_pardubice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[7]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Podnebí Pardubice. 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Meteoblue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Pardubice: </a:t>
            </a:r>
            <a:r>
              <a:rPr lang="cs-CZ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meteoblue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https://www.meteoblue.com/cs/po%C4%8Das%C3%AD/historyclimate/climatemodelled/pardubice_%C4%8Cesko_3068582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[8]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Charakteristika Pardubického kraje. 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Businessinfo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Praha: </a:t>
            </a:r>
            <a:r>
              <a:rPr lang="cs-CZ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CzechTrade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https://www.businessinfo.cz/navody/charakteristika-pardubickeho-kraje/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[9]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Strategie rozvoje Pardubického kraje 2021–2027. 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Portal.cenia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Pardubice: Pardubický kraj, 2020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https://portal.cenia.cz/eiasea/download/U0VBX1BBSzAwN0tfbmF2cmhfMjQ3OTE3MTQwMzczNjIyOTg4Ni5wZGY/PAK007K_navrh.pdf?fbclid=IwAR1e5w9RjVvfplgZ14pBCv0h9MzCoJIO8TCdExTtAhwY_IZZqBT3qRarURM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[10]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Charakteristika Pardubického kraje. 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Businessinfo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Praha: </a:t>
            </a:r>
            <a:r>
              <a:rPr lang="cs-CZ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CzechTrade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https://www.businessinfo.cz/navody/charakteristika-pardubickeho-kraje/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[11] Pardubický kraj bude masivně investovat do silnic.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Vzpravy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Pardubice, 2020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https://vzpravy.cz/zpravy/pr/1577/pardubicky-kraj-bude-masivne-investovat-do-silnic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[12] Pardubický kraj bude masivně investovat do silnic. </a:t>
            </a:r>
            <a:r>
              <a:rPr lang="cs-CZ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Vzpravy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Pardubice, 2020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https://vzpravy.cz/zpravy/pr/1577/pardubicky-kraj-bude-masivne-investovat-do-silnic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[13] 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Charakteristika Pardubického kraje. 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Businessinfo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Praha: </a:t>
            </a:r>
            <a:r>
              <a:rPr lang="cs-CZ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CzechTrade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https://www.businessinfo.cz/navody/charakteristika-pardubickeho-kraje/#ekonudaj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[14]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Charakteristika Pardubického kraje. 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Businessinfo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Praha: </a:t>
            </a:r>
            <a:r>
              <a:rPr lang="cs-CZ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CzechTrade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https://www.businessinfo.cz/navody/charakteristika-pardubickeho-kraje/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[15] 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OBJEVTE KOUZLO A KRÁSY PARDUBICKÉHO KRAJE. </a:t>
            </a:r>
            <a:r>
              <a:rPr lang="cs-CZ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Pardubicky kraj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Pardubice: Krajský úřad Pardubického kraje, 2018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https://www.pardubickykraj.cz/cestovni-ruch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[16] 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 rozvoje Pardubického kraje 2021–2027. 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r>
              <a:rPr lang="cs-CZ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Cenia</a:t>
            </a:r>
            <a:r>
              <a:rPr lang="cs-CZ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[online]. Pardubice: Evropská Unie, 2020 [cit. 2021-04-06]. Dostupné z: </a:t>
            </a:r>
            <a:r>
              <a:rPr lang="cs-CZ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https://portal.cenia.cz/eiasea/download/U0VBX1BBSzAwN0tfbmF2cmhfMjQ3OTE3MTQwMzczNjIyOTg4Ni5wZGY/PAK007K_navrh.pdf?fbclid=IwAR0qUr2FM-7aKeovmJaHdPcjuoUCPjp_a3qc1f9VKChimApRk4IUps3VPms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cs typeface="Calibri" panose="020F0502020204030204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982AAC-319D-4AEE-A90F-3021BC8D84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2752" y="204670"/>
            <a:ext cx="3000375" cy="16859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E204512-19F2-4D23-BE2C-E477A68DEF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9254" y="2003313"/>
            <a:ext cx="1905000" cy="1905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9290D79-B471-4910-8F89-027BFFC33B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89705" y="4024434"/>
            <a:ext cx="1423189" cy="19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456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953</Words>
  <Application>Microsoft Office PowerPoint</Application>
  <PresentationFormat>Širokoúhlá obrazovka</PresentationFormat>
  <Paragraphs>66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systému Office</vt:lpstr>
      <vt:lpstr>Pardubický kraj</vt:lpstr>
      <vt:lpstr>Poloha a rozloha</vt:lpstr>
      <vt:lpstr>Přírodní podmínky</vt:lpstr>
      <vt:lpstr>Obyvatelstvo</vt:lpstr>
      <vt:lpstr>Dopravní infrastruktura</vt:lpstr>
      <vt:lpstr>Hospodářská charakteristika</vt:lpstr>
      <vt:lpstr>Cestovní ruch</vt:lpstr>
      <vt:lpstr>Závěr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Pard</dc:title>
  <dc:creator/>
  <cp:lastModifiedBy>Ondra</cp:lastModifiedBy>
  <cp:revision>214</cp:revision>
  <dcterms:created xsi:type="dcterms:W3CDTF">2021-05-23T18:19:58Z</dcterms:created>
  <dcterms:modified xsi:type="dcterms:W3CDTF">2021-05-30T20:12:04Z</dcterms:modified>
</cp:coreProperties>
</file>