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1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9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1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9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1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64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9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00C3-3443-4D47-B68C-A7B9746CB1D4}" type="datetimeFigureOut">
              <a:rPr lang="cs-CZ" smtClean="0"/>
              <a:t>04.02.2022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3EC8-8FFA-481E-AE22-7E60ED82F9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349909"/>
            <a:ext cx="9144000" cy="1160053"/>
          </a:xfrm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HUSITSTVÍ</a:t>
            </a:r>
            <a:endParaRPr lang="cs-CZ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70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473577"/>
          </a:xfrm>
        </p:spPr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červen 1426 – bitva u Ústí nad Labem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srpen 1427 – bitva u Tachova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srpen 1431 – bitva u Domažlic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h</a:t>
            </a:r>
            <a:r>
              <a:rPr lang="cs-CZ" sz="2400" dirty="0" smtClean="0"/>
              <a:t>usité také pořádali tzv. spanilé jízdy = rejsy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1433 – Basilejský koncil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1434 – bitva u Lipan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→ </a:t>
            </a:r>
            <a:r>
              <a:rPr lang="cs-CZ" dirty="0"/>
              <a:t>h</a:t>
            </a:r>
            <a:r>
              <a:rPr lang="cs-CZ" dirty="0" smtClean="0"/>
              <a:t>usitské války ukončeny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1436 – Basilejská kompaktáta (také „Jihlavská kompaktáta“)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Zikmund se stal opět králem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1437 – obléhání hradu Sion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1437 – umírá Zikmund – rod Lucemburků vymírá po meči</a:t>
            </a:r>
            <a:endParaRPr lang="cs-CZ" sz="2400" dirty="0"/>
          </a:p>
        </p:txBody>
      </p:sp>
      <p:pic>
        <p:nvPicPr>
          <p:cNvPr id="4098" name="Picture 2" descr="nejvýznamnější husitské bitvy | Map, Map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389179"/>
            <a:ext cx="3855084" cy="32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1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PŘÍČINY HUSITSKÝCH VÍTĚZSTVÍ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zejména skvělá kázeň a morálka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zkušenost vůdců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taktika vozové hradby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účinné zbraně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řemdih, palcát, cep, kosa, houfnice, </a:t>
            </a:r>
            <a:r>
              <a:rPr lang="cs-CZ" dirty="0" smtClean="0"/>
              <a:t>tarasnice</a:t>
            </a:r>
            <a:endParaRPr lang="cs-CZ" dirty="0"/>
          </a:p>
        </p:txBody>
      </p:sp>
      <p:pic>
        <p:nvPicPr>
          <p:cNvPr id="6146" name="Picture 2" descr="husitské zbraně - Označený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3077211"/>
            <a:ext cx="4312920" cy="32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ZMĚNY V ČESKÉM KRÁLOVSTVÍ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církev zbavena 4/5 svého celkového majetku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města </a:t>
            </a:r>
            <a:r>
              <a:rPr lang="cs-CZ" sz="2400" dirty="0"/>
              <a:t>získala podíl na Zemském sněmu na úkor duchovenstva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poddaní </a:t>
            </a:r>
            <a:r>
              <a:rPr lang="cs-CZ" sz="2400" dirty="0"/>
              <a:t>nemusí nadále platit církevní desátky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nový husitský arcibiskup → kališník Jan </a:t>
            </a:r>
            <a:r>
              <a:rPr lang="cs-CZ" sz="2400" dirty="0" err="1"/>
              <a:t>Rokycana</a:t>
            </a:r>
            <a:endParaRPr lang="cs-CZ" sz="2400" dirty="0"/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v českých zemích zavládla svoboda vyznání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stali jsme se „Královstvím dvojího lidu</a:t>
            </a:r>
            <a:r>
              <a:rPr lang="cs-CZ" sz="2400" dirty="0" smtClean="0"/>
              <a:t>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239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DOBA PODBĚLOHORSKÁ / DOBA BEZVLÁDÍ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1437 – po smrti Zikmunda je jeho dcera Alžběta provdána za Albrechta II. Habsburského, ten umírá o rok později 1439 → opět jsme bez vlády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Albrechtovi se ale po své vlastní smrti narodí syn, kterého pojmenují Ladislav Pohrobek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1440 – kališníci spolu s katolíky založí listinu „Mírný list“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na mír dohlíží tzv. </a:t>
            </a:r>
            <a:r>
              <a:rPr lang="cs-CZ" sz="2400" dirty="0" err="1"/>
              <a:t>lanfridy</a:t>
            </a:r>
            <a:r>
              <a:rPr lang="cs-CZ" sz="2400" dirty="0"/>
              <a:t> = spolky měst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vůdcem východočeského </a:t>
            </a:r>
            <a:r>
              <a:rPr lang="cs-CZ" sz="2400" dirty="0" err="1"/>
              <a:t>lanfridu</a:t>
            </a:r>
            <a:r>
              <a:rPr lang="cs-CZ" sz="2400" dirty="0"/>
              <a:t> je kališník Jiří z Poděbrad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1452 </a:t>
            </a:r>
            <a:r>
              <a:rPr lang="cs-CZ" dirty="0"/>
              <a:t>se stane správcem království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1457 zemře Ladislav Pohrobek náhle na leukémii → Jiří z Poděbrad je podezříván, že ho otrávil, přesto je ale roku 1458 šlechtou zvolen jako český král</a:t>
            </a:r>
          </a:p>
        </p:txBody>
      </p:sp>
    </p:spTree>
    <p:extLst>
      <p:ext uri="{BB962C8B-B14F-4D97-AF65-F5344CB8AC3E}">
        <p14:creationId xmlns:p14="http://schemas.microsoft.com/office/powerpoint/2010/main" val="193484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JIŘÍ Z PODĚBRAD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vládnul 1458-1471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přislíbil </a:t>
            </a:r>
            <a:r>
              <a:rPr lang="cs-CZ" sz="2400" dirty="0"/>
              <a:t>papeži, že bude zbrojit proti kacířům = proti Jednotě bratrské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papež </a:t>
            </a:r>
            <a:r>
              <a:rPr lang="cs-CZ" sz="2400" dirty="0"/>
              <a:t>roku 1462 zruší kompaktáta a prohlásí Jiřího z Poděbrad za kacíře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k papežovi se přidá i katolická šlechta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roku 1468 je proti Jiřímu vedena křížová výprava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v čele uherský král Matyáš Korvín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1469 – Matyáš Korvín obklíčen u Vilémova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pár </a:t>
            </a:r>
            <a:r>
              <a:rPr lang="cs-CZ" sz="2400" dirty="0"/>
              <a:t>týdnů po nástupu Matyáše na trůn, </a:t>
            </a:r>
            <a:endParaRPr lang="cs-CZ" sz="2400" dirty="0" smtClean="0"/>
          </a:p>
          <a:p>
            <a:pPr marL="0" lv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ho </a:t>
            </a:r>
            <a:r>
              <a:rPr lang="cs-CZ" sz="2400" dirty="0"/>
              <a:t>český sněm odmítnul a nastupuje Vladislav Jagellonský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Jiří </a:t>
            </a:r>
            <a:r>
              <a:rPr lang="cs-CZ" sz="2400" dirty="0"/>
              <a:t>z Poděbrad umírá roku 1471</a:t>
            </a:r>
          </a:p>
        </p:txBody>
      </p:sp>
      <p:pic>
        <p:nvPicPr>
          <p:cNvPr id="7170" name="Picture 2" descr="Jiří z Poděbrad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0" y="3677443"/>
            <a:ext cx="2051050" cy="24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0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PŘÍČINY VZNIKU HUSITSTVÍ</a:t>
            </a:r>
            <a:endParaRPr lang="cs-CZ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bohatnutí církve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prodej „odpustků“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„</a:t>
            </a:r>
            <a:r>
              <a:rPr lang="cs-CZ" dirty="0"/>
              <a:t>svatokupectví“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církev </a:t>
            </a:r>
            <a:r>
              <a:rPr lang="cs-CZ" sz="2400" dirty="0"/>
              <a:t>se začala vzdalovat principům původního křesťanství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→ </a:t>
            </a:r>
            <a:r>
              <a:rPr lang="cs-CZ" sz="2400" dirty="0"/>
              <a:t>vydán dekret kutnohorský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snaha </a:t>
            </a:r>
            <a:r>
              <a:rPr lang="cs-CZ" sz="2400" dirty="0"/>
              <a:t>o nápravu církve podle vzoru samotné bible</a:t>
            </a:r>
          </a:p>
        </p:txBody>
      </p:sp>
    </p:spTree>
    <p:extLst>
      <p:ext uri="{BB962C8B-B14F-4D97-AF65-F5344CB8AC3E}">
        <p14:creationId xmlns:p14="http://schemas.microsoft.com/office/powerpoint/2010/main" val="13484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MISTR JAN HUS</a:t>
            </a:r>
            <a:endParaRPr lang="cs-CZ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dirty="0"/>
              <a:t>kolem 1370 – 1415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 smtClean="0"/>
              <a:t>kazatel </a:t>
            </a:r>
            <a:r>
              <a:rPr lang="cs-CZ" dirty="0"/>
              <a:t>v Betlémské kapli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/>
              <a:t>stal se rektorem Pražské univerzity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/>
              <a:t>zezačátku podporován Karlem IV.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800" dirty="0"/>
              <a:t>poté už ne – Jan Hus kritizoval odpustky → králi šel z odpustků velký zisk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/>
              <a:t>proti Husovi se postavila celá církev a označili ho za </a:t>
            </a:r>
            <a:r>
              <a:rPr lang="cs-CZ" dirty="0" smtClean="0"/>
              <a:t>kacíře → klatba, interdikt</a:t>
            </a:r>
            <a:endParaRPr lang="cs-CZ" dirty="0"/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 smtClean="0"/>
              <a:t>1414 </a:t>
            </a:r>
            <a:r>
              <a:rPr lang="cs-CZ" dirty="0"/>
              <a:t>– Jan Hus je donucen odejít z Prahy na Kozí Hrádek a později na Hrad Krakovec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dirty="0" smtClean="0"/>
              <a:t>1414 </a:t>
            </a:r>
            <a:r>
              <a:rPr lang="cs-CZ" dirty="0"/>
              <a:t>byl svolán Kostnický </a:t>
            </a:r>
            <a:r>
              <a:rPr lang="cs-CZ" dirty="0" smtClean="0"/>
              <a:t>koncil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800" dirty="0" smtClean="0"/>
              <a:t>Jan </a:t>
            </a:r>
            <a:r>
              <a:rPr lang="cs-CZ" sz="2800" dirty="0"/>
              <a:t>Hus předvolán římským králem Zikmundem </a:t>
            </a:r>
            <a:endParaRPr lang="cs-CZ" sz="2800" dirty="0" smtClean="0"/>
          </a:p>
          <a:p>
            <a:pPr marL="457200" lvl="1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Lucemburským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800" dirty="0" smtClean="0"/>
              <a:t>→ </a:t>
            </a:r>
            <a:r>
              <a:rPr lang="cs-CZ" sz="2800" dirty="0"/>
              <a:t>6. 7. 1415 upálen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roku </a:t>
            </a:r>
            <a:r>
              <a:rPr lang="cs-CZ" dirty="0"/>
              <a:t>1418 končí Kostnický </a:t>
            </a:r>
            <a:r>
              <a:rPr lang="cs-CZ" dirty="0" smtClean="0"/>
              <a:t>koncil</a:t>
            </a:r>
            <a:endParaRPr lang="cs-CZ" dirty="0"/>
          </a:p>
        </p:txBody>
      </p:sp>
      <p:pic>
        <p:nvPicPr>
          <p:cNvPr id="2050" name="Picture 2" descr="Před 604 lety byl upálen Mistr Jan Hus. ‚Způsob popravy byl symbolický,&amp;#39;  říká historička středověku | iROZHLAS - spolehlivé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28" y="4387903"/>
            <a:ext cx="3947139" cy="22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2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HUSITSKÁ REVOLUCE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upálení Jana Husa vyvolalo husitskou revoluci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přívrženci se nazývali husité = kališníci </a:t>
            </a:r>
            <a:endParaRPr lang="cs-CZ" sz="2400" dirty="0" smtClean="0"/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vyznačovali </a:t>
            </a:r>
            <a:r>
              <a:rPr lang="cs-CZ" dirty="0"/>
              <a:t>se tím, že přijímali „pod </a:t>
            </a:r>
            <a:r>
              <a:rPr lang="cs-CZ" dirty="0" smtClean="0"/>
              <a:t>obojí“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/>
              <a:t>30</a:t>
            </a:r>
            <a:r>
              <a:rPr lang="cs-CZ" sz="2400" dirty="0"/>
              <a:t>. 7. 1419 – První pražská defenestrace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/>
              <a:t>1419 </a:t>
            </a:r>
            <a:r>
              <a:rPr lang="cs-CZ" sz="2400" dirty="0"/>
              <a:t>umírá Václav IV. a</a:t>
            </a:r>
            <a:r>
              <a:rPr lang="cs-CZ" sz="2400" dirty="0" smtClean="0"/>
              <a:t> </a:t>
            </a:r>
            <a:r>
              <a:rPr lang="cs-CZ" sz="2400" dirty="0"/>
              <a:t>na trůn měl nastoupit jeho bratr Zikmund, ale Husité ho nepřijmuli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/>
              <a:t>→ do roku 1436 bezvládí</a:t>
            </a:r>
          </a:p>
        </p:txBody>
      </p:sp>
      <p:pic>
        <p:nvPicPr>
          <p:cNvPr id="3074" name="Picture 2" descr="Defenestrace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35455"/>
            <a:ext cx="3599814" cy="26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ROZDĚLENÍ HUSITŮ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cs-CZ" dirty="0" smtClean="0"/>
              <a:t>-  </a:t>
            </a:r>
            <a:r>
              <a:rPr lang="cs-CZ" sz="2400" dirty="0" smtClean="0"/>
              <a:t>1. umírnění - odmítali násilí a války, </a:t>
            </a:r>
            <a:r>
              <a:rPr lang="cs-CZ" dirty="0" smtClean="0"/>
              <a:t>požadovali rovnost bohoslužeb</a:t>
            </a:r>
            <a:endParaRPr lang="cs-CZ" sz="2400" dirty="0" smtClean="0"/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 smtClean="0"/>
              <a:t>2</a:t>
            </a:r>
            <a:r>
              <a:rPr lang="cs-CZ" sz="2400" dirty="0"/>
              <a:t>. radikální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err="1" smtClean="0"/>
              <a:t>Orebité</a:t>
            </a:r>
            <a:endParaRPr lang="cs-CZ" dirty="0"/>
          </a:p>
          <a:p>
            <a:pPr lvl="2">
              <a:buFont typeface="Calibri" panose="020F0502020204030204" pitchFamily="34" charset="0"/>
              <a:buChar char="-"/>
            </a:pPr>
            <a:r>
              <a:rPr lang="cs-CZ" sz="2400" dirty="0"/>
              <a:t>vůdce Jan Žižka z Trocnova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cs-CZ" sz="2400" dirty="0" smtClean="0"/>
              <a:t>nastupuje </a:t>
            </a:r>
            <a:r>
              <a:rPr lang="cs-CZ" sz="2400" dirty="0"/>
              <a:t>vůdce Prokop Malý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Táborité 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cs-CZ" sz="2400" dirty="0"/>
              <a:t>1420 vytvořili město Tábor </a:t>
            </a:r>
            <a:endParaRPr lang="cs-CZ" sz="2400" dirty="0" smtClean="0"/>
          </a:p>
          <a:p>
            <a:pPr lvl="2">
              <a:buFont typeface="Calibri" panose="020F0502020204030204" pitchFamily="34" charset="0"/>
              <a:buChar char="-"/>
            </a:pPr>
            <a:r>
              <a:rPr lang="cs-CZ" sz="2400" dirty="0" smtClean="0"/>
              <a:t>vůdcem </a:t>
            </a:r>
            <a:r>
              <a:rPr lang="cs-CZ" sz="2400" dirty="0"/>
              <a:t>Prokop Holý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3. Pražané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umírnění (Jan Rokycan) i radikální (Jan Želivský)</a:t>
            </a:r>
          </a:p>
        </p:txBody>
      </p:sp>
    </p:spTree>
    <p:extLst>
      <p:ext uri="{BB962C8B-B14F-4D97-AF65-F5344CB8AC3E}">
        <p14:creationId xmlns:p14="http://schemas.microsoft.com/office/powerpoint/2010/main" val="109301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KATOLICKÁ A HUSITSKÁ STŘEDISKA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38200" y="1811215"/>
            <a:ext cx="403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dirty="0" smtClean="0"/>
              <a:t>KATOLICKÁ</a:t>
            </a:r>
          </a:p>
          <a:p>
            <a:pPr lvl="0" algn="ctr"/>
            <a:r>
              <a:rPr lang="cs-CZ" dirty="0" smtClean="0"/>
              <a:t>-   Tábor</a:t>
            </a:r>
            <a:r>
              <a:rPr lang="cs-CZ" dirty="0"/>
              <a:t>, Oreb, Plzeň </a:t>
            </a:r>
            <a:r>
              <a:rPr lang="cs-CZ" dirty="0" smtClean="0"/>
              <a:t>(- později </a:t>
            </a:r>
            <a:r>
              <a:rPr lang="cs-CZ" dirty="0"/>
              <a:t>katolická)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33038" y="1811215"/>
            <a:ext cx="403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dirty="0" smtClean="0"/>
              <a:t>HUSITSKÁ</a:t>
            </a:r>
          </a:p>
          <a:p>
            <a:pPr marL="285750" lvl="0" indent="-285750" algn="ctr">
              <a:buFontTx/>
              <a:buChar char="-"/>
            </a:pPr>
            <a:r>
              <a:rPr lang="cs-CZ" dirty="0" smtClean="0"/>
              <a:t>Plzeň</a:t>
            </a:r>
            <a:r>
              <a:rPr lang="cs-CZ" dirty="0"/>
              <a:t>, České Budějovice, Morava (Brno, </a:t>
            </a:r>
            <a:r>
              <a:rPr lang="cs-CZ" dirty="0" smtClean="0"/>
              <a:t>Olomouc)</a:t>
            </a:r>
          </a:p>
          <a:p>
            <a:pPr marL="285750" lvl="0" indent="-285750" algn="ctr">
              <a:buFontTx/>
              <a:buChar char="-"/>
            </a:pPr>
            <a:r>
              <a:rPr lang="cs-CZ" dirty="0" smtClean="0"/>
              <a:t>Horní </a:t>
            </a:r>
            <a:r>
              <a:rPr lang="cs-CZ" dirty="0"/>
              <a:t>a Dolní Lužice, Slezsko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3132071"/>
            <a:ext cx="6982026" cy="33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ČTYŘI ARTIKULY PRAŽSKÉ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/>
              <a:t>program </a:t>
            </a:r>
            <a:r>
              <a:rPr lang="cs-CZ" sz="2400" dirty="0"/>
              <a:t>pro nápravu církve a celkové křesťanské společnosti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/>
              <a:t>seznam 4 hlavních požadavků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/>
              <a:t>1. </a:t>
            </a:r>
            <a:r>
              <a:rPr lang="cs-CZ" sz="2400" dirty="0" smtClean="0"/>
              <a:t>rovnost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zejména přijímání pod </a:t>
            </a:r>
            <a:r>
              <a:rPr lang="cs-CZ" dirty="0" smtClean="0"/>
              <a:t>obojí</a:t>
            </a:r>
            <a:endParaRPr lang="cs-CZ" dirty="0"/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/>
              <a:t>2</a:t>
            </a:r>
            <a:r>
              <a:rPr lang="cs-CZ" sz="2400" dirty="0"/>
              <a:t>. svoboda kázání Slova </a:t>
            </a:r>
            <a:r>
              <a:rPr lang="cs-CZ" sz="2400" dirty="0" smtClean="0"/>
              <a:t>Božího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kněz může kázat cokoliv z Bible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 smtClean="0"/>
              <a:t>3</a:t>
            </a:r>
            <a:r>
              <a:rPr lang="cs-CZ" sz="2400" dirty="0"/>
              <a:t>. trestání smrtelných hříchů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 smtClean="0"/>
              <a:t>z </a:t>
            </a:r>
            <a:r>
              <a:rPr lang="cs-CZ" dirty="0"/>
              <a:t> těchto hříchů se nebylo podle artikul možné vyplatit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400" dirty="0"/>
              <a:t>4. zesvětštění církevního majetku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dirty="0"/>
              <a:t>odevzdání majetku církve mezi lid</a:t>
            </a:r>
          </a:p>
          <a:p>
            <a:pPr>
              <a:buFont typeface="Calibri" panose="020F0502020204030204" pitchFamily="34" charset="0"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41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JAN ŽIŽKA Z TROCNOVA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1420 se stal hejtmanem města Tábor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vojenské zkušenosti ze služeb v Polsku, kde bojoval proti Německu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1423 odchod od Táboritů a přesun k Orebitům (stal se jejich vůdcem)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400" dirty="0"/>
              <a:t>přestože oslepl, byl velice dobrým stratégem a dokázal se perfektně orientovat v terénu</a:t>
            </a:r>
          </a:p>
        </p:txBody>
      </p:sp>
      <p:pic>
        <p:nvPicPr>
          <p:cNvPr id="5122" name="Picture 2" descr="Dotyk - Jak skutečně vypadal Jan Žižka: Znetvořený obličej mu zabraňoval  jíst i mlu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2291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8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  <a:alpha val="80000"/>
            </a:schemeClr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HUSITSKÉ VÁLKY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Calibri" panose="020F0502020204030204" pitchFamily="34" charset="0"/>
              <a:buChar char="-"/>
            </a:pPr>
            <a:r>
              <a:rPr lang="cs-CZ" sz="2600" dirty="0"/>
              <a:t>1420 vyhlásil Zikmund křížovou výpravu → červenec 1420 Bitva na Vítkově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sz="2600" dirty="0" smtClean="0"/>
              <a:t>Zikmund </a:t>
            </a:r>
            <a:r>
              <a:rPr lang="cs-CZ" sz="2600" dirty="0"/>
              <a:t>se sám nechal korunovat na krále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/>
              <a:t>listopad 1420 – Bitva o Vyšehrad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 smtClean="0"/>
              <a:t>1421 </a:t>
            </a:r>
            <a:r>
              <a:rPr lang="cs-CZ" sz="2600" dirty="0"/>
              <a:t>– Čáslavský sněm (Čáslav)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 smtClean="0"/>
              <a:t>leden </a:t>
            </a:r>
            <a:r>
              <a:rPr lang="cs-CZ" sz="2600" dirty="0"/>
              <a:t>1422 – Bitva u německého Brodu (Bitva u Habrů)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 smtClean="0"/>
              <a:t>červen </a:t>
            </a:r>
            <a:r>
              <a:rPr lang="cs-CZ" sz="2600" dirty="0"/>
              <a:t>1424 – Bitva u </a:t>
            </a:r>
            <a:r>
              <a:rPr lang="cs-CZ" sz="2600" dirty="0" smtClean="0"/>
              <a:t>Malešova</a:t>
            </a:r>
            <a:endParaRPr lang="cs-CZ" sz="2600" dirty="0"/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/>
              <a:t>1424 – </a:t>
            </a:r>
            <a:r>
              <a:rPr lang="cs-CZ" sz="2600" dirty="0" smtClean="0"/>
              <a:t>obléhání </a:t>
            </a:r>
            <a:r>
              <a:rPr lang="cs-CZ" sz="2600" dirty="0"/>
              <a:t>Přibyslavi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cs-CZ" sz="2600" dirty="0"/>
              <a:t>Jan Žižka umírá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/>
              <a:t>do čela Sirotků (bývalých Orebitů) nastupuje Prokop Malý</a:t>
            </a:r>
          </a:p>
          <a:p>
            <a:pPr lvl="0">
              <a:buFont typeface="Calibri" panose="020F0502020204030204" pitchFamily="34" charset="0"/>
              <a:buChar char="-"/>
            </a:pPr>
            <a:r>
              <a:rPr lang="cs-CZ" sz="2600" dirty="0"/>
              <a:t>do čela Táboritů nastupuje Prokop Holý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330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1373</TotalTime>
  <Words>523</Words>
  <Application>Microsoft Office PowerPoint</Application>
  <PresentationFormat>Širokoúhlá obrazovka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Motiv Office</vt:lpstr>
      <vt:lpstr>HUSITSTVÍ</vt:lpstr>
      <vt:lpstr>PŘÍČINY VZNIKU HUSITSTVÍ</vt:lpstr>
      <vt:lpstr>MISTR JAN HUS</vt:lpstr>
      <vt:lpstr>HUSITSKÁ REVOLUCE</vt:lpstr>
      <vt:lpstr>ROZDĚLENÍ HUSITŮ</vt:lpstr>
      <vt:lpstr>KATOLICKÁ A HUSITSKÁ STŘEDISKA</vt:lpstr>
      <vt:lpstr>ČTYŘI ARTIKULY PRAŽSKÉ</vt:lpstr>
      <vt:lpstr>JAN ŽIŽKA Z TROCNOVA</vt:lpstr>
      <vt:lpstr>HUSITSKÉ VÁLKY</vt:lpstr>
      <vt:lpstr>  </vt:lpstr>
      <vt:lpstr>PŘÍČINY HUSITSKÝCH VÍTĚZSTVÍ</vt:lpstr>
      <vt:lpstr>ZMĚNY V ČESKÉM KRÁLOVSTVÍ</vt:lpstr>
      <vt:lpstr>DOBA PODBĚLOHORSKÁ / DOBA BEZVLÁDÍ</vt:lpstr>
      <vt:lpstr>JIŘÍ Z PODĚBRAD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HUSITSTVÍ</dc:title>
  <dc:creator>Terka</dc:creator>
  <cp:lastModifiedBy>Terka</cp:lastModifiedBy>
  <cp:revision>9</cp:revision>
  <dcterms:created xsi:type="dcterms:W3CDTF">2022-01-19T08:11:35Z</dcterms:created>
  <dcterms:modified xsi:type="dcterms:W3CDTF">2022-02-04T08:55:04Z</dcterms:modified>
</cp:coreProperties>
</file>