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62" r:id="rId3"/>
    <p:sldId id="261" r:id="rId4"/>
    <p:sldId id="257" r:id="rId5"/>
    <p:sldId id="258" r:id="rId6"/>
    <p:sldId id="259" r:id="rId7"/>
    <p:sldId id="260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0" autoAdjust="0"/>
    <p:restoredTop sz="94660"/>
  </p:normalViewPr>
  <p:slideViewPr>
    <p:cSldViewPr snapToGrid="0">
      <p:cViewPr varScale="1">
        <p:scale>
          <a:sx n="91" d="100"/>
          <a:sy n="91" d="100"/>
        </p:scale>
        <p:origin x="18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3636DF-BDFE-48C8-8580-40EB2BF03815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4CD5ADD-3233-4126-9447-9C500041F978}">
      <dgm:prSet custT="1"/>
      <dgm:spPr/>
      <dgm:t>
        <a:bodyPr/>
        <a:lstStyle/>
        <a:p>
          <a:r>
            <a:rPr lang="cs-CZ" sz="2400" dirty="0"/>
            <a:t>1. podrobit se chirurgickému zákroku, při kterém dojde k přeměně pohlavních orgánů a ke znemožnění reprodukční funkce</a:t>
          </a:r>
          <a:endParaRPr lang="en-US" sz="2400" dirty="0"/>
        </a:p>
      </dgm:t>
    </dgm:pt>
    <dgm:pt modelId="{3AEF9E9F-B3C7-4503-B804-DCBA6387C7C7}" type="parTrans" cxnId="{219C7ECD-4433-4693-9629-142DFCC01AFC}">
      <dgm:prSet/>
      <dgm:spPr/>
      <dgm:t>
        <a:bodyPr/>
        <a:lstStyle/>
        <a:p>
          <a:endParaRPr lang="en-US"/>
        </a:p>
      </dgm:t>
    </dgm:pt>
    <dgm:pt modelId="{118E4BD8-4F7A-466F-B199-2D9DBD867A98}" type="sibTrans" cxnId="{219C7ECD-4433-4693-9629-142DFCC01AFC}">
      <dgm:prSet/>
      <dgm:spPr/>
      <dgm:t>
        <a:bodyPr/>
        <a:lstStyle/>
        <a:p>
          <a:endParaRPr lang="en-US"/>
        </a:p>
      </dgm:t>
    </dgm:pt>
    <dgm:pt modelId="{501E21FB-7ACC-4A98-8EA2-E7AA61F8D2A7}">
      <dgm:prSet custT="1"/>
      <dgm:spPr/>
      <dgm:t>
        <a:bodyPr/>
        <a:lstStyle/>
        <a:p>
          <a:r>
            <a:rPr lang="cs-CZ" sz="2400" dirty="0"/>
            <a:t>2. musí být starší 18 let</a:t>
          </a:r>
          <a:endParaRPr lang="en-US" sz="2400" dirty="0"/>
        </a:p>
      </dgm:t>
    </dgm:pt>
    <dgm:pt modelId="{C6D69CAA-41F3-4EE6-8440-14A4A92B510F}" type="parTrans" cxnId="{2564D4FB-D6AB-4EA4-855B-CE9085F2383E}">
      <dgm:prSet/>
      <dgm:spPr/>
      <dgm:t>
        <a:bodyPr/>
        <a:lstStyle/>
        <a:p>
          <a:endParaRPr lang="en-US"/>
        </a:p>
      </dgm:t>
    </dgm:pt>
    <dgm:pt modelId="{53142549-EFA8-4DA9-B5D2-D8DA2C11F06D}" type="sibTrans" cxnId="{2564D4FB-D6AB-4EA4-855B-CE9085F2383E}">
      <dgm:prSet/>
      <dgm:spPr/>
      <dgm:t>
        <a:bodyPr/>
        <a:lstStyle/>
        <a:p>
          <a:endParaRPr lang="en-US"/>
        </a:p>
      </dgm:t>
    </dgm:pt>
    <dgm:pt modelId="{C6227169-3357-4555-A994-07CCE6261580}">
      <dgm:prSet custT="1"/>
      <dgm:spPr/>
      <dgm:t>
        <a:bodyPr/>
        <a:lstStyle/>
        <a:p>
          <a:r>
            <a:rPr lang="cs-CZ" sz="2400" dirty="0"/>
            <a:t>3. mít lékařsky jednoznačně stanovenu poruchu sexuální identifikace</a:t>
          </a:r>
          <a:r>
            <a:rPr lang="cs-CZ" sz="500" dirty="0"/>
            <a:t>.</a:t>
          </a:r>
          <a:endParaRPr lang="en-US" sz="500" dirty="0"/>
        </a:p>
      </dgm:t>
    </dgm:pt>
    <dgm:pt modelId="{9632F223-1FAE-4EA7-BAA4-DCF781818964}" type="parTrans" cxnId="{9EE3CCF5-8695-4628-A2B0-7231C8C9CBB9}">
      <dgm:prSet/>
      <dgm:spPr/>
      <dgm:t>
        <a:bodyPr/>
        <a:lstStyle/>
        <a:p>
          <a:endParaRPr lang="en-US"/>
        </a:p>
      </dgm:t>
    </dgm:pt>
    <dgm:pt modelId="{2E2EE524-438C-436E-8525-987BD2AA50C9}" type="sibTrans" cxnId="{9EE3CCF5-8695-4628-A2B0-7231C8C9CBB9}">
      <dgm:prSet/>
      <dgm:spPr/>
      <dgm:t>
        <a:bodyPr/>
        <a:lstStyle/>
        <a:p>
          <a:endParaRPr lang="en-US"/>
        </a:p>
      </dgm:t>
    </dgm:pt>
    <dgm:pt modelId="{F19F1B2E-9758-4599-A5D1-BBAC7F0C9EE4}">
      <dgm:prSet custT="1"/>
      <dgm:spPr/>
      <dgm:t>
        <a:bodyPr/>
        <a:lstStyle/>
        <a:p>
          <a:r>
            <a:rPr lang="cs-CZ" sz="2400" dirty="0"/>
            <a:t>4. prokázat schopnost žít trvale jako osoba opačného pohlaví</a:t>
          </a:r>
          <a:endParaRPr lang="en-US" sz="2400" dirty="0"/>
        </a:p>
      </dgm:t>
    </dgm:pt>
    <dgm:pt modelId="{862AC172-1BF7-4EB4-B255-745AF815B830}" type="parTrans" cxnId="{B219203C-EE05-4BBB-B356-CBCACF36F498}">
      <dgm:prSet/>
      <dgm:spPr/>
      <dgm:t>
        <a:bodyPr/>
        <a:lstStyle/>
        <a:p>
          <a:endParaRPr lang="en-US"/>
        </a:p>
      </dgm:t>
    </dgm:pt>
    <dgm:pt modelId="{15A33701-984C-4318-A696-75BF3DF55380}" type="sibTrans" cxnId="{B219203C-EE05-4BBB-B356-CBCACF36F498}">
      <dgm:prSet/>
      <dgm:spPr/>
      <dgm:t>
        <a:bodyPr/>
        <a:lstStyle/>
        <a:p>
          <a:endParaRPr lang="en-US"/>
        </a:p>
      </dgm:t>
    </dgm:pt>
    <dgm:pt modelId="{CED56283-4698-4398-90A4-3B471D70D38C}">
      <dgm:prSet custT="1"/>
      <dgm:spPr/>
      <dgm:t>
        <a:bodyPr/>
        <a:lstStyle/>
        <a:p>
          <a:r>
            <a:rPr lang="cs-CZ" sz="2400" dirty="0"/>
            <a:t>5. nesmí žít v manželství ani v registrovaném partnerství</a:t>
          </a:r>
          <a:endParaRPr lang="en-US" sz="2400" dirty="0"/>
        </a:p>
      </dgm:t>
    </dgm:pt>
    <dgm:pt modelId="{98F6C8E1-9E12-483A-9189-4837E6284838}" type="parTrans" cxnId="{516907D1-5202-4935-9F29-8C4E87A19881}">
      <dgm:prSet/>
      <dgm:spPr/>
      <dgm:t>
        <a:bodyPr/>
        <a:lstStyle/>
        <a:p>
          <a:endParaRPr lang="en-US"/>
        </a:p>
      </dgm:t>
    </dgm:pt>
    <dgm:pt modelId="{22B6922C-7E02-4D92-9E91-F7F81ABAEA2D}" type="sibTrans" cxnId="{516907D1-5202-4935-9F29-8C4E87A19881}">
      <dgm:prSet/>
      <dgm:spPr/>
      <dgm:t>
        <a:bodyPr/>
        <a:lstStyle/>
        <a:p>
          <a:endParaRPr lang="en-US"/>
        </a:p>
      </dgm:t>
    </dgm:pt>
    <dgm:pt modelId="{809A388D-33E1-465D-9CC1-DC9DE912445B}" type="pres">
      <dgm:prSet presAssocID="{8D3636DF-BDFE-48C8-8580-40EB2BF03815}" presName="linear" presStyleCnt="0">
        <dgm:presLayoutVars>
          <dgm:animLvl val="lvl"/>
          <dgm:resizeHandles val="exact"/>
        </dgm:presLayoutVars>
      </dgm:prSet>
      <dgm:spPr/>
    </dgm:pt>
    <dgm:pt modelId="{5C191BCE-D348-4883-B7FA-9C5E32E9F864}" type="pres">
      <dgm:prSet presAssocID="{A4CD5ADD-3233-4126-9447-9C500041F978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6BEA0361-26D7-4DB7-87A6-2D9DF7A16F15}" type="pres">
      <dgm:prSet presAssocID="{118E4BD8-4F7A-466F-B199-2D9DBD867A98}" presName="spacer" presStyleCnt="0"/>
      <dgm:spPr/>
    </dgm:pt>
    <dgm:pt modelId="{06A2B082-F870-46E2-98E3-99285B42CAA8}" type="pres">
      <dgm:prSet presAssocID="{501E21FB-7ACC-4A98-8EA2-E7AA61F8D2A7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1B5F5CA-C01A-49E8-87B3-3B680A80B825}" type="pres">
      <dgm:prSet presAssocID="{53142549-EFA8-4DA9-B5D2-D8DA2C11F06D}" presName="spacer" presStyleCnt="0"/>
      <dgm:spPr/>
    </dgm:pt>
    <dgm:pt modelId="{96B01800-9E44-4950-947C-45B6465EF0BF}" type="pres">
      <dgm:prSet presAssocID="{C6227169-3357-4555-A994-07CCE6261580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F6F89B1B-8E94-4106-B736-5325911A3716}" type="pres">
      <dgm:prSet presAssocID="{2E2EE524-438C-436E-8525-987BD2AA50C9}" presName="spacer" presStyleCnt="0"/>
      <dgm:spPr/>
    </dgm:pt>
    <dgm:pt modelId="{A773B75D-DF60-4B7C-B5B1-6A8B677FBEFD}" type="pres">
      <dgm:prSet presAssocID="{F19F1B2E-9758-4599-A5D1-BBAC7F0C9EE4}" presName="parentText" presStyleLbl="node1" presStyleIdx="3" presStyleCnt="5" custLinFactNeighborX="0" custLinFactNeighborY="-33">
        <dgm:presLayoutVars>
          <dgm:chMax val="0"/>
          <dgm:bulletEnabled val="1"/>
        </dgm:presLayoutVars>
      </dgm:prSet>
      <dgm:spPr/>
    </dgm:pt>
    <dgm:pt modelId="{D7024ABC-4863-4C06-B194-DFA7A0C4E14C}" type="pres">
      <dgm:prSet presAssocID="{15A33701-984C-4318-A696-75BF3DF55380}" presName="spacer" presStyleCnt="0"/>
      <dgm:spPr/>
    </dgm:pt>
    <dgm:pt modelId="{4245B859-0E39-4052-8E2E-EB67AEF044EE}" type="pres">
      <dgm:prSet presAssocID="{CED56283-4698-4398-90A4-3B471D70D38C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FA3FF20A-321B-4E9F-8A67-F6238C004E03}" type="presOf" srcId="{F19F1B2E-9758-4599-A5D1-BBAC7F0C9EE4}" destId="{A773B75D-DF60-4B7C-B5B1-6A8B677FBEFD}" srcOrd="0" destOrd="0" presId="urn:microsoft.com/office/officeart/2005/8/layout/vList2"/>
    <dgm:cxn modelId="{739F4D16-42A3-492E-885D-59E25D205620}" type="presOf" srcId="{8D3636DF-BDFE-48C8-8580-40EB2BF03815}" destId="{809A388D-33E1-465D-9CC1-DC9DE912445B}" srcOrd="0" destOrd="0" presId="urn:microsoft.com/office/officeart/2005/8/layout/vList2"/>
    <dgm:cxn modelId="{CE3BFF1B-D987-46A8-9A47-3E22F4097AC3}" type="presOf" srcId="{C6227169-3357-4555-A994-07CCE6261580}" destId="{96B01800-9E44-4950-947C-45B6465EF0BF}" srcOrd="0" destOrd="0" presId="urn:microsoft.com/office/officeart/2005/8/layout/vList2"/>
    <dgm:cxn modelId="{B219203C-EE05-4BBB-B356-CBCACF36F498}" srcId="{8D3636DF-BDFE-48C8-8580-40EB2BF03815}" destId="{F19F1B2E-9758-4599-A5D1-BBAC7F0C9EE4}" srcOrd="3" destOrd="0" parTransId="{862AC172-1BF7-4EB4-B255-745AF815B830}" sibTransId="{15A33701-984C-4318-A696-75BF3DF55380}"/>
    <dgm:cxn modelId="{B4E17D8B-E646-498C-ADA0-07C5CBB37842}" type="presOf" srcId="{501E21FB-7ACC-4A98-8EA2-E7AA61F8D2A7}" destId="{06A2B082-F870-46E2-98E3-99285B42CAA8}" srcOrd="0" destOrd="0" presId="urn:microsoft.com/office/officeart/2005/8/layout/vList2"/>
    <dgm:cxn modelId="{3EE575C1-F96D-44EA-B529-B45180D995BE}" type="presOf" srcId="{CED56283-4698-4398-90A4-3B471D70D38C}" destId="{4245B859-0E39-4052-8E2E-EB67AEF044EE}" srcOrd="0" destOrd="0" presId="urn:microsoft.com/office/officeart/2005/8/layout/vList2"/>
    <dgm:cxn modelId="{219C7ECD-4433-4693-9629-142DFCC01AFC}" srcId="{8D3636DF-BDFE-48C8-8580-40EB2BF03815}" destId="{A4CD5ADD-3233-4126-9447-9C500041F978}" srcOrd="0" destOrd="0" parTransId="{3AEF9E9F-B3C7-4503-B804-DCBA6387C7C7}" sibTransId="{118E4BD8-4F7A-466F-B199-2D9DBD867A98}"/>
    <dgm:cxn modelId="{516907D1-5202-4935-9F29-8C4E87A19881}" srcId="{8D3636DF-BDFE-48C8-8580-40EB2BF03815}" destId="{CED56283-4698-4398-90A4-3B471D70D38C}" srcOrd="4" destOrd="0" parTransId="{98F6C8E1-9E12-483A-9189-4837E6284838}" sibTransId="{22B6922C-7E02-4D92-9E91-F7F81ABAEA2D}"/>
    <dgm:cxn modelId="{B3CD48E0-A5BC-4DAD-A543-0730F8948C5F}" type="presOf" srcId="{A4CD5ADD-3233-4126-9447-9C500041F978}" destId="{5C191BCE-D348-4883-B7FA-9C5E32E9F864}" srcOrd="0" destOrd="0" presId="urn:microsoft.com/office/officeart/2005/8/layout/vList2"/>
    <dgm:cxn modelId="{9EE3CCF5-8695-4628-A2B0-7231C8C9CBB9}" srcId="{8D3636DF-BDFE-48C8-8580-40EB2BF03815}" destId="{C6227169-3357-4555-A994-07CCE6261580}" srcOrd="2" destOrd="0" parTransId="{9632F223-1FAE-4EA7-BAA4-DCF781818964}" sibTransId="{2E2EE524-438C-436E-8525-987BD2AA50C9}"/>
    <dgm:cxn modelId="{2564D4FB-D6AB-4EA4-855B-CE9085F2383E}" srcId="{8D3636DF-BDFE-48C8-8580-40EB2BF03815}" destId="{501E21FB-7ACC-4A98-8EA2-E7AA61F8D2A7}" srcOrd="1" destOrd="0" parTransId="{C6D69CAA-41F3-4EE6-8440-14A4A92B510F}" sibTransId="{53142549-EFA8-4DA9-B5D2-D8DA2C11F06D}"/>
    <dgm:cxn modelId="{709221BC-9A5C-4285-ABD1-19F421BEA01B}" type="presParOf" srcId="{809A388D-33E1-465D-9CC1-DC9DE912445B}" destId="{5C191BCE-D348-4883-B7FA-9C5E32E9F864}" srcOrd="0" destOrd="0" presId="urn:microsoft.com/office/officeart/2005/8/layout/vList2"/>
    <dgm:cxn modelId="{5BF8355A-BF39-4909-86BE-DBE4C80A28E2}" type="presParOf" srcId="{809A388D-33E1-465D-9CC1-DC9DE912445B}" destId="{6BEA0361-26D7-4DB7-87A6-2D9DF7A16F15}" srcOrd="1" destOrd="0" presId="urn:microsoft.com/office/officeart/2005/8/layout/vList2"/>
    <dgm:cxn modelId="{0D010172-7137-40CC-AC9C-C442DCAA6DE2}" type="presParOf" srcId="{809A388D-33E1-465D-9CC1-DC9DE912445B}" destId="{06A2B082-F870-46E2-98E3-99285B42CAA8}" srcOrd="2" destOrd="0" presId="urn:microsoft.com/office/officeart/2005/8/layout/vList2"/>
    <dgm:cxn modelId="{D18A5A83-4FAB-4DAF-B8E3-2D450F7D38B5}" type="presParOf" srcId="{809A388D-33E1-465D-9CC1-DC9DE912445B}" destId="{B1B5F5CA-C01A-49E8-87B3-3B680A80B825}" srcOrd="3" destOrd="0" presId="urn:microsoft.com/office/officeart/2005/8/layout/vList2"/>
    <dgm:cxn modelId="{0F3F3E16-CD68-45CF-BF9B-6177783DA3D8}" type="presParOf" srcId="{809A388D-33E1-465D-9CC1-DC9DE912445B}" destId="{96B01800-9E44-4950-947C-45B6465EF0BF}" srcOrd="4" destOrd="0" presId="urn:microsoft.com/office/officeart/2005/8/layout/vList2"/>
    <dgm:cxn modelId="{3D921C74-0583-42B1-A0DF-E64AB694AE70}" type="presParOf" srcId="{809A388D-33E1-465D-9CC1-DC9DE912445B}" destId="{F6F89B1B-8E94-4106-B736-5325911A3716}" srcOrd="5" destOrd="0" presId="urn:microsoft.com/office/officeart/2005/8/layout/vList2"/>
    <dgm:cxn modelId="{46AC6E61-FA28-44C0-9880-B4876580606D}" type="presParOf" srcId="{809A388D-33E1-465D-9CC1-DC9DE912445B}" destId="{A773B75D-DF60-4B7C-B5B1-6A8B677FBEFD}" srcOrd="6" destOrd="0" presId="urn:microsoft.com/office/officeart/2005/8/layout/vList2"/>
    <dgm:cxn modelId="{207CD6EF-BA54-4A9F-8524-8CF78379016A}" type="presParOf" srcId="{809A388D-33E1-465D-9CC1-DC9DE912445B}" destId="{D7024ABC-4863-4C06-B194-DFA7A0C4E14C}" srcOrd="7" destOrd="0" presId="urn:microsoft.com/office/officeart/2005/8/layout/vList2"/>
    <dgm:cxn modelId="{3A0A6EA9-8CD0-4CE3-99C6-4BEA5CC4FBBE}" type="presParOf" srcId="{809A388D-33E1-465D-9CC1-DC9DE912445B}" destId="{4245B859-0E39-4052-8E2E-EB67AEF044E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24F635-E894-417C-BD1F-D0473DB603A6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9EC376FD-9179-47E9-86AE-976A7616E446}">
      <dgm:prSet/>
      <dgm:spPr/>
      <dgm:t>
        <a:bodyPr/>
        <a:lstStyle/>
        <a:p>
          <a:r>
            <a:rPr lang="cs-CZ"/>
            <a:t>zdravotnický pracovník, který je zaměstnancem státu zařazeným na Ministerstvo zdravotnictví</a:t>
          </a:r>
          <a:endParaRPr lang="en-US"/>
        </a:p>
      </dgm:t>
    </dgm:pt>
    <dgm:pt modelId="{F9FCA07C-F013-4CDB-BA28-19D9F4687A3D}" type="parTrans" cxnId="{21D78C39-56DD-466F-8A5E-4ED616B9576B}">
      <dgm:prSet/>
      <dgm:spPr/>
      <dgm:t>
        <a:bodyPr/>
        <a:lstStyle/>
        <a:p>
          <a:endParaRPr lang="en-US"/>
        </a:p>
      </dgm:t>
    </dgm:pt>
    <dgm:pt modelId="{5E879CBE-4749-4900-BC55-F8BC67B2BAF4}" type="sibTrans" cxnId="{21D78C39-56DD-466F-8A5E-4ED616B9576B}">
      <dgm:prSet/>
      <dgm:spPr/>
      <dgm:t>
        <a:bodyPr/>
        <a:lstStyle/>
        <a:p>
          <a:endParaRPr lang="en-US"/>
        </a:p>
      </dgm:t>
    </dgm:pt>
    <dgm:pt modelId="{E94DD255-73E3-4B8E-BB4A-9C77DEFA5DE2}">
      <dgm:prSet/>
      <dgm:spPr/>
      <dgm:t>
        <a:bodyPr/>
        <a:lstStyle/>
        <a:p>
          <a:r>
            <a:rPr lang="cs-CZ"/>
            <a:t>lékař se způsobilostí v oboru sexuologie</a:t>
          </a:r>
          <a:endParaRPr lang="en-US"/>
        </a:p>
      </dgm:t>
    </dgm:pt>
    <dgm:pt modelId="{0B0C6259-CBD8-413F-B3FC-6B8FBA27D0D0}" type="parTrans" cxnId="{8D5ADEFB-A6A3-4A60-955A-C1F89866BF0F}">
      <dgm:prSet/>
      <dgm:spPr/>
      <dgm:t>
        <a:bodyPr/>
        <a:lstStyle/>
        <a:p>
          <a:endParaRPr lang="en-US"/>
        </a:p>
      </dgm:t>
    </dgm:pt>
    <dgm:pt modelId="{06F49E92-DC98-42F6-99D5-EC5A1F58CEB7}" type="sibTrans" cxnId="{8D5ADEFB-A6A3-4A60-955A-C1F89866BF0F}">
      <dgm:prSet/>
      <dgm:spPr/>
      <dgm:t>
        <a:bodyPr/>
        <a:lstStyle/>
        <a:p>
          <a:endParaRPr lang="en-US"/>
        </a:p>
      </dgm:t>
    </dgm:pt>
    <dgm:pt modelId="{51DD7696-6FC5-4F85-9AE4-BFEB529D3E31}">
      <dgm:prSet/>
      <dgm:spPr/>
      <dgm:t>
        <a:bodyPr/>
        <a:lstStyle/>
        <a:p>
          <a:r>
            <a:rPr lang="cs-CZ"/>
            <a:t>lékař se způsobilostí v oboru psychiatrie</a:t>
          </a:r>
          <a:endParaRPr lang="en-US"/>
        </a:p>
      </dgm:t>
    </dgm:pt>
    <dgm:pt modelId="{C1A24767-C99E-4ABC-8400-23B62D75749F}" type="parTrans" cxnId="{F379B202-D271-4914-B4A4-558DD69D4EBD}">
      <dgm:prSet/>
      <dgm:spPr/>
      <dgm:t>
        <a:bodyPr/>
        <a:lstStyle/>
        <a:p>
          <a:endParaRPr lang="en-US"/>
        </a:p>
      </dgm:t>
    </dgm:pt>
    <dgm:pt modelId="{7E77A09A-C0B6-4469-9162-CB04CC9629DD}" type="sibTrans" cxnId="{F379B202-D271-4914-B4A4-558DD69D4EBD}">
      <dgm:prSet/>
      <dgm:spPr/>
      <dgm:t>
        <a:bodyPr/>
        <a:lstStyle/>
        <a:p>
          <a:endParaRPr lang="en-US"/>
        </a:p>
      </dgm:t>
    </dgm:pt>
    <dgm:pt modelId="{1E21558D-4B3D-4AA3-8E7E-2805B29B41C8}">
      <dgm:prSet/>
      <dgm:spPr/>
      <dgm:t>
        <a:bodyPr/>
        <a:lstStyle/>
        <a:p>
          <a:r>
            <a:rPr lang="cs-CZ"/>
            <a:t>klinický psycholog</a:t>
          </a:r>
          <a:endParaRPr lang="en-US"/>
        </a:p>
      </dgm:t>
    </dgm:pt>
    <dgm:pt modelId="{9FEBE753-3A0F-4678-8F76-05DA5AE561E2}" type="parTrans" cxnId="{FEA885EA-5E21-4BA1-A681-2F3B70119FCF}">
      <dgm:prSet/>
      <dgm:spPr/>
      <dgm:t>
        <a:bodyPr/>
        <a:lstStyle/>
        <a:p>
          <a:endParaRPr lang="en-US"/>
        </a:p>
      </dgm:t>
    </dgm:pt>
    <dgm:pt modelId="{B712506C-4039-45DA-AB5C-36BA7952C007}" type="sibTrans" cxnId="{FEA885EA-5E21-4BA1-A681-2F3B70119FCF}">
      <dgm:prSet/>
      <dgm:spPr/>
      <dgm:t>
        <a:bodyPr/>
        <a:lstStyle/>
        <a:p>
          <a:endParaRPr lang="en-US"/>
        </a:p>
      </dgm:t>
    </dgm:pt>
    <dgm:pt modelId="{B1A93622-06C1-4AE6-98A0-569A213A5991}">
      <dgm:prSet/>
      <dgm:spPr/>
      <dgm:t>
        <a:bodyPr/>
        <a:lstStyle/>
        <a:p>
          <a:r>
            <a:rPr lang="cs-CZ"/>
            <a:t>lékař se způsobilostí v oboru diabetologie a endokrinologie</a:t>
          </a:r>
          <a:endParaRPr lang="en-US"/>
        </a:p>
      </dgm:t>
    </dgm:pt>
    <dgm:pt modelId="{A13A9A25-BDA6-410B-8A9C-D477488FC976}" type="parTrans" cxnId="{408FB42B-2E30-4950-B005-AF911F7DE625}">
      <dgm:prSet/>
      <dgm:spPr/>
      <dgm:t>
        <a:bodyPr/>
        <a:lstStyle/>
        <a:p>
          <a:endParaRPr lang="en-US"/>
        </a:p>
      </dgm:t>
    </dgm:pt>
    <dgm:pt modelId="{1CAD80BC-DB5C-4614-A673-1B2B184D42C3}" type="sibTrans" cxnId="{408FB42B-2E30-4950-B005-AF911F7DE625}">
      <dgm:prSet/>
      <dgm:spPr/>
      <dgm:t>
        <a:bodyPr/>
        <a:lstStyle/>
        <a:p>
          <a:endParaRPr lang="en-US"/>
        </a:p>
      </dgm:t>
    </dgm:pt>
    <dgm:pt modelId="{F63FAB7D-DD2B-4F3E-B39C-5A2F86FCF789}">
      <dgm:prSet/>
      <dgm:spPr/>
      <dgm:t>
        <a:bodyPr/>
        <a:lstStyle/>
        <a:p>
          <a:r>
            <a:rPr lang="cs-CZ"/>
            <a:t>lékař se způsobilostí v oboru urologie nebo gynekologie a porodnictví</a:t>
          </a:r>
          <a:endParaRPr lang="en-US"/>
        </a:p>
      </dgm:t>
    </dgm:pt>
    <dgm:pt modelId="{264F1BD2-5BAF-4F9B-9C5D-D7F502324F0E}" type="parTrans" cxnId="{B513215B-BE36-4D7D-9092-00BD1549A901}">
      <dgm:prSet/>
      <dgm:spPr/>
      <dgm:t>
        <a:bodyPr/>
        <a:lstStyle/>
        <a:p>
          <a:endParaRPr lang="en-US"/>
        </a:p>
      </dgm:t>
    </dgm:pt>
    <dgm:pt modelId="{E0501006-76D5-40E1-846F-E66F84C1AB45}" type="sibTrans" cxnId="{B513215B-BE36-4D7D-9092-00BD1549A901}">
      <dgm:prSet/>
      <dgm:spPr/>
      <dgm:t>
        <a:bodyPr/>
        <a:lstStyle/>
        <a:p>
          <a:endParaRPr lang="en-US"/>
        </a:p>
      </dgm:t>
    </dgm:pt>
    <dgm:pt modelId="{27BE56DE-185D-4136-9648-79ADB07CD3C7}">
      <dgm:prSet/>
      <dgm:spPr/>
      <dgm:t>
        <a:bodyPr/>
        <a:lstStyle/>
        <a:p>
          <a:r>
            <a:rPr lang="pt-BR"/>
            <a:t>právník se znalostmi v oblasti zdravotnického práva</a:t>
          </a:r>
          <a:endParaRPr lang="en-US"/>
        </a:p>
      </dgm:t>
    </dgm:pt>
    <dgm:pt modelId="{576E01F9-235A-4981-AC8E-95186EFBA521}" type="parTrans" cxnId="{F1671477-DCDA-424E-A2E8-BF7E3C886829}">
      <dgm:prSet/>
      <dgm:spPr/>
      <dgm:t>
        <a:bodyPr/>
        <a:lstStyle/>
        <a:p>
          <a:endParaRPr lang="en-US"/>
        </a:p>
      </dgm:t>
    </dgm:pt>
    <dgm:pt modelId="{AE2B2863-A77C-4CA1-8BDD-C5196189F121}" type="sibTrans" cxnId="{F1671477-DCDA-424E-A2E8-BF7E3C886829}">
      <dgm:prSet/>
      <dgm:spPr/>
      <dgm:t>
        <a:bodyPr/>
        <a:lstStyle/>
        <a:p>
          <a:endParaRPr lang="en-US"/>
        </a:p>
      </dgm:t>
    </dgm:pt>
    <dgm:pt modelId="{0599FE66-3468-4D9B-8DF5-F2695C2D4E28}" type="pres">
      <dgm:prSet presAssocID="{F124F635-E894-417C-BD1F-D0473DB603A6}" presName="linear" presStyleCnt="0">
        <dgm:presLayoutVars>
          <dgm:animLvl val="lvl"/>
          <dgm:resizeHandles val="exact"/>
        </dgm:presLayoutVars>
      </dgm:prSet>
      <dgm:spPr/>
    </dgm:pt>
    <dgm:pt modelId="{89CAF992-C965-4779-AE25-C879261EFC56}" type="pres">
      <dgm:prSet presAssocID="{9EC376FD-9179-47E9-86AE-976A7616E446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3A670423-4B66-42A9-B95E-B338DB61FD72}" type="pres">
      <dgm:prSet presAssocID="{5E879CBE-4749-4900-BC55-F8BC67B2BAF4}" presName="spacer" presStyleCnt="0"/>
      <dgm:spPr/>
    </dgm:pt>
    <dgm:pt modelId="{5E2B971D-BF96-4DF3-B3F6-819FA9F4D685}" type="pres">
      <dgm:prSet presAssocID="{E94DD255-73E3-4B8E-BB4A-9C77DEFA5DE2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62DC63C7-5C10-4403-97BF-2B0DD4AEF7E9}" type="pres">
      <dgm:prSet presAssocID="{06F49E92-DC98-42F6-99D5-EC5A1F58CEB7}" presName="spacer" presStyleCnt="0"/>
      <dgm:spPr/>
    </dgm:pt>
    <dgm:pt modelId="{3B23536B-B500-4B53-8620-A55FDF0D9E64}" type="pres">
      <dgm:prSet presAssocID="{51DD7696-6FC5-4F85-9AE4-BFEB529D3E31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DDCD4CD4-4945-4942-8FE4-79E14D5E950C}" type="pres">
      <dgm:prSet presAssocID="{7E77A09A-C0B6-4469-9162-CB04CC9629DD}" presName="spacer" presStyleCnt="0"/>
      <dgm:spPr/>
    </dgm:pt>
    <dgm:pt modelId="{59AC2404-844C-426E-B220-9FF946069075}" type="pres">
      <dgm:prSet presAssocID="{1E21558D-4B3D-4AA3-8E7E-2805B29B41C8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3A728504-744D-44D2-8B93-0F62D5C9291C}" type="pres">
      <dgm:prSet presAssocID="{B712506C-4039-45DA-AB5C-36BA7952C007}" presName="spacer" presStyleCnt="0"/>
      <dgm:spPr/>
    </dgm:pt>
    <dgm:pt modelId="{8A7C71AE-823B-44FC-9993-F7627FFB599A}" type="pres">
      <dgm:prSet presAssocID="{B1A93622-06C1-4AE6-98A0-569A213A5991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3F32F169-B240-4ACD-A172-EB464855B953}" type="pres">
      <dgm:prSet presAssocID="{1CAD80BC-DB5C-4614-A673-1B2B184D42C3}" presName="spacer" presStyleCnt="0"/>
      <dgm:spPr/>
    </dgm:pt>
    <dgm:pt modelId="{8CE96C73-2DA6-4FE6-9816-5D21A1C0E445}" type="pres">
      <dgm:prSet presAssocID="{F63FAB7D-DD2B-4F3E-B39C-5A2F86FCF789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5DA52108-A650-459C-9459-C1345359D668}" type="pres">
      <dgm:prSet presAssocID="{E0501006-76D5-40E1-846F-E66F84C1AB45}" presName="spacer" presStyleCnt="0"/>
      <dgm:spPr/>
    </dgm:pt>
    <dgm:pt modelId="{1C7B8F6D-3E06-4A12-A488-87853B032579}" type="pres">
      <dgm:prSet presAssocID="{27BE56DE-185D-4136-9648-79ADB07CD3C7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F379B202-D271-4914-B4A4-558DD69D4EBD}" srcId="{F124F635-E894-417C-BD1F-D0473DB603A6}" destId="{51DD7696-6FC5-4F85-9AE4-BFEB529D3E31}" srcOrd="2" destOrd="0" parTransId="{C1A24767-C99E-4ABC-8400-23B62D75749F}" sibTransId="{7E77A09A-C0B6-4469-9162-CB04CC9629DD}"/>
    <dgm:cxn modelId="{754CEB09-B7D0-49C7-A54A-70DA6FAAA1B8}" type="presOf" srcId="{B1A93622-06C1-4AE6-98A0-569A213A5991}" destId="{8A7C71AE-823B-44FC-9993-F7627FFB599A}" srcOrd="0" destOrd="0" presId="urn:microsoft.com/office/officeart/2005/8/layout/vList2"/>
    <dgm:cxn modelId="{408FB42B-2E30-4950-B005-AF911F7DE625}" srcId="{F124F635-E894-417C-BD1F-D0473DB603A6}" destId="{B1A93622-06C1-4AE6-98A0-569A213A5991}" srcOrd="4" destOrd="0" parTransId="{A13A9A25-BDA6-410B-8A9C-D477488FC976}" sibTransId="{1CAD80BC-DB5C-4614-A673-1B2B184D42C3}"/>
    <dgm:cxn modelId="{2A78F533-8250-47D2-BFD4-7FD7784AE00A}" type="presOf" srcId="{E94DD255-73E3-4B8E-BB4A-9C77DEFA5DE2}" destId="{5E2B971D-BF96-4DF3-B3F6-819FA9F4D685}" srcOrd="0" destOrd="0" presId="urn:microsoft.com/office/officeart/2005/8/layout/vList2"/>
    <dgm:cxn modelId="{65BE6034-56DC-4DF5-AC1D-29A7916409DB}" type="presOf" srcId="{1E21558D-4B3D-4AA3-8E7E-2805B29B41C8}" destId="{59AC2404-844C-426E-B220-9FF946069075}" srcOrd="0" destOrd="0" presId="urn:microsoft.com/office/officeart/2005/8/layout/vList2"/>
    <dgm:cxn modelId="{21D78C39-56DD-466F-8A5E-4ED616B9576B}" srcId="{F124F635-E894-417C-BD1F-D0473DB603A6}" destId="{9EC376FD-9179-47E9-86AE-976A7616E446}" srcOrd="0" destOrd="0" parTransId="{F9FCA07C-F013-4CDB-BA28-19D9F4687A3D}" sibTransId="{5E879CBE-4749-4900-BC55-F8BC67B2BAF4}"/>
    <dgm:cxn modelId="{B513215B-BE36-4D7D-9092-00BD1549A901}" srcId="{F124F635-E894-417C-BD1F-D0473DB603A6}" destId="{F63FAB7D-DD2B-4F3E-B39C-5A2F86FCF789}" srcOrd="5" destOrd="0" parTransId="{264F1BD2-5BAF-4F9B-9C5D-D7F502324F0E}" sibTransId="{E0501006-76D5-40E1-846F-E66F84C1AB45}"/>
    <dgm:cxn modelId="{548F115D-14AB-4787-9F41-6DCD767D6236}" type="presOf" srcId="{F124F635-E894-417C-BD1F-D0473DB603A6}" destId="{0599FE66-3468-4D9B-8DF5-F2695C2D4E28}" srcOrd="0" destOrd="0" presId="urn:microsoft.com/office/officeart/2005/8/layout/vList2"/>
    <dgm:cxn modelId="{8FF85766-859D-4CAC-9C27-0A8D8EDDD82B}" type="presOf" srcId="{27BE56DE-185D-4136-9648-79ADB07CD3C7}" destId="{1C7B8F6D-3E06-4A12-A488-87853B032579}" srcOrd="0" destOrd="0" presId="urn:microsoft.com/office/officeart/2005/8/layout/vList2"/>
    <dgm:cxn modelId="{F1671477-DCDA-424E-A2E8-BF7E3C886829}" srcId="{F124F635-E894-417C-BD1F-D0473DB603A6}" destId="{27BE56DE-185D-4136-9648-79ADB07CD3C7}" srcOrd="6" destOrd="0" parTransId="{576E01F9-235A-4981-AC8E-95186EFBA521}" sibTransId="{AE2B2863-A77C-4CA1-8BDD-C5196189F121}"/>
    <dgm:cxn modelId="{837A11C7-05BE-4E70-A4E8-F0B8C892861D}" type="presOf" srcId="{9EC376FD-9179-47E9-86AE-976A7616E446}" destId="{89CAF992-C965-4779-AE25-C879261EFC56}" srcOrd="0" destOrd="0" presId="urn:microsoft.com/office/officeart/2005/8/layout/vList2"/>
    <dgm:cxn modelId="{FEA885EA-5E21-4BA1-A681-2F3B70119FCF}" srcId="{F124F635-E894-417C-BD1F-D0473DB603A6}" destId="{1E21558D-4B3D-4AA3-8E7E-2805B29B41C8}" srcOrd="3" destOrd="0" parTransId="{9FEBE753-3A0F-4678-8F76-05DA5AE561E2}" sibTransId="{B712506C-4039-45DA-AB5C-36BA7952C007}"/>
    <dgm:cxn modelId="{2B0B65F3-4E13-41DD-A1E4-3404DDB8E616}" type="presOf" srcId="{51DD7696-6FC5-4F85-9AE4-BFEB529D3E31}" destId="{3B23536B-B500-4B53-8620-A55FDF0D9E64}" srcOrd="0" destOrd="0" presId="urn:microsoft.com/office/officeart/2005/8/layout/vList2"/>
    <dgm:cxn modelId="{236493F4-3750-4A24-A384-811FC861409F}" type="presOf" srcId="{F63FAB7D-DD2B-4F3E-B39C-5A2F86FCF789}" destId="{8CE96C73-2DA6-4FE6-9816-5D21A1C0E445}" srcOrd="0" destOrd="0" presId="urn:microsoft.com/office/officeart/2005/8/layout/vList2"/>
    <dgm:cxn modelId="{8D5ADEFB-A6A3-4A60-955A-C1F89866BF0F}" srcId="{F124F635-E894-417C-BD1F-D0473DB603A6}" destId="{E94DD255-73E3-4B8E-BB4A-9C77DEFA5DE2}" srcOrd="1" destOrd="0" parTransId="{0B0C6259-CBD8-413F-B3FC-6B8FBA27D0D0}" sibTransId="{06F49E92-DC98-42F6-99D5-EC5A1F58CEB7}"/>
    <dgm:cxn modelId="{49743D33-D4B2-4396-B90B-B70E3AF58BF3}" type="presParOf" srcId="{0599FE66-3468-4D9B-8DF5-F2695C2D4E28}" destId="{89CAF992-C965-4779-AE25-C879261EFC56}" srcOrd="0" destOrd="0" presId="urn:microsoft.com/office/officeart/2005/8/layout/vList2"/>
    <dgm:cxn modelId="{B8C6CEDF-CDEE-415F-8BB3-23319E5B2610}" type="presParOf" srcId="{0599FE66-3468-4D9B-8DF5-F2695C2D4E28}" destId="{3A670423-4B66-42A9-B95E-B338DB61FD72}" srcOrd="1" destOrd="0" presId="urn:microsoft.com/office/officeart/2005/8/layout/vList2"/>
    <dgm:cxn modelId="{7FAEFDFB-340C-4936-9785-672A357F47E5}" type="presParOf" srcId="{0599FE66-3468-4D9B-8DF5-F2695C2D4E28}" destId="{5E2B971D-BF96-4DF3-B3F6-819FA9F4D685}" srcOrd="2" destOrd="0" presId="urn:microsoft.com/office/officeart/2005/8/layout/vList2"/>
    <dgm:cxn modelId="{1987F96F-96F0-4361-8244-C681DFFF1AE2}" type="presParOf" srcId="{0599FE66-3468-4D9B-8DF5-F2695C2D4E28}" destId="{62DC63C7-5C10-4403-97BF-2B0DD4AEF7E9}" srcOrd="3" destOrd="0" presId="urn:microsoft.com/office/officeart/2005/8/layout/vList2"/>
    <dgm:cxn modelId="{A390081F-7419-437F-9FCB-63274F48CC48}" type="presParOf" srcId="{0599FE66-3468-4D9B-8DF5-F2695C2D4E28}" destId="{3B23536B-B500-4B53-8620-A55FDF0D9E64}" srcOrd="4" destOrd="0" presId="urn:microsoft.com/office/officeart/2005/8/layout/vList2"/>
    <dgm:cxn modelId="{63BFA271-9235-44D8-B4E8-97E56EA02D46}" type="presParOf" srcId="{0599FE66-3468-4D9B-8DF5-F2695C2D4E28}" destId="{DDCD4CD4-4945-4942-8FE4-79E14D5E950C}" srcOrd="5" destOrd="0" presId="urn:microsoft.com/office/officeart/2005/8/layout/vList2"/>
    <dgm:cxn modelId="{134DF184-7D2D-410A-8299-65C00C9D329A}" type="presParOf" srcId="{0599FE66-3468-4D9B-8DF5-F2695C2D4E28}" destId="{59AC2404-844C-426E-B220-9FF946069075}" srcOrd="6" destOrd="0" presId="urn:microsoft.com/office/officeart/2005/8/layout/vList2"/>
    <dgm:cxn modelId="{63C808C6-7FBB-4195-9BDF-20FBA6175B0F}" type="presParOf" srcId="{0599FE66-3468-4D9B-8DF5-F2695C2D4E28}" destId="{3A728504-744D-44D2-8B93-0F62D5C9291C}" srcOrd="7" destOrd="0" presId="urn:microsoft.com/office/officeart/2005/8/layout/vList2"/>
    <dgm:cxn modelId="{AB84A387-FDA2-4842-A6A4-2FB82DB84CEF}" type="presParOf" srcId="{0599FE66-3468-4D9B-8DF5-F2695C2D4E28}" destId="{8A7C71AE-823B-44FC-9993-F7627FFB599A}" srcOrd="8" destOrd="0" presId="urn:microsoft.com/office/officeart/2005/8/layout/vList2"/>
    <dgm:cxn modelId="{A543FE69-561B-42C6-8249-7D009D7AA215}" type="presParOf" srcId="{0599FE66-3468-4D9B-8DF5-F2695C2D4E28}" destId="{3F32F169-B240-4ACD-A172-EB464855B953}" srcOrd="9" destOrd="0" presId="urn:microsoft.com/office/officeart/2005/8/layout/vList2"/>
    <dgm:cxn modelId="{44B11B8C-B7AA-4CF5-A679-1F9DF906014F}" type="presParOf" srcId="{0599FE66-3468-4D9B-8DF5-F2695C2D4E28}" destId="{8CE96C73-2DA6-4FE6-9816-5D21A1C0E445}" srcOrd="10" destOrd="0" presId="urn:microsoft.com/office/officeart/2005/8/layout/vList2"/>
    <dgm:cxn modelId="{42515C77-0C62-4670-9D4B-AC5A3A400D7C}" type="presParOf" srcId="{0599FE66-3468-4D9B-8DF5-F2695C2D4E28}" destId="{5DA52108-A650-459C-9459-C1345359D668}" srcOrd="11" destOrd="0" presId="urn:microsoft.com/office/officeart/2005/8/layout/vList2"/>
    <dgm:cxn modelId="{4A721301-DA98-4EE1-92FA-D359595D177F}" type="presParOf" srcId="{0599FE66-3468-4D9B-8DF5-F2695C2D4E28}" destId="{1C7B8F6D-3E06-4A12-A488-87853B032579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191BCE-D348-4883-B7FA-9C5E32E9F864}">
      <dsp:nvSpPr>
        <dsp:cNvPr id="0" name=""/>
        <dsp:cNvSpPr/>
      </dsp:nvSpPr>
      <dsp:spPr>
        <a:xfrm>
          <a:off x="0" y="3109"/>
          <a:ext cx="6644233" cy="116577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1. podrobit se chirurgickému zákroku, při kterém dojde k přeměně pohlavních orgánů a ke znemožnění reprodukční funkce</a:t>
          </a:r>
          <a:endParaRPr lang="en-US" sz="2400" kern="1200" dirty="0"/>
        </a:p>
      </dsp:txBody>
      <dsp:txXfrm>
        <a:off x="56908" y="60017"/>
        <a:ext cx="6530417" cy="1051956"/>
      </dsp:txXfrm>
    </dsp:sp>
    <dsp:sp modelId="{06A2B082-F870-46E2-98E3-99285B42CAA8}">
      <dsp:nvSpPr>
        <dsp:cNvPr id="0" name=""/>
        <dsp:cNvSpPr/>
      </dsp:nvSpPr>
      <dsp:spPr>
        <a:xfrm>
          <a:off x="0" y="1181468"/>
          <a:ext cx="6644233" cy="1165772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2. musí být starší 18 let</a:t>
          </a:r>
          <a:endParaRPr lang="en-US" sz="2400" kern="1200" dirty="0"/>
        </a:p>
      </dsp:txBody>
      <dsp:txXfrm>
        <a:off x="56908" y="1238376"/>
        <a:ext cx="6530417" cy="1051956"/>
      </dsp:txXfrm>
    </dsp:sp>
    <dsp:sp modelId="{96B01800-9E44-4950-947C-45B6465EF0BF}">
      <dsp:nvSpPr>
        <dsp:cNvPr id="0" name=""/>
        <dsp:cNvSpPr/>
      </dsp:nvSpPr>
      <dsp:spPr>
        <a:xfrm>
          <a:off x="0" y="2359826"/>
          <a:ext cx="6644233" cy="1165772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3. mít lékařsky jednoznačně stanovenu poruchu sexuální identifikace</a:t>
          </a:r>
          <a:r>
            <a:rPr lang="cs-CZ" sz="500" kern="1200" dirty="0"/>
            <a:t>.</a:t>
          </a:r>
          <a:endParaRPr lang="en-US" sz="500" kern="1200" dirty="0"/>
        </a:p>
      </dsp:txBody>
      <dsp:txXfrm>
        <a:off x="56908" y="2416734"/>
        <a:ext cx="6530417" cy="1051956"/>
      </dsp:txXfrm>
    </dsp:sp>
    <dsp:sp modelId="{A773B75D-DF60-4B7C-B5B1-6A8B677FBEFD}">
      <dsp:nvSpPr>
        <dsp:cNvPr id="0" name=""/>
        <dsp:cNvSpPr/>
      </dsp:nvSpPr>
      <dsp:spPr>
        <a:xfrm>
          <a:off x="0" y="3538181"/>
          <a:ext cx="6644233" cy="1165772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4. prokázat schopnost žít trvale jako osoba opačného pohlaví</a:t>
          </a:r>
          <a:endParaRPr lang="en-US" sz="2400" kern="1200" dirty="0"/>
        </a:p>
      </dsp:txBody>
      <dsp:txXfrm>
        <a:off x="56908" y="3595089"/>
        <a:ext cx="6530417" cy="1051956"/>
      </dsp:txXfrm>
    </dsp:sp>
    <dsp:sp modelId="{4245B859-0E39-4052-8E2E-EB67AEF044EE}">
      <dsp:nvSpPr>
        <dsp:cNvPr id="0" name=""/>
        <dsp:cNvSpPr/>
      </dsp:nvSpPr>
      <dsp:spPr>
        <a:xfrm>
          <a:off x="0" y="4716543"/>
          <a:ext cx="6644233" cy="1165772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5. nesmí žít v manželství ani v registrovaném partnerství</a:t>
          </a:r>
          <a:endParaRPr lang="en-US" sz="2400" kern="1200" dirty="0"/>
        </a:p>
      </dsp:txBody>
      <dsp:txXfrm>
        <a:off x="56908" y="4773451"/>
        <a:ext cx="6530417" cy="10519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CAF992-C965-4779-AE25-C879261EFC56}">
      <dsp:nvSpPr>
        <dsp:cNvPr id="0" name=""/>
        <dsp:cNvSpPr/>
      </dsp:nvSpPr>
      <dsp:spPr>
        <a:xfrm>
          <a:off x="0" y="133182"/>
          <a:ext cx="6513603" cy="7558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zdravotnický pracovník, který je zaměstnancem státu zařazeným na Ministerstvo zdravotnictví</a:t>
          </a:r>
          <a:endParaRPr lang="en-US" sz="1900" kern="1200"/>
        </a:p>
      </dsp:txBody>
      <dsp:txXfrm>
        <a:off x="36896" y="170078"/>
        <a:ext cx="6439811" cy="682028"/>
      </dsp:txXfrm>
    </dsp:sp>
    <dsp:sp modelId="{5E2B971D-BF96-4DF3-B3F6-819FA9F4D685}">
      <dsp:nvSpPr>
        <dsp:cNvPr id="0" name=""/>
        <dsp:cNvSpPr/>
      </dsp:nvSpPr>
      <dsp:spPr>
        <a:xfrm>
          <a:off x="0" y="943722"/>
          <a:ext cx="6513603" cy="75582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lékař se způsobilostí v oboru sexuologie</a:t>
          </a:r>
          <a:endParaRPr lang="en-US" sz="1900" kern="1200"/>
        </a:p>
      </dsp:txBody>
      <dsp:txXfrm>
        <a:off x="36896" y="980618"/>
        <a:ext cx="6439811" cy="682028"/>
      </dsp:txXfrm>
    </dsp:sp>
    <dsp:sp modelId="{3B23536B-B500-4B53-8620-A55FDF0D9E64}">
      <dsp:nvSpPr>
        <dsp:cNvPr id="0" name=""/>
        <dsp:cNvSpPr/>
      </dsp:nvSpPr>
      <dsp:spPr>
        <a:xfrm>
          <a:off x="0" y="1754263"/>
          <a:ext cx="6513603" cy="7558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lékař se způsobilostí v oboru psychiatrie</a:t>
          </a:r>
          <a:endParaRPr lang="en-US" sz="1900" kern="1200"/>
        </a:p>
      </dsp:txBody>
      <dsp:txXfrm>
        <a:off x="36896" y="1791159"/>
        <a:ext cx="6439811" cy="682028"/>
      </dsp:txXfrm>
    </dsp:sp>
    <dsp:sp modelId="{59AC2404-844C-426E-B220-9FF946069075}">
      <dsp:nvSpPr>
        <dsp:cNvPr id="0" name=""/>
        <dsp:cNvSpPr/>
      </dsp:nvSpPr>
      <dsp:spPr>
        <a:xfrm>
          <a:off x="0" y="2564803"/>
          <a:ext cx="6513603" cy="75582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klinický psycholog</a:t>
          </a:r>
          <a:endParaRPr lang="en-US" sz="1900" kern="1200"/>
        </a:p>
      </dsp:txBody>
      <dsp:txXfrm>
        <a:off x="36896" y="2601699"/>
        <a:ext cx="6439811" cy="682028"/>
      </dsp:txXfrm>
    </dsp:sp>
    <dsp:sp modelId="{8A7C71AE-823B-44FC-9993-F7627FFB599A}">
      <dsp:nvSpPr>
        <dsp:cNvPr id="0" name=""/>
        <dsp:cNvSpPr/>
      </dsp:nvSpPr>
      <dsp:spPr>
        <a:xfrm>
          <a:off x="0" y="3375343"/>
          <a:ext cx="6513603" cy="75582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lékař se způsobilostí v oboru diabetologie a endokrinologie</a:t>
          </a:r>
          <a:endParaRPr lang="en-US" sz="1900" kern="1200"/>
        </a:p>
      </dsp:txBody>
      <dsp:txXfrm>
        <a:off x="36896" y="3412239"/>
        <a:ext cx="6439811" cy="682028"/>
      </dsp:txXfrm>
    </dsp:sp>
    <dsp:sp modelId="{8CE96C73-2DA6-4FE6-9816-5D21A1C0E445}">
      <dsp:nvSpPr>
        <dsp:cNvPr id="0" name=""/>
        <dsp:cNvSpPr/>
      </dsp:nvSpPr>
      <dsp:spPr>
        <a:xfrm>
          <a:off x="0" y="4185883"/>
          <a:ext cx="6513603" cy="7558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lékař se způsobilostí v oboru urologie nebo gynekologie a porodnictví</a:t>
          </a:r>
          <a:endParaRPr lang="en-US" sz="1900" kern="1200"/>
        </a:p>
      </dsp:txBody>
      <dsp:txXfrm>
        <a:off x="36896" y="4222779"/>
        <a:ext cx="6439811" cy="682028"/>
      </dsp:txXfrm>
    </dsp:sp>
    <dsp:sp modelId="{1C7B8F6D-3E06-4A12-A488-87853B032579}">
      <dsp:nvSpPr>
        <dsp:cNvPr id="0" name=""/>
        <dsp:cNvSpPr/>
      </dsp:nvSpPr>
      <dsp:spPr>
        <a:xfrm>
          <a:off x="0" y="4996423"/>
          <a:ext cx="6513603" cy="75582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/>
            <a:t>právník se znalostmi v oblasti zdravotnického práva</a:t>
          </a:r>
          <a:endParaRPr lang="en-US" sz="1900" kern="1200"/>
        </a:p>
      </dsp:txBody>
      <dsp:txXfrm>
        <a:off x="36896" y="5033319"/>
        <a:ext cx="6439811" cy="6820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14AC45-D96A-4E80-8BDB-F8A97D4B17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D621C1D-70E6-4D04-B959-2C148CF8B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02FCAB-F976-4661-87E4-534BEF9CA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1/2/2022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8A3CC1-29FC-46D4-9029-28C51FB3F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5EBAF3-C429-4A75-A3DB-2A354E342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87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F100C6-E1F6-4CA1-897A-9A5920EC7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78B9C8C-3BFD-4A78-9E9E-DE04AE52D7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6EF5DB-1712-49E5-BC63-76A4E49A0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1/2/2022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B91056-F550-47D7-A7E1-57FC5DF9E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A9555B-0117-4452-BC5A-F49E3FAB6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963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074A41E-485F-43A7-9ECE-AF01A2561E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741066F-DFE3-4DEF-89B6-0C1AA9B64D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48E0F0-0522-463B-B0CF-2CA464AD9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1/2/2022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BC402D-3C5D-4EC5-AE97-90FD3F43F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9A5A7F-311A-4CB8-8078-5AFF60803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478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42949C-6FA6-426C-8A5A-E8B4ECC1D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9D4EA4-BFB1-4593-8186-73BBB301E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2FBBC1-1C55-4C2C-8C35-002B484C1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1/2/2022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8E85B1-6710-4B1C-8B07-9BB69986B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F801FF-12FB-4FDF-BA4B-700006A11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39545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B76F5A-35E2-4EFC-950D-507C1CB13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E2E35EE-9172-4BFD-BD54-1A73802AF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C3E7DF-97C6-493D-811D-D3DD844FD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1/2/2022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6D7A3E-D947-49ED-A7CA-2C98EA49A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AEA1E9-410A-4B32-A9C4-506C06208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238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24EBE9-1041-4F23-8E17-05C75B0A6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10D51A-5B7C-4A24-A7C3-E9AD4156DB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609635C-BDF9-4693-885D-DD703983C0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20453D3-0A5B-4C82-8922-062F9D1B2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1/2/2022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22E8787-F73F-4978-B95A-8E598E72D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5697ABA-E0C5-4C7B-B1D3-9323623D4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762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1A3E1-29D6-44CA-B517-593C63174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D6F85CA-9203-422A-818A-27B3B9366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2580B88-36C5-447C-8785-1F388F4CDC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9696A35-305A-4095-8229-D7BA8F8DCB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77B20A1-442B-41A9-8588-EB4261051C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84D1751-DE21-4866-8B4E-D47EEA48D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1/2/2022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303D695-78B4-4E79-99EF-34FF465C5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997CD80-F25B-49C3-9113-A39063C1D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516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13E6A8-75C6-4853-AD63-26303871B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8FCD335-01A4-4867-8753-10811B557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1/2/2022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3007033-B1EE-45E5-94C9-DC411FF72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9DF5D64-A28E-4811-951C-0D375AB3C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155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B1B0D1F-B866-4547-93F9-1E24AE42E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1/2/2022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3E8DB2F-7097-44A2-B9CC-0F0687C8A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DC1DC13-82FE-40FA-B811-8952AE471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5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3E8A17-0875-4801-83F7-93748454B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25F534-92C3-4F14-BDC1-A1AF1846D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75D4DDF-2860-44A1-8094-BA4EA84D19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3A89EDC-4BDD-476B-BFC7-16503B902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1/2/2022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665A494-5B2A-4463-953A-FCFD7B3BF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959051A-6C6D-446C-95CD-5FFA3D083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118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BD2F33-942C-4DE1-9805-927A3EFB0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38CA091-2451-4151-8549-2A977CA18D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AF4E0BF-D3BE-4BBF-BBB3-65B0A95571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8EFE0B8-7224-445F-8FE9-DDE54E8A1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1/2/2022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D3BC88E-FE80-4174-8A9B-2FBD5F5E8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37643A6-4D6B-41A6-A520-EF94A931E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258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404F59F-BF09-4E47-970F-08ABFAC34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353AC12-623C-491C-B53F-7185D9168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169330-022A-4EDF-AF09-C1CF78E407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1/2/2022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2696DE-450F-4938-A9E3-C7BAA84D62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E1258D-845F-4DC4-B127-7A2A7833C0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347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redbubble.com/fr/people/qshiner/works/23903757-trans-flag-galaxie-lgbtq?p=poste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Výsledek obrázku pro transgender a legislativa">
            <a:extLst>
              <a:ext uri="{FF2B5EF4-FFF2-40B4-BE49-F238E27FC236}">
                <a16:creationId xmlns:a16="http://schemas.microsoft.com/office/drawing/2014/main" id="{05F83D05-C271-4FF3-A889-D9DD0A9787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75" b="22792"/>
          <a:stretch/>
        </p:blipFill>
        <p:spPr bwMode="auto">
          <a:xfrm>
            <a:off x="-8" y="-7"/>
            <a:ext cx="12192000" cy="685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A759E2D-620A-485C-B0BA-AB677C46E3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4007335"/>
            <a:ext cx="6455833" cy="1497998"/>
          </a:xfrm>
        </p:spPr>
        <p:txBody>
          <a:bodyPr anchor="t">
            <a:normAutofit/>
          </a:bodyPr>
          <a:lstStyle/>
          <a:p>
            <a:pPr algn="l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 gender a legislativa </a:t>
            </a:r>
            <a:b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USA/ČR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35AFDE6-2F37-4E37-BE06-49420DC146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3288965"/>
            <a:ext cx="6455833" cy="665853"/>
          </a:xfrm>
        </p:spPr>
        <p:txBody>
          <a:bodyPr anchor="b">
            <a:normAutofit/>
          </a:bodyPr>
          <a:lstStyle/>
          <a:p>
            <a:pPr algn="l"/>
            <a:endParaRPr lang="cs-CZ" sz="2000" dirty="0"/>
          </a:p>
        </p:txBody>
      </p:sp>
      <p:sp>
        <p:nvSpPr>
          <p:cNvPr id="1037" name="Freeform: Shape 79">
            <a:extLst>
              <a:ext uri="{FF2B5EF4-FFF2-40B4-BE49-F238E27FC236}">
                <a16:creationId xmlns:a16="http://schemas.microsoft.com/office/drawing/2014/main" id="{E26B9EF5-5D92-4AC7-BC55-FC5C4C98E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6199" y="548"/>
            <a:ext cx="4349752" cy="3142889"/>
          </a:xfrm>
          <a:custGeom>
            <a:avLst/>
            <a:gdLst>
              <a:gd name="connsiteX0" fmla="*/ 229420 w 4349752"/>
              <a:gd name="connsiteY0" fmla="*/ 0 h 3142889"/>
              <a:gd name="connsiteX1" fmla="*/ 4120333 w 4349752"/>
              <a:gd name="connsiteY1" fmla="*/ 0 h 3142889"/>
              <a:gd name="connsiteX2" fmla="*/ 4178840 w 4349752"/>
              <a:gd name="connsiteY2" fmla="*/ 121453 h 3142889"/>
              <a:gd name="connsiteX3" fmla="*/ 4349752 w 4349752"/>
              <a:gd name="connsiteY3" fmla="*/ 968013 h 3142889"/>
              <a:gd name="connsiteX4" fmla="*/ 2174876 w 4349752"/>
              <a:gd name="connsiteY4" fmla="*/ 3142889 h 3142889"/>
              <a:gd name="connsiteX5" fmla="*/ 0 w 4349752"/>
              <a:gd name="connsiteY5" fmla="*/ 968013 h 3142889"/>
              <a:gd name="connsiteX6" fmla="*/ 170913 w 4349752"/>
              <a:gd name="connsiteY6" fmla="*/ 121453 h 3142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49752" h="3142889">
                <a:moveTo>
                  <a:pt x="229420" y="0"/>
                </a:moveTo>
                <a:lnTo>
                  <a:pt x="4120333" y="0"/>
                </a:lnTo>
                <a:lnTo>
                  <a:pt x="4178840" y="121453"/>
                </a:lnTo>
                <a:cubicBezTo>
                  <a:pt x="4288894" y="381652"/>
                  <a:pt x="4349752" y="667725"/>
                  <a:pt x="4349752" y="968013"/>
                </a:cubicBezTo>
                <a:cubicBezTo>
                  <a:pt x="4349752" y="2169164"/>
                  <a:pt x="3376027" y="3142889"/>
                  <a:pt x="2174876" y="3142889"/>
                </a:cubicBezTo>
                <a:cubicBezTo>
                  <a:pt x="973725" y="3142889"/>
                  <a:pt x="0" y="2169164"/>
                  <a:pt x="0" y="968013"/>
                </a:cubicBezTo>
                <a:cubicBezTo>
                  <a:pt x="0" y="667725"/>
                  <a:pt x="60858" y="381652"/>
                  <a:pt x="170913" y="12145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F05C5575-0F07-43D0-AE78-81EAA8E67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3759" y="1421356"/>
            <a:ext cx="4538241" cy="5436644"/>
          </a:xfrm>
          <a:custGeom>
            <a:avLst/>
            <a:gdLst>
              <a:gd name="connsiteX0" fmla="*/ 3084645 w 4538241"/>
              <a:gd name="connsiteY0" fmla="*/ 0 h 5436644"/>
              <a:gd name="connsiteX1" fmla="*/ 4285328 w 4538241"/>
              <a:gd name="connsiteY1" fmla="*/ 242407 h 5436644"/>
              <a:gd name="connsiteX2" fmla="*/ 4538241 w 4538241"/>
              <a:gd name="connsiteY2" fmla="*/ 364242 h 5436644"/>
              <a:gd name="connsiteX3" fmla="*/ 4538241 w 4538241"/>
              <a:gd name="connsiteY3" fmla="*/ 5436644 h 5436644"/>
              <a:gd name="connsiteX4" fmla="*/ 1091428 w 4538241"/>
              <a:gd name="connsiteY4" fmla="*/ 5436644 h 5436644"/>
              <a:gd name="connsiteX5" fmla="*/ 903472 w 4538241"/>
              <a:gd name="connsiteY5" fmla="*/ 5265818 h 5436644"/>
              <a:gd name="connsiteX6" fmla="*/ 0 w 4538241"/>
              <a:gd name="connsiteY6" fmla="*/ 3084645 h 5436644"/>
              <a:gd name="connsiteX7" fmla="*/ 3084645 w 4538241"/>
              <a:gd name="connsiteY7" fmla="*/ 0 h 5436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38241" h="5436644">
                <a:moveTo>
                  <a:pt x="3084645" y="0"/>
                </a:moveTo>
                <a:cubicBezTo>
                  <a:pt x="3510546" y="0"/>
                  <a:pt x="3916286" y="86315"/>
                  <a:pt x="4285328" y="242407"/>
                </a:cubicBezTo>
                <a:lnTo>
                  <a:pt x="4538241" y="364242"/>
                </a:lnTo>
                <a:lnTo>
                  <a:pt x="4538241" y="5436644"/>
                </a:lnTo>
                <a:lnTo>
                  <a:pt x="1091428" y="5436644"/>
                </a:lnTo>
                <a:lnTo>
                  <a:pt x="903472" y="5265818"/>
                </a:lnTo>
                <a:cubicBezTo>
                  <a:pt x="345261" y="4707608"/>
                  <a:pt x="0" y="3936446"/>
                  <a:pt x="0" y="3084645"/>
                </a:cubicBezTo>
                <a:cubicBezTo>
                  <a:pt x="0" y="1381043"/>
                  <a:pt x="1381043" y="0"/>
                  <a:pt x="3084645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4" descr="Výsledek obrázku pro transgender a legislativa">
            <a:extLst>
              <a:ext uri="{FF2B5EF4-FFF2-40B4-BE49-F238E27FC236}">
                <a16:creationId xmlns:a16="http://schemas.microsoft.com/office/drawing/2014/main" id="{DE1F0A92-D7F1-42B1-B67B-B50ED27B7D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6" r="17953" b="-4"/>
          <a:stretch/>
        </p:blipFill>
        <p:spPr bwMode="auto">
          <a:xfrm>
            <a:off x="3639395" y="10"/>
            <a:ext cx="4023360" cy="2980230"/>
          </a:xfrm>
          <a:custGeom>
            <a:avLst/>
            <a:gdLst>
              <a:gd name="connsiteX0" fmla="*/ 248676 w 4023360"/>
              <a:gd name="connsiteY0" fmla="*/ 0 h 2980240"/>
              <a:gd name="connsiteX1" fmla="*/ 3774684 w 4023360"/>
              <a:gd name="connsiteY1" fmla="*/ 0 h 2980240"/>
              <a:gd name="connsiteX2" fmla="*/ 3780561 w 4023360"/>
              <a:gd name="connsiteY2" fmla="*/ 9674 h 2980240"/>
              <a:gd name="connsiteX3" fmla="*/ 4023360 w 4023360"/>
              <a:gd name="connsiteY3" fmla="*/ 968560 h 2980240"/>
              <a:gd name="connsiteX4" fmla="*/ 2011680 w 4023360"/>
              <a:gd name="connsiteY4" fmla="*/ 2980240 h 2980240"/>
              <a:gd name="connsiteX5" fmla="*/ 0 w 4023360"/>
              <a:gd name="connsiteY5" fmla="*/ 968560 h 2980240"/>
              <a:gd name="connsiteX6" fmla="*/ 242799 w 4023360"/>
              <a:gd name="connsiteY6" fmla="*/ 9674 h 298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23360" h="2980240">
                <a:moveTo>
                  <a:pt x="248676" y="0"/>
                </a:moveTo>
                <a:lnTo>
                  <a:pt x="3774684" y="0"/>
                </a:lnTo>
                <a:lnTo>
                  <a:pt x="3780561" y="9674"/>
                </a:lnTo>
                <a:cubicBezTo>
                  <a:pt x="3935405" y="294716"/>
                  <a:pt x="4023360" y="621366"/>
                  <a:pt x="4023360" y="968560"/>
                </a:cubicBezTo>
                <a:cubicBezTo>
                  <a:pt x="4023360" y="2079580"/>
                  <a:pt x="3122700" y="2980240"/>
                  <a:pt x="2011680" y="2980240"/>
                </a:cubicBezTo>
                <a:cubicBezTo>
                  <a:pt x="900660" y="2980240"/>
                  <a:pt x="0" y="2079580"/>
                  <a:pt x="0" y="968560"/>
                </a:cubicBezTo>
                <a:cubicBezTo>
                  <a:pt x="0" y="621366"/>
                  <a:pt x="87955" y="294716"/>
                  <a:pt x="242799" y="967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Výsledek obrázku pro transgender a legislativa">
            <a:extLst>
              <a:ext uri="{FF2B5EF4-FFF2-40B4-BE49-F238E27FC236}">
                <a16:creationId xmlns:a16="http://schemas.microsoft.com/office/drawing/2014/main" id="{F33C8505-6C7C-4AB1-B1B0-D9A38633D1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76" r="29082" b="-2"/>
          <a:stretch/>
        </p:blipFill>
        <p:spPr bwMode="auto">
          <a:xfrm>
            <a:off x="7821419" y="1571992"/>
            <a:ext cx="4375105" cy="5273507"/>
          </a:xfrm>
          <a:custGeom>
            <a:avLst/>
            <a:gdLst>
              <a:gd name="connsiteX0" fmla="*/ 2921508 w 4375105"/>
              <a:gd name="connsiteY0" fmla="*/ 0 h 5273507"/>
              <a:gd name="connsiteX1" fmla="*/ 4314072 w 4375105"/>
              <a:gd name="connsiteY1" fmla="*/ 352611 h 5273507"/>
              <a:gd name="connsiteX2" fmla="*/ 4375105 w 4375105"/>
              <a:gd name="connsiteY2" fmla="*/ 389689 h 5273507"/>
              <a:gd name="connsiteX3" fmla="*/ 4375105 w 4375105"/>
              <a:gd name="connsiteY3" fmla="*/ 5273507 h 5273507"/>
              <a:gd name="connsiteX4" fmla="*/ 1193705 w 4375105"/>
              <a:gd name="connsiteY4" fmla="*/ 5273507 h 5273507"/>
              <a:gd name="connsiteX5" fmla="*/ 1063158 w 4375105"/>
              <a:gd name="connsiteY5" fmla="*/ 5175886 h 5273507"/>
              <a:gd name="connsiteX6" fmla="*/ 0 w 4375105"/>
              <a:gd name="connsiteY6" fmla="*/ 2921508 h 5273507"/>
              <a:gd name="connsiteX7" fmla="*/ 2921508 w 4375105"/>
              <a:gd name="connsiteY7" fmla="*/ 0 h 5273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75105" h="5273507">
                <a:moveTo>
                  <a:pt x="2921508" y="0"/>
                </a:moveTo>
                <a:cubicBezTo>
                  <a:pt x="3425728" y="0"/>
                  <a:pt x="3900114" y="127735"/>
                  <a:pt x="4314072" y="352611"/>
                </a:cubicBezTo>
                <a:lnTo>
                  <a:pt x="4375105" y="389689"/>
                </a:lnTo>
                <a:lnTo>
                  <a:pt x="4375105" y="5273507"/>
                </a:lnTo>
                <a:lnTo>
                  <a:pt x="1193705" y="5273507"/>
                </a:lnTo>
                <a:lnTo>
                  <a:pt x="1063158" y="5175886"/>
                </a:lnTo>
                <a:cubicBezTo>
                  <a:pt x="413861" y="4640038"/>
                  <a:pt x="0" y="3829104"/>
                  <a:pt x="0" y="2921508"/>
                </a:cubicBezTo>
                <a:cubicBezTo>
                  <a:pt x="0" y="1308004"/>
                  <a:pt x="1308004" y="0"/>
                  <a:pt x="292150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01313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54A94D-DEDA-4CC5-AEED-861C57BB5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098" y="804334"/>
            <a:ext cx="5277333" cy="1325563"/>
          </a:xfrm>
        </p:spPr>
        <p:txBody>
          <a:bodyPr>
            <a:normAutofit/>
          </a:bodyPr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USA</a:t>
            </a:r>
          </a:p>
        </p:txBody>
      </p:sp>
      <p:sp>
        <p:nvSpPr>
          <p:cNvPr id="1033" name="Freeform: Shape 139">
            <a:extLst>
              <a:ext uri="{FF2B5EF4-FFF2-40B4-BE49-F238E27FC236}">
                <a16:creationId xmlns:a16="http://schemas.microsoft.com/office/drawing/2014/main" id="{432691CC-4AB8-48AF-B822-EBF7F4E9E6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1407" y="1"/>
            <a:ext cx="4480560" cy="2513993"/>
          </a:xfrm>
          <a:custGeom>
            <a:avLst/>
            <a:gdLst>
              <a:gd name="connsiteX0" fmla="*/ 18382 w 4480560"/>
              <a:gd name="connsiteY0" fmla="*/ 0 h 2513993"/>
              <a:gd name="connsiteX1" fmla="*/ 4462178 w 4480560"/>
              <a:gd name="connsiteY1" fmla="*/ 0 h 2513993"/>
              <a:gd name="connsiteX2" fmla="*/ 4468994 w 4480560"/>
              <a:gd name="connsiteY2" fmla="*/ 44657 h 2513993"/>
              <a:gd name="connsiteX3" fmla="*/ 4480560 w 4480560"/>
              <a:gd name="connsiteY3" fmla="*/ 273713 h 2513993"/>
              <a:gd name="connsiteX4" fmla="*/ 2240280 w 4480560"/>
              <a:gd name="connsiteY4" fmla="*/ 2513993 h 2513993"/>
              <a:gd name="connsiteX5" fmla="*/ 0 w 4480560"/>
              <a:gd name="connsiteY5" fmla="*/ 273713 h 2513993"/>
              <a:gd name="connsiteX6" fmla="*/ 11567 w 4480560"/>
              <a:gd name="connsiteY6" fmla="*/ 44657 h 2513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80560" h="2513993">
                <a:moveTo>
                  <a:pt x="18382" y="0"/>
                </a:moveTo>
                <a:lnTo>
                  <a:pt x="4462178" y="0"/>
                </a:lnTo>
                <a:lnTo>
                  <a:pt x="4468994" y="44657"/>
                </a:lnTo>
                <a:cubicBezTo>
                  <a:pt x="4476642" y="119969"/>
                  <a:pt x="4480560" y="196384"/>
                  <a:pt x="4480560" y="273713"/>
                </a:cubicBezTo>
                <a:cubicBezTo>
                  <a:pt x="4480560" y="1510985"/>
                  <a:pt x="3477552" y="2513993"/>
                  <a:pt x="2240280" y="2513993"/>
                </a:cubicBezTo>
                <a:cubicBezTo>
                  <a:pt x="1003008" y="2513993"/>
                  <a:pt x="0" y="1510985"/>
                  <a:pt x="0" y="273713"/>
                </a:cubicBezTo>
                <a:cubicBezTo>
                  <a:pt x="0" y="196384"/>
                  <a:pt x="3918" y="119969"/>
                  <a:pt x="11567" y="4465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Související obrázek">
            <a:hlinkClick r:id="rId2"/>
            <a:extLst>
              <a:ext uri="{FF2B5EF4-FFF2-40B4-BE49-F238E27FC236}">
                <a16:creationId xmlns:a16="http://schemas.microsoft.com/office/drawing/2014/main" id="{93533821-96E9-4FA6-8E15-52865805FC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79" r="-4" b="12357"/>
          <a:stretch/>
        </p:blipFill>
        <p:spPr bwMode="auto">
          <a:xfrm>
            <a:off x="6355999" y="1"/>
            <a:ext cx="4151376" cy="2349401"/>
          </a:xfrm>
          <a:custGeom>
            <a:avLst/>
            <a:gdLst>
              <a:gd name="connsiteX0" fmla="*/ 20101 w 4151376"/>
              <a:gd name="connsiteY0" fmla="*/ 0 h 2349401"/>
              <a:gd name="connsiteX1" fmla="*/ 4131276 w 4151376"/>
              <a:gd name="connsiteY1" fmla="*/ 0 h 2349401"/>
              <a:gd name="connsiteX2" fmla="*/ 4140659 w 4151376"/>
              <a:gd name="connsiteY2" fmla="*/ 61486 h 2349401"/>
              <a:gd name="connsiteX3" fmla="*/ 4151376 w 4151376"/>
              <a:gd name="connsiteY3" fmla="*/ 273713 h 2349401"/>
              <a:gd name="connsiteX4" fmla="*/ 2075688 w 4151376"/>
              <a:gd name="connsiteY4" fmla="*/ 2349401 h 2349401"/>
              <a:gd name="connsiteX5" fmla="*/ 0 w 4151376"/>
              <a:gd name="connsiteY5" fmla="*/ 273713 h 2349401"/>
              <a:gd name="connsiteX6" fmla="*/ 10717 w 4151376"/>
              <a:gd name="connsiteY6" fmla="*/ 61486 h 2349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51376" h="2349401">
                <a:moveTo>
                  <a:pt x="20101" y="0"/>
                </a:moveTo>
                <a:lnTo>
                  <a:pt x="4131276" y="0"/>
                </a:lnTo>
                <a:lnTo>
                  <a:pt x="4140659" y="61486"/>
                </a:lnTo>
                <a:cubicBezTo>
                  <a:pt x="4147746" y="131265"/>
                  <a:pt x="4151376" y="202065"/>
                  <a:pt x="4151376" y="273713"/>
                </a:cubicBezTo>
                <a:cubicBezTo>
                  <a:pt x="4151376" y="1420084"/>
                  <a:pt x="3222059" y="2349401"/>
                  <a:pt x="2075688" y="2349401"/>
                </a:cubicBezTo>
                <a:cubicBezTo>
                  <a:pt x="929317" y="2349401"/>
                  <a:pt x="0" y="1420084"/>
                  <a:pt x="0" y="273713"/>
                </a:cubicBezTo>
                <a:cubicBezTo>
                  <a:pt x="0" y="202065"/>
                  <a:pt x="3630" y="131265"/>
                  <a:pt x="10717" y="6148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B2FB01-4D91-45B4-9CBB-C2E144025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231902"/>
            <a:ext cx="5272888" cy="3181684"/>
          </a:xfrm>
        </p:spPr>
        <p:txBody>
          <a:bodyPr anchor="t">
            <a:noAutofit/>
          </a:bodyPr>
          <a:lstStyle/>
          <a:p>
            <a:r>
              <a:rPr lang="cs-CZ" sz="2400" dirty="0"/>
              <a:t>V roce 2012 byl trans gender vyřazen ze seznamu nemocí.</a:t>
            </a:r>
          </a:p>
          <a:p>
            <a:r>
              <a:rPr lang="cs-CZ" sz="2400" dirty="0"/>
              <a:t>Trans gender osoby nesmějí otevřeně sloužit v armádě.</a:t>
            </a:r>
          </a:p>
          <a:p>
            <a:r>
              <a:rPr lang="cs-CZ" sz="2400" dirty="0"/>
              <a:t>V některých státech USA mají dokonce pro trans gender toaletu zvlášť.</a:t>
            </a:r>
          </a:p>
          <a:p>
            <a:r>
              <a:rPr lang="cs-CZ" sz="2400" dirty="0"/>
              <a:t>Amerika není jednotná, a tak si každý stát škola nebo věznice určují pravidla sami.</a:t>
            </a:r>
          </a:p>
        </p:txBody>
      </p:sp>
      <p:sp>
        <p:nvSpPr>
          <p:cNvPr id="1034" name="Freeform: Shape 141">
            <a:extLst>
              <a:ext uri="{FF2B5EF4-FFF2-40B4-BE49-F238E27FC236}">
                <a16:creationId xmlns:a16="http://schemas.microsoft.com/office/drawing/2014/main" id="{D6A8E1B4-B839-4C58-B08A-F0B094580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25130" y="2909477"/>
            <a:ext cx="4966870" cy="3948522"/>
          </a:xfrm>
          <a:custGeom>
            <a:avLst/>
            <a:gdLst>
              <a:gd name="connsiteX0" fmla="*/ 2748962 w 4966870"/>
              <a:gd name="connsiteY0" fmla="*/ 0 h 3948522"/>
              <a:gd name="connsiteX1" fmla="*/ 4870195 w 4966870"/>
              <a:gd name="connsiteY1" fmla="*/ 1000367 h 3948522"/>
              <a:gd name="connsiteX2" fmla="*/ 4966870 w 4966870"/>
              <a:gd name="connsiteY2" fmla="*/ 1129649 h 3948522"/>
              <a:gd name="connsiteX3" fmla="*/ 4966870 w 4966870"/>
              <a:gd name="connsiteY3" fmla="*/ 3948522 h 3948522"/>
              <a:gd name="connsiteX4" fmla="*/ 278430 w 4966870"/>
              <a:gd name="connsiteY4" fmla="*/ 3948522 h 3948522"/>
              <a:gd name="connsiteX5" fmla="*/ 216027 w 4966870"/>
              <a:gd name="connsiteY5" fmla="*/ 3818982 h 3948522"/>
              <a:gd name="connsiteX6" fmla="*/ 0 w 4966870"/>
              <a:gd name="connsiteY6" fmla="*/ 2748962 h 3948522"/>
              <a:gd name="connsiteX7" fmla="*/ 2748962 w 4966870"/>
              <a:gd name="connsiteY7" fmla="*/ 0 h 3948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66870" h="3948522">
                <a:moveTo>
                  <a:pt x="2748962" y="0"/>
                </a:moveTo>
                <a:cubicBezTo>
                  <a:pt x="3602955" y="0"/>
                  <a:pt x="4365995" y="389418"/>
                  <a:pt x="4870195" y="1000367"/>
                </a:cubicBezTo>
                <a:lnTo>
                  <a:pt x="4966870" y="1129649"/>
                </a:lnTo>
                <a:lnTo>
                  <a:pt x="4966870" y="3948522"/>
                </a:lnTo>
                <a:lnTo>
                  <a:pt x="278430" y="3948522"/>
                </a:lnTo>
                <a:lnTo>
                  <a:pt x="216027" y="3818982"/>
                </a:lnTo>
                <a:cubicBezTo>
                  <a:pt x="76922" y="3490101"/>
                  <a:pt x="0" y="3128515"/>
                  <a:pt x="0" y="2748962"/>
                </a:cubicBezTo>
                <a:cubicBezTo>
                  <a:pt x="0" y="1230752"/>
                  <a:pt x="1230752" y="0"/>
                  <a:pt x="2748962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Výsledek obrázku pro transgender symbol">
            <a:extLst>
              <a:ext uri="{FF2B5EF4-FFF2-40B4-BE49-F238E27FC236}">
                <a16:creationId xmlns:a16="http://schemas.microsoft.com/office/drawing/2014/main" id="{15A6F093-6A1A-4F8F-ABB1-C25FF75BBF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3" r="9059" b="3"/>
          <a:stretch/>
        </p:blipFill>
        <p:spPr bwMode="auto">
          <a:xfrm>
            <a:off x="7390912" y="3075259"/>
            <a:ext cx="4801088" cy="3782741"/>
          </a:xfrm>
          <a:custGeom>
            <a:avLst/>
            <a:gdLst>
              <a:gd name="connsiteX0" fmla="*/ 2583180 w 4801088"/>
              <a:gd name="connsiteY0" fmla="*/ 0 h 3782741"/>
              <a:gd name="connsiteX1" fmla="*/ 4725194 w 4801088"/>
              <a:gd name="connsiteY1" fmla="*/ 1138900 h 3782741"/>
              <a:gd name="connsiteX2" fmla="*/ 4801088 w 4801088"/>
              <a:gd name="connsiteY2" fmla="*/ 1263826 h 3782741"/>
              <a:gd name="connsiteX3" fmla="*/ 4801088 w 4801088"/>
              <a:gd name="connsiteY3" fmla="*/ 3782741 h 3782741"/>
              <a:gd name="connsiteX4" fmla="*/ 296488 w 4801088"/>
              <a:gd name="connsiteY4" fmla="*/ 3782741 h 3782741"/>
              <a:gd name="connsiteX5" fmla="*/ 202999 w 4801088"/>
              <a:gd name="connsiteY5" fmla="*/ 3588671 h 3782741"/>
              <a:gd name="connsiteX6" fmla="*/ 0 w 4801088"/>
              <a:gd name="connsiteY6" fmla="*/ 2583180 h 3782741"/>
              <a:gd name="connsiteX7" fmla="*/ 2583180 w 4801088"/>
              <a:gd name="connsiteY7" fmla="*/ 0 h 3782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01088" h="3782741">
                <a:moveTo>
                  <a:pt x="2583180" y="0"/>
                </a:moveTo>
                <a:cubicBezTo>
                  <a:pt x="3474837" y="0"/>
                  <a:pt x="4260977" y="451769"/>
                  <a:pt x="4725194" y="1138900"/>
                </a:cubicBezTo>
                <a:lnTo>
                  <a:pt x="4801088" y="1263826"/>
                </a:lnTo>
                <a:lnTo>
                  <a:pt x="4801088" y="3782741"/>
                </a:lnTo>
                <a:lnTo>
                  <a:pt x="296488" y="3782741"/>
                </a:lnTo>
                <a:lnTo>
                  <a:pt x="202999" y="3588671"/>
                </a:lnTo>
                <a:cubicBezTo>
                  <a:pt x="72283" y="3279623"/>
                  <a:pt x="0" y="2939843"/>
                  <a:pt x="0" y="2583180"/>
                </a:cubicBezTo>
                <a:cubicBezTo>
                  <a:pt x="0" y="1156529"/>
                  <a:pt x="1156529" y="0"/>
                  <a:pt x="258318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58287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0406F8-3653-4362-8AAC-CFA9B3F2E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M*A*S*H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6E1EFF-3956-44F2-AE48-E9CF55F08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8"/>
            <a:ext cx="5314543" cy="3375920"/>
          </a:xfrm>
        </p:spPr>
        <p:txBody>
          <a:bodyPr anchor="t">
            <a:normAutofit/>
          </a:bodyPr>
          <a:lstStyle/>
          <a:p>
            <a:r>
              <a:rPr lang="cs-CZ" sz="2400" dirty="0"/>
              <a:t>Kultovní seriál M*A*S*H o válce v Koreji, který vznikl už před 45 lety.</a:t>
            </a:r>
          </a:p>
          <a:p>
            <a:r>
              <a:rPr lang="cs-CZ" sz="2400" dirty="0"/>
              <a:t>V Americe byl trans gender uznáván již mnohem dříve.</a:t>
            </a:r>
          </a:p>
          <a:p>
            <a:r>
              <a:rPr lang="cs-CZ" sz="2400" dirty="0"/>
              <a:t>Mezi nejvýraznější postavy patří humorný transvestita Maxwell Klinger.</a:t>
            </a:r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122" name="Picture 2" descr="Související obrázek">
            <a:extLst>
              <a:ext uri="{FF2B5EF4-FFF2-40B4-BE49-F238E27FC236}">
                <a16:creationId xmlns:a16="http://schemas.microsoft.com/office/drawing/2014/main" id="{6169F609-9C26-4B07-A5BC-19A3B07827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32" r="19134" b="2"/>
          <a:stretch/>
        </p:blipFill>
        <p:spPr bwMode="auto"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6596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Výsledek obrázku pro transgender čr">
            <a:extLst>
              <a:ext uri="{FF2B5EF4-FFF2-40B4-BE49-F238E27FC236}">
                <a16:creationId xmlns:a16="http://schemas.microsoft.com/office/drawing/2014/main" id="{7582365F-0457-42C9-BC6E-9A6843D6D4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9015F0C-E334-4CF9-A4E0-866F9CECD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Česká Republika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241628E-1808-4715-B2E8-0F590B157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V ČR není možné bez sterilizace změnit právní pohlaví.</a:t>
            </a:r>
          </a:p>
          <a:p>
            <a:r>
              <a:rPr lang="cs-CZ" dirty="0">
                <a:solidFill>
                  <a:srgbClr val="FFFFFF"/>
                </a:solidFill>
              </a:rPr>
              <a:t>V ČR je pro trans gender stanovený samostatný zákon.</a:t>
            </a:r>
          </a:p>
          <a:p>
            <a:r>
              <a:rPr lang="cs-CZ" dirty="0">
                <a:solidFill>
                  <a:srgbClr val="FFFFFF"/>
                </a:solidFill>
              </a:rPr>
              <a:t>V ČR musí osoba, která hodlá postoupit lékařskou změnu pohlaví, žít po období jednoho roku v „roli“ toho pohlaví, které si zvolila.</a:t>
            </a:r>
          </a:p>
          <a:p>
            <a:r>
              <a:rPr lang="cs-CZ" dirty="0">
                <a:solidFill>
                  <a:srgbClr val="FFFFFF"/>
                </a:solidFill>
              </a:rPr>
              <a:t>Zákon o specifických zdravotních službách řadí ukončení manželství nebo registrovaného partnerství mezi podmínky, bez jejichž splnění nelze změnu pohlaví provést.</a:t>
            </a:r>
          </a:p>
          <a:p>
            <a:r>
              <a:rPr lang="cs-CZ" dirty="0">
                <a:solidFill>
                  <a:srgbClr val="FFFFFF"/>
                </a:solidFill>
              </a:rPr>
              <a:t>Změnou pohlaví nedochází ke změnám v rodných listech dítěte ohledně rodiče změnivšího si pohlaví.</a:t>
            </a:r>
          </a:p>
        </p:txBody>
      </p:sp>
    </p:spTree>
    <p:extLst>
      <p:ext uri="{BB962C8B-B14F-4D97-AF65-F5344CB8AC3E}">
        <p14:creationId xmlns:p14="http://schemas.microsoft.com/office/powerpoint/2010/main" val="11504200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6AC8B04-CEF5-472F-AD21-736F4C315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Člověk, který v ČR usiluje o úřední změnu pohlaví, musí splnit tyto podmínky: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93871737-1E69-42E4-A1BE-C83971E7C8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2402717"/>
              </p:ext>
            </p:extLst>
          </p:nvPr>
        </p:nvGraphicFramePr>
        <p:xfrm>
          <a:off x="5063670" y="486287"/>
          <a:ext cx="664423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5997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Freeform: Shape 94">
            <a:extLst>
              <a:ext uri="{FF2B5EF4-FFF2-40B4-BE49-F238E27FC236}">
                <a16:creationId xmlns:a16="http://schemas.microsoft.com/office/drawing/2014/main" id="{E0D60ECE-8986-45DC-B7FE-EC7699B46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438829" cy="5840278"/>
          </a:xfrm>
          <a:custGeom>
            <a:avLst/>
            <a:gdLst>
              <a:gd name="connsiteX0" fmla="*/ 0 w 5438829"/>
              <a:gd name="connsiteY0" fmla="*/ 0 h 5840278"/>
              <a:gd name="connsiteX1" fmla="*/ 4466700 w 5438829"/>
              <a:gd name="connsiteY1" fmla="*/ 0 h 5840278"/>
              <a:gd name="connsiteX2" fmla="*/ 4652178 w 5438829"/>
              <a:gd name="connsiteY2" fmla="*/ 204077 h 5840278"/>
              <a:gd name="connsiteX3" fmla="*/ 5438829 w 5438829"/>
              <a:gd name="connsiteY3" fmla="*/ 2395363 h 5840278"/>
              <a:gd name="connsiteX4" fmla="*/ 1993914 w 5438829"/>
              <a:gd name="connsiteY4" fmla="*/ 5840278 h 5840278"/>
              <a:gd name="connsiteX5" fmla="*/ 67829 w 5438829"/>
              <a:gd name="connsiteY5" fmla="*/ 5251941 h 5840278"/>
              <a:gd name="connsiteX6" fmla="*/ 0 w 5438829"/>
              <a:gd name="connsiteY6" fmla="*/ 5201220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38829" h="5840278">
                <a:moveTo>
                  <a:pt x="0" y="0"/>
                </a:moveTo>
                <a:lnTo>
                  <a:pt x="4466700" y="0"/>
                </a:lnTo>
                <a:lnTo>
                  <a:pt x="4652178" y="204077"/>
                </a:lnTo>
                <a:cubicBezTo>
                  <a:pt x="5143616" y="799562"/>
                  <a:pt x="5438829" y="1562987"/>
                  <a:pt x="5438829" y="2395363"/>
                </a:cubicBezTo>
                <a:cubicBezTo>
                  <a:pt x="5438829" y="4297937"/>
                  <a:pt x="3896488" y="5840278"/>
                  <a:pt x="1993914" y="5840278"/>
                </a:cubicBezTo>
                <a:cubicBezTo>
                  <a:pt x="1280449" y="5840278"/>
                  <a:pt x="617641" y="5623387"/>
                  <a:pt x="67829" y="5251941"/>
                </a:cubicBezTo>
                <a:lnTo>
                  <a:pt x="0" y="520122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0" name="Freeform: Shape 96">
            <a:extLst>
              <a:ext uri="{FF2B5EF4-FFF2-40B4-BE49-F238E27FC236}">
                <a16:creationId xmlns:a16="http://schemas.microsoft.com/office/drawing/2014/main" id="{96964194-5878-40D2-8EC0-DDC58387F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269134" cy="5654940"/>
          </a:xfrm>
          <a:custGeom>
            <a:avLst/>
            <a:gdLst>
              <a:gd name="connsiteX0" fmla="*/ 0 w 5269134"/>
              <a:gd name="connsiteY0" fmla="*/ 0 h 5654940"/>
              <a:gd name="connsiteX1" fmla="*/ 4227767 w 5269134"/>
              <a:gd name="connsiteY1" fmla="*/ 0 h 5654940"/>
              <a:gd name="connsiteX2" fmla="*/ 4312042 w 5269134"/>
              <a:gd name="connsiteY2" fmla="*/ 76595 h 5654940"/>
              <a:gd name="connsiteX3" fmla="*/ 5269134 w 5269134"/>
              <a:gd name="connsiteY3" fmla="*/ 2387221 h 5654940"/>
              <a:gd name="connsiteX4" fmla="*/ 2001415 w 5269134"/>
              <a:gd name="connsiteY4" fmla="*/ 5654940 h 5654940"/>
              <a:gd name="connsiteX5" fmla="*/ 198928 w 5269134"/>
              <a:gd name="connsiteY5" fmla="*/ 5113274 h 5654940"/>
              <a:gd name="connsiteX6" fmla="*/ 0 w 5269134"/>
              <a:gd name="connsiteY6" fmla="*/ 4969563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69134" h="5654940">
                <a:moveTo>
                  <a:pt x="0" y="0"/>
                </a:moveTo>
                <a:lnTo>
                  <a:pt x="4227767" y="0"/>
                </a:lnTo>
                <a:lnTo>
                  <a:pt x="4312042" y="76595"/>
                </a:lnTo>
                <a:cubicBezTo>
                  <a:pt x="4903383" y="667936"/>
                  <a:pt x="5269134" y="1484866"/>
                  <a:pt x="5269134" y="2387221"/>
                </a:cubicBezTo>
                <a:cubicBezTo>
                  <a:pt x="5269134" y="4191932"/>
                  <a:pt x="3806126" y="5654940"/>
                  <a:pt x="2001415" y="5654940"/>
                </a:cubicBezTo>
                <a:cubicBezTo>
                  <a:pt x="1335223" y="5654940"/>
                  <a:pt x="715593" y="5455584"/>
                  <a:pt x="198928" y="5113274"/>
                </a:cubicBezTo>
                <a:lnTo>
                  <a:pt x="0" y="496956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6" name="Graphic 32">
            <a:extLst>
              <a:ext uri="{FF2B5EF4-FFF2-40B4-BE49-F238E27FC236}">
                <a16:creationId xmlns:a16="http://schemas.microsoft.com/office/drawing/2014/main" id="{8F984144-EBA8-4837-A70C-F332EF3797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733" y="543135"/>
            <a:ext cx="3835488" cy="3835488"/>
          </a:xfrm>
          <a:prstGeom prst="rect">
            <a:avLst/>
          </a:prstGeom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1837D0-97D6-4136-9DAD-48C99A491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3667" y="2279018"/>
            <a:ext cx="5314543" cy="3375920"/>
          </a:xfrm>
        </p:spPr>
        <p:txBody>
          <a:bodyPr anchor="t">
            <a:normAutofit/>
          </a:bodyPr>
          <a:lstStyle/>
          <a:p>
            <a:r>
              <a:rPr lang="cs-CZ" sz="1800" b="1"/>
              <a:t>Chirurgické zákroky lze provést </a:t>
            </a:r>
            <a:r>
              <a:rPr lang="cs-CZ" sz="1800"/>
              <a:t>pouze na základě písemné žádosti a kladného stanoviska odborné komise. Odbornou komisi ustanovuje Ministerstvo zdravotnictví.</a:t>
            </a:r>
            <a:endParaRPr lang="pt-BR" sz="1800"/>
          </a:p>
        </p:txBody>
      </p:sp>
    </p:spTree>
    <p:extLst>
      <p:ext uri="{BB962C8B-B14F-4D97-AF65-F5344CB8AC3E}">
        <p14:creationId xmlns:p14="http://schemas.microsoft.com/office/powerpoint/2010/main" val="14302820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6483AD3-6930-4BC3-9423-B1438A730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Členy odborné komise musí být: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215CEE93-798D-41EA-98E5-F91C467BDF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7926392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5750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70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3" name="Rectangle 72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4251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1B34942-B846-455B-97F8-D021027E2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cs-CZ" sz="2600">
                <a:solidFill>
                  <a:srgbClr val="FFFFFF"/>
                </a:solidFill>
              </a:rPr>
              <a:t>Povinost sterilizace pro změnu jména:</a:t>
            </a:r>
          </a:p>
        </p:txBody>
      </p:sp>
      <p:pic>
        <p:nvPicPr>
          <p:cNvPr id="2050" name="Picture 2" descr="TGEU transgender sterilizace mapa">
            <a:extLst>
              <a:ext uri="{FF2B5EF4-FFF2-40B4-BE49-F238E27FC236}">
                <a16:creationId xmlns:a16="http://schemas.microsoft.com/office/drawing/2014/main" id="{C0BBC592-AF0A-4DF3-AE5A-32BA575FFA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804" y="331511"/>
            <a:ext cx="8725319" cy="6194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36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346</Words>
  <Application>Microsoft Office PowerPoint</Application>
  <PresentationFormat>Širokoúhlá obrazovka</PresentationFormat>
  <Paragraphs>32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Trans gender a legislativa  USA/ČR</vt:lpstr>
      <vt:lpstr>USA</vt:lpstr>
      <vt:lpstr>M*A*S*H</vt:lpstr>
      <vt:lpstr>Česká Republika</vt:lpstr>
      <vt:lpstr>Člověk, který v ČR usiluje o úřední změnu pohlaví, musí splnit tyto podmínky:</vt:lpstr>
      <vt:lpstr>Prezentace aplikace PowerPoint</vt:lpstr>
      <vt:lpstr>Členy odborné komise musí být:</vt:lpstr>
      <vt:lpstr>Povinost sterilizace pro změnu jména: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Transgender a legislativa  USA/ČR</dc:title>
  <dc:creator>Jiří Vavera Ing.</dc:creator>
  <cp:lastModifiedBy>Jiří Vavera Ing.</cp:lastModifiedBy>
  <cp:revision>6</cp:revision>
  <dcterms:created xsi:type="dcterms:W3CDTF">2019-03-03T17:17:28Z</dcterms:created>
  <dcterms:modified xsi:type="dcterms:W3CDTF">2022-01-02T09:15:21Z</dcterms:modified>
</cp:coreProperties>
</file>