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6" r:id="rId4"/>
    <p:sldId id="276" r:id="rId5"/>
    <p:sldId id="267" r:id="rId6"/>
    <p:sldId id="268" r:id="rId7"/>
    <p:sldId id="269" r:id="rId8"/>
    <p:sldId id="280" r:id="rId9"/>
    <p:sldId id="270" r:id="rId10"/>
    <p:sldId id="277" r:id="rId11"/>
    <p:sldId id="27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7" autoAdjust="0"/>
    <p:restoredTop sz="94660"/>
  </p:normalViewPr>
  <p:slideViewPr>
    <p:cSldViewPr>
      <p:cViewPr varScale="1">
        <p:scale>
          <a:sx n="83" d="100"/>
          <a:sy n="83" d="100"/>
        </p:scale>
        <p:origin x="141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015EBB5-2B29-4AA3-9B77-DD8983202090}" type="datetimeFigureOut">
              <a:rPr lang="cs-CZ" smtClean="0"/>
              <a:t>25.12.2021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D19AF50-DC43-407B-939A-5B401612B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EBB5-2B29-4AA3-9B77-DD8983202090}" type="datetimeFigureOut">
              <a:rPr lang="cs-CZ" smtClean="0"/>
              <a:t>25.12.2021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F50-DC43-407B-939A-5B401612B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EBB5-2B29-4AA3-9B77-DD8983202090}" type="datetimeFigureOut">
              <a:rPr lang="cs-CZ" smtClean="0"/>
              <a:t>25.12.2021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F50-DC43-407B-939A-5B401612B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EBB5-2B29-4AA3-9B77-DD8983202090}" type="datetimeFigureOut">
              <a:rPr lang="cs-CZ" smtClean="0"/>
              <a:t>25.12.2021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F50-DC43-407B-939A-5B401612B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EBB5-2B29-4AA3-9B77-DD8983202090}" type="datetimeFigureOut">
              <a:rPr lang="cs-CZ" smtClean="0"/>
              <a:t>25.12.2021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F50-DC43-407B-939A-5B401612B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EBB5-2B29-4AA3-9B77-DD8983202090}" type="datetimeFigureOut">
              <a:rPr lang="cs-CZ" smtClean="0"/>
              <a:t>25.12.2021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F50-DC43-407B-939A-5B401612BCC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EBB5-2B29-4AA3-9B77-DD8983202090}" type="datetimeFigureOut">
              <a:rPr lang="cs-CZ" smtClean="0"/>
              <a:t>25.12.2021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F50-DC43-407B-939A-5B401612BCC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EBB5-2B29-4AA3-9B77-DD8983202090}" type="datetimeFigureOut">
              <a:rPr lang="cs-CZ" smtClean="0"/>
              <a:t>25.12.2021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F50-DC43-407B-939A-5B401612B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EBB5-2B29-4AA3-9B77-DD8983202090}" type="datetimeFigureOut">
              <a:rPr lang="cs-CZ" smtClean="0"/>
              <a:t>25.12.2021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F50-DC43-407B-939A-5B401612B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15EBB5-2B29-4AA3-9B77-DD8983202090}" type="datetimeFigureOut">
              <a:rPr lang="cs-CZ" smtClean="0"/>
              <a:t>25.12.2021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D19AF50-DC43-407B-939A-5B401612B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015EBB5-2B29-4AA3-9B77-DD8983202090}" type="datetimeFigureOut">
              <a:rPr lang="cs-CZ" smtClean="0"/>
              <a:t>25.12.2021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D19AF50-DC43-407B-939A-5B401612B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015EBB5-2B29-4AA3-9B77-DD8983202090}" type="datetimeFigureOut">
              <a:rPr lang="cs-CZ" smtClean="0"/>
              <a:t>25.12.2021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D19AF50-DC43-407B-939A-5B401612BCC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629172" y="2708920"/>
            <a:ext cx="5917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SJEDNOCENÍ ITÁLIE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0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Calibri" pitchFamily="34" charset="0"/>
                <a:cs typeface="Calibri" pitchFamily="34" charset="0"/>
              </a:rPr>
              <a:t>BENÁTSKO A ŘÍM</a:t>
            </a:r>
            <a:endParaRPr lang="cs-CZ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1866- prusko-rakouská válka (Itálie na straně Pruska)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Itálie získala Benátsko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>
                <a:latin typeface="Calibri" pitchFamily="34" charset="0"/>
                <a:cs typeface="Calibri" pitchFamily="34" charset="0"/>
              </a:rPr>
              <a:t>Garibaldi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se pokusil dobýt Řím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>
                <a:latin typeface="Calibri" pitchFamily="34" charset="0"/>
                <a:cs typeface="Calibri" pitchFamily="34" charset="0"/>
              </a:rPr>
              <a:t>Řím pod ochranou Napoleona III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1870- papežský stát zanikl (Francie poražena Pruskem)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1871- hlavním městem Itálie se stal Řím 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cs-CZ" dirty="0" smtClean="0"/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endParaRPr lang="cs-CZ" dirty="0" smtClean="0"/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2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Calibri" pitchFamily="34" charset="0"/>
                <a:cs typeface="Calibri" pitchFamily="34" charset="0"/>
              </a:rPr>
              <a:t>VÝSLEDKY</a:t>
            </a:r>
            <a:endParaRPr lang="cs-CZ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Sjednocení se podařilo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Sever vyspělejší 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Jih zaostalý (chudoba, negramotnost)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Papež Pius IX. nespokojen se sjednocením Itálie- zůstal mu jen Vatikán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64704"/>
            <a:ext cx="4814797" cy="5400600"/>
          </a:xfrm>
        </p:spPr>
      </p:pic>
    </p:spTree>
    <p:extLst>
      <p:ext uri="{BB962C8B-B14F-4D97-AF65-F5344CB8AC3E}">
        <p14:creationId xmlns:p14="http://schemas.microsoft.com/office/powerpoint/2010/main" val="34314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Calibri" pitchFamily="34" charset="0"/>
                <a:cs typeface="Calibri" pitchFamily="34" charset="0"/>
              </a:rPr>
              <a:t>ZAČÁTEK SJEDNOCENÍ</a:t>
            </a:r>
            <a:endParaRPr lang="cs-CZ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98448" y="2121406"/>
            <a:ext cx="3921624" cy="3611849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1859-1870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Pokus o sjednocení Itálie už v letech 1848/1849- nepodařilo se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Risorgimento- boj za jednotnou a svobodnou Itálii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Itálie rozdrobeným územím 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1852 jmenoval král Viktor Emanuel II. ministerským předsedou Sardinského království hraběte Camilla Bensa Cavoura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endParaRPr lang="cs-CZ" sz="22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cs-CZ" dirty="0" smtClean="0"/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2857"/>
            <a:ext cx="2102034" cy="2967577"/>
          </a:xfrm>
        </p:spPr>
      </p:pic>
    </p:spTree>
    <p:extLst>
      <p:ext uri="{BB962C8B-B14F-4D97-AF65-F5344CB8AC3E}">
        <p14:creationId xmlns:p14="http://schemas.microsoft.com/office/powerpoint/2010/main" val="14947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Calibri" pitchFamily="34" charset="0"/>
                <a:cs typeface="Calibri" pitchFamily="34" charset="0"/>
              </a:rPr>
              <a:t>CAMILLO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BENSO CAVOUR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98448" y="2121406"/>
            <a:ext cx="3200400" cy="3755865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3600" dirty="0" smtClean="0">
                <a:latin typeface="Calibri" pitchFamily="34" charset="0"/>
                <a:cs typeface="Calibri" pitchFamily="34" charset="0"/>
              </a:rPr>
              <a:t>velmi </a:t>
            </a:r>
            <a:r>
              <a:rPr lang="cs-CZ" sz="3600" dirty="0">
                <a:latin typeface="Calibri" pitchFamily="34" charset="0"/>
                <a:cs typeface="Calibri" pitchFamily="34" charset="0"/>
              </a:rPr>
              <a:t>schopný </a:t>
            </a:r>
            <a:r>
              <a:rPr lang="cs-CZ" sz="3600" dirty="0" smtClean="0">
                <a:latin typeface="Calibri" pitchFamily="34" charset="0"/>
                <a:cs typeface="Calibri" pitchFamily="34" charset="0"/>
              </a:rPr>
              <a:t>politik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3600" dirty="0" smtClean="0">
                <a:latin typeface="Calibri" pitchFamily="34" charset="0"/>
                <a:cs typeface="Calibri" pitchFamily="34" charset="0"/>
              </a:rPr>
              <a:t>hospodářské reformy      → </a:t>
            </a:r>
            <a:r>
              <a:rPr lang="cs-CZ" sz="3600" dirty="0">
                <a:latin typeface="Calibri" pitchFamily="34" charset="0"/>
                <a:cs typeface="Calibri" pitchFamily="34" charset="0"/>
              </a:rPr>
              <a:t>ekonomický vzestup italského </a:t>
            </a:r>
            <a:r>
              <a:rPr lang="cs-CZ" sz="3600" dirty="0" smtClean="0">
                <a:latin typeface="Calibri" pitchFamily="34" charset="0"/>
                <a:cs typeface="Calibri" pitchFamily="34" charset="0"/>
              </a:rPr>
              <a:t>severu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3600" dirty="0" smtClean="0">
                <a:latin typeface="Calibri" pitchFamily="34" charset="0"/>
                <a:cs typeface="Calibri" pitchFamily="34" charset="0"/>
              </a:rPr>
              <a:t>Zavedl svobodu tisku a shromažďování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3600" dirty="0" smtClean="0">
                <a:latin typeface="Calibri" pitchFamily="34" charset="0"/>
                <a:cs typeface="Calibri" pitchFamily="34" charset="0"/>
              </a:rPr>
              <a:t>Posílil armádu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3600" dirty="0" smtClean="0">
                <a:latin typeface="Calibri" pitchFamily="34" charset="0"/>
                <a:cs typeface="Calibri" pitchFamily="34" charset="0"/>
              </a:rPr>
              <a:t>Rozšířil železniční síť</a:t>
            </a:r>
            <a:endParaRPr lang="cs-CZ" sz="3600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3600" dirty="0">
                <a:latin typeface="Calibri" pitchFamily="34" charset="0"/>
                <a:cs typeface="Calibri" pitchFamily="34" charset="0"/>
              </a:rPr>
              <a:t>Chtěl z Itálie udělat konstituční monarchii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3600" dirty="0" smtClean="0">
                <a:latin typeface="Calibri" pitchFamily="34" charset="0"/>
                <a:cs typeface="Calibri" pitchFamily="34" charset="0"/>
              </a:rPr>
              <a:t>snažil se zapojit </a:t>
            </a:r>
            <a:r>
              <a:rPr lang="cs-CZ" sz="3600" dirty="0">
                <a:latin typeface="Calibri" pitchFamily="34" charset="0"/>
                <a:cs typeface="Calibri" pitchFamily="34" charset="0"/>
              </a:rPr>
              <a:t>Sardinské království do politiky evropských velmocí</a:t>
            </a:r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67" y="2119312"/>
            <a:ext cx="2837816" cy="3757960"/>
          </a:xfrm>
        </p:spPr>
      </p:pic>
    </p:spTree>
    <p:extLst>
      <p:ext uri="{BB962C8B-B14F-4D97-AF65-F5344CB8AC3E}">
        <p14:creationId xmlns:p14="http://schemas.microsoft.com/office/powerpoint/2010/main" val="33073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Calibri" pitchFamily="34" charset="0"/>
                <a:cs typeface="Calibri" pitchFamily="34" charset="0"/>
              </a:rPr>
              <a:t>KRYMSKÁ</a:t>
            </a:r>
            <a:r>
              <a:rPr lang="cs-CZ" sz="5400" dirty="0" smtClean="0">
                <a:latin typeface="Calibri" pitchFamily="34" charset="0"/>
                <a:cs typeface="Calibri" pitchFamily="34" charset="0"/>
              </a:rPr>
              <a:t> VÁLKA</a:t>
            </a:r>
            <a:endParaRPr lang="cs-CZ" sz="5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1853-1856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Rusko proti Turecku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Válku zahájilo Rusko→ chtěli získat Bospor a Dardanely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>
                <a:latin typeface="Calibri" pitchFamily="34" charset="0"/>
                <a:cs typeface="Calibri" pitchFamily="34" charset="0"/>
              </a:rPr>
              <a:t>Sardinská armáda po boku Turecka, Francie a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Anglie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Rusko doufalo v pomoc Rakouska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Rakousko zůstalo neutrální→ konec Svaté Aliance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Rusko poraženo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1856- Pařížský kongres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Sardinské království získalo spojence (Francii a Anglii)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Calibri" pitchFamily="34" charset="0"/>
                <a:cs typeface="Calibri" pitchFamily="34" charset="0"/>
              </a:rPr>
              <a:t>SEVER</a:t>
            </a:r>
            <a:endParaRPr lang="cs-CZ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1858- Cavour uzavřel smlouvu s Napoleonem III.- Francie získalo Savojsko a Nizzu a slíbilo pomoc, kdyby Rakousko ohrožovalo Piemont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1859- 2. válka za nezávislost- sardinsko-francouzská vojska porazila rakouskou armádu v bitvách u Magenty a Solferina 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Mírové jednání ve Villefrance- Sardinské království získalo Lombardii s Milánem (Benátsko stále zůstalo rakouskému císařství)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1860- k Sardinskému království se připojili- Toskánsko, Modena, Parma, Romagna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6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Calibri" pitchFamily="34" charset="0"/>
                <a:cs typeface="Calibri" pitchFamily="34" charset="0"/>
              </a:rPr>
              <a:t>JIH</a:t>
            </a:r>
            <a:endParaRPr lang="cs-CZ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98448" y="2121406"/>
            <a:ext cx="3993632" cy="3755865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200" dirty="0" smtClean="0">
                <a:latin typeface="Calibri" pitchFamily="34" charset="0"/>
                <a:cs typeface="Calibri" pitchFamily="34" charset="0"/>
              </a:rPr>
              <a:t>Jaro 1860- rolnické povstání na Sicílii 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200" dirty="0" smtClean="0">
                <a:latin typeface="Calibri" pitchFamily="34" charset="0"/>
                <a:cs typeface="Calibri" pitchFamily="34" charset="0"/>
              </a:rPr>
              <a:t>Květen- na Sicílii dopluli 2 lodě s dobrovolníky (vedl je Giuseppe Garibaldi) → Výprava tisíce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200" dirty="0" smtClean="0">
                <a:latin typeface="Calibri" pitchFamily="34" charset="0"/>
                <a:cs typeface="Calibri" pitchFamily="34" charset="0"/>
              </a:rPr>
              <a:t>Spojili se s povstalci </a:t>
            </a:r>
            <a:r>
              <a:rPr lang="cs-CZ" sz="2200" dirty="0">
                <a:latin typeface="Calibri" pitchFamily="34" charset="0"/>
                <a:cs typeface="Calibri" pitchFamily="34" charset="0"/>
              </a:rPr>
              <a:t>a </a:t>
            </a:r>
            <a:r>
              <a:rPr lang="cs-CZ" sz="2200" dirty="0" smtClean="0">
                <a:latin typeface="Calibri" pitchFamily="34" charset="0"/>
                <a:cs typeface="Calibri" pitchFamily="34" charset="0"/>
              </a:rPr>
              <a:t>obsadili Palermo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200" dirty="0" smtClean="0">
                <a:latin typeface="Calibri" pitchFamily="34" charset="0"/>
                <a:cs typeface="Calibri" pitchFamily="34" charset="0"/>
              </a:rPr>
              <a:t>Září- povstání v Neapoli- vláda Bourbonů padla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200" dirty="0" smtClean="0">
                <a:latin typeface="Calibri" pitchFamily="34" charset="0"/>
                <a:cs typeface="Calibri" pitchFamily="34" charset="0"/>
              </a:rPr>
              <a:t>Garibaldi předal Království obojí Sicílie pod vládu Viktora Emanuela II.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endParaRPr lang="cs-CZ" dirty="0" smtClean="0"/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6872"/>
            <a:ext cx="2322442" cy="3024336"/>
          </a:xfrm>
        </p:spPr>
      </p:pic>
    </p:spTree>
    <p:extLst>
      <p:ext uri="{BB962C8B-B14F-4D97-AF65-F5344CB8AC3E}">
        <p14:creationId xmlns:p14="http://schemas.microsoft.com/office/powerpoint/2010/main" val="27117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VIKTOR EMANUEL II. A GIUSEPPE GARIBALDI 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40362"/>
            <a:ext cx="4608512" cy="4180246"/>
          </a:xfrm>
        </p:spPr>
      </p:pic>
    </p:spTree>
    <p:extLst>
      <p:ext uri="{BB962C8B-B14F-4D97-AF65-F5344CB8AC3E}">
        <p14:creationId xmlns:p14="http://schemas.microsoft.com/office/powerpoint/2010/main" val="16121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1124744"/>
            <a:ext cx="6861353" cy="895323"/>
          </a:xfrm>
        </p:spPr>
        <p:txBody>
          <a:bodyPr>
            <a:normAutofit/>
          </a:bodyPr>
          <a:lstStyle/>
          <a:p>
            <a:r>
              <a:rPr lang="cs-CZ" sz="4800" dirty="0" smtClean="0">
                <a:latin typeface="Calibri" pitchFamily="34" charset="0"/>
                <a:cs typeface="Calibri" pitchFamily="34" charset="0"/>
              </a:rPr>
              <a:t>ITALSKÉ KRÁLOVSTVÍ</a:t>
            </a:r>
            <a:endParaRPr lang="cs-CZ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1861- v Turíně se poprvé sešel italský parlament→ vyhlášeno jednotné Italské království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Králem se stal Viktor Emanuel II.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Hlavním městem se stal Turín (později Florencie)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Území, které ještě nebylo připojené k Italskému království bylo Benátsko a Řím</a:t>
            </a:r>
          </a:p>
          <a:p>
            <a:pPr>
              <a:buClr>
                <a:schemeClr val="tx2"/>
              </a:buClr>
              <a:buFont typeface="Courier New" pitchFamily="49" charset="0"/>
              <a:buChar char="o"/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Květen 1861- Cavour umírá</a:t>
            </a:r>
          </a:p>
        </p:txBody>
      </p:sp>
    </p:spTree>
    <p:extLst>
      <p:ext uri="{BB962C8B-B14F-4D97-AF65-F5344CB8AC3E}">
        <p14:creationId xmlns:p14="http://schemas.microsoft.com/office/powerpoint/2010/main" val="534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1409</TotalTime>
  <Words>368</Words>
  <Application>Microsoft Office PowerPoint</Application>
  <PresentationFormat>Předvádění na obrazovce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Brush Script MT</vt:lpstr>
      <vt:lpstr>Calibri</vt:lpstr>
      <vt:lpstr>Constantia</vt:lpstr>
      <vt:lpstr>Courier New</vt:lpstr>
      <vt:lpstr>Franklin Gothic Book</vt:lpstr>
      <vt:lpstr>Rage Italic</vt:lpstr>
      <vt:lpstr>Špendlík</vt:lpstr>
      <vt:lpstr>Prezentace aplikace PowerPoint</vt:lpstr>
      <vt:lpstr>Prezentace aplikace PowerPoint</vt:lpstr>
      <vt:lpstr>ZAČÁTEK SJEDNOCENÍ</vt:lpstr>
      <vt:lpstr>CAMILLO BENSO CAVOUR </vt:lpstr>
      <vt:lpstr>KRYMSKÁ VÁLKA</vt:lpstr>
      <vt:lpstr>SEVER</vt:lpstr>
      <vt:lpstr>JIH</vt:lpstr>
      <vt:lpstr>VIKTOR EMANUEL II. A GIUSEPPE GARIBALDI </vt:lpstr>
      <vt:lpstr>ITALSKÉ KRÁLOVSTVÍ</vt:lpstr>
      <vt:lpstr>BENÁTSKO A ŘÍM</vt:lpstr>
      <vt:lpstr>VÝSLEDKY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Sjednocení Itálie</dc:title>
  <dc:creator>Admin</dc:creator>
  <cp:lastModifiedBy>pavla</cp:lastModifiedBy>
  <cp:revision>69</cp:revision>
  <dcterms:created xsi:type="dcterms:W3CDTF">2021-04-21T16:40:08Z</dcterms:created>
  <dcterms:modified xsi:type="dcterms:W3CDTF">2021-12-25T21:12:29Z</dcterms:modified>
</cp:coreProperties>
</file>