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79" r:id="rId4"/>
    <p:sldId id="257" r:id="rId5"/>
    <p:sldId id="258" r:id="rId6"/>
    <p:sldId id="259" r:id="rId7"/>
    <p:sldId id="261" r:id="rId8"/>
    <p:sldId id="262" r:id="rId9"/>
    <p:sldId id="263" r:id="rId10"/>
    <p:sldId id="264" r:id="rId11"/>
    <p:sldId id="265" r:id="rId12"/>
    <p:sldId id="266" r:id="rId13"/>
    <p:sldId id="267" r:id="rId14"/>
    <p:sldId id="269" r:id="rId15"/>
    <p:sldId id="270" r:id="rId16"/>
    <p:sldId id="271" r:id="rId17"/>
    <p:sldId id="272" r:id="rId18"/>
    <p:sldId id="268" r:id="rId19"/>
    <p:sldId id="273" r:id="rId20"/>
    <p:sldId id="274" r:id="rId21"/>
    <p:sldId id="276" r:id="rId22"/>
    <p:sldId id="275" r:id="rId2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E7CCD328-477F-495E-B66C-B1D8625A2694}">
          <p14:sldIdLst>
            <p14:sldId id="256"/>
            <p14:sldId id="278"/>
            <p14:sldId id="279"/>
            <p14:sldId id="257"/>
            <p14:sldId id="258"/>
            <p14:sldId id="259"/>
            <p14:sldId id="261"/>
            <p14:sldId id="262"/>
          </p14:sldIdLst>
        </p14:section>
        <p14:section name="Oddíl bez názvu" id="{11AF09FE-DB25-4042-A4E2-B955E790DC6B}">
          <p14:sldIdLst>
            <p14:sldId id="263"/>
            <p14:sldId id="264"/>
            <p14:sldId id="265"/>
            <p14:sldId id="266"/>
            <p14:sldId id="267"/>
            <p14:sldId id="269"/>
            <p14:sldId id="270"/>
            <p14:sldId id="271"/>
            <p14:sldId id="272"/>
            <p14:sldId id="268"/>
            <p14:sldId id="273"/>
            <p14:sldId id="274"/>
            <p14:sldId id="276"/>
            <p14:sldId id="27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4660"/>
  </p:normalViewPr>
  <p:slideViewPr>
    <p:cSldViewPr>
      <p:cViewPr varScale="1">
        <p:scale>
          <a:sx n="82" d="100"/>
          <a:sy n="82" d="100"/>
        </p:scale>
        <p:origin x="147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65F0315E-4E8E-4FCC-AFF6-833F4F68C971}" type="datetimeFigureOut">
              <a:rPr lang="cs-CZ" smtClean="0"/>
              <a:t>24.02.2021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E944393-0FCC-4962-A721-419EE53B997D}" type="slidenum">
              <a:rPr lang="cs-CZ" smtClean="0"/>
              <a:t>‹#›</a:t>
            </a:fld>
            <a:endParaRPr lang="cs-CZ"/>
          </a:p>
        </p:txBody>
      </p:sp>
    </p:spTree>
    <p:extLst>
      <p:ext uri="{BB962C8B-B14F-4D97-AF65-F5344CB8AC3E}">
        <p14:creationId xmlns:p14="http://schemas.microsoft.com/office/powerpoint/2010/main" val="1166564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5F0315E-4E8E-4FCC-AFF6-833F4F68C971}" type="datetimeFigureOut">
              <a:rPr lang="cs-CZ" smtClean="0"/>
              <a:t>24.02.2021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E944393-0FCC-4962-A721-419EE53B997D}" type="slidenum">
              <a:rPr lang="cs-CZ" smtClean="0"/>
              <a:t>‹#›</a:t>
            </a:fld>
            <a:endParaRPr lang="cs-CZ"/>
          </a:p>
        </p:txBody>
      </p:sp>
    </p:spTree>
    <p:extLst>
      <p:ext uri="{BB962C8B-B14F-4D97-AF65-F5344CB8AC3E}">
        <p14:creationId xmlns:p14="http://schemas.microsoft.com/office/powerpoint/2010/main" val="1555825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5F0315E-4E8E-4FCC-AFF6-833F4F68C971}" type="datetimeFigureOut">
              <a:rPr lang="cs-CZ" smtClean="0"/>
              <a:t>24.02.2021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E944393-0FCC-4962-A721-419EE53B997D}" type="slidenum">
              <a:rPr lang="cs-CZ" smtClean="0"/>
              <a:t>‹#›</a:t>
            </a:fld>
            <a:endParaRPr lang="cs-CZ"/>
          </a:p>
        </p:txBody>
      </p:sp>
    </p:spTree>
    <p:extLst>
      <p:ext uri="{BB962C8B-B14F-4D97-AF65-F5344CB8AC3E}">
        <p14:creationId xmlns:p14="http://schemas.microsoft.com/office/powerpoint/2010/main" val="54543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5F0315E-4E8E-4FCC-AFF6-833F4F68C971}" type="datetimeFigureOut">
              <a:rPr lang="cs-CZ" smtClean="0"/>
              <a:t>24.02.2021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E944393-0FCC-4962-A721-419EE53B997D}" type="slidenum">
              <a:rPr lang="cs-CZ" smtClean="0"/>
              <a:t>‹#›</a:t>
            </a:fld>
            <a:endParaRPr lang="cs-CZ"/>
          </a:p>
        </p:txBody>
      </p:sp>
    </p:spTree>
    <p:extLst>
      <p:ext uri="{BB962C8B-B14F-4D97-AF65-F5344CB8AC3E}">
        <p14:creationId xmlns:p14="http://schemas.microsoft.com/office/powerpoint/2010/main" val="367240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65F0315E-4E8E-4FCC-AFF6-833F4F68C971}" type="datetimeFigureOut">
              <a:rPr lang="cs-CZ" smtClean="0"/>
              <a:t>24.02.2021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E944393-0FCC-4962-A721-419EE53B997D}" type="slidenum">
              <a:rPr lang="cs-CZ" smtClean="0"/>
              <a:t>‹#›</a:t>
            </a:fld>
            <a:endParaRPr lang="cs-CZ"/>
          </a:p>
        </p:txBody>
      </p:sp>
    </p:spTree>
    <p:extLst>
      <p:ext uri="{BB962C8B-B14F-4D97-AF65-F5344CB8AC3E}">
        <p14:creationId xmlns:p14="http://schemas.microsoft.com/office/powerpoint/2010/main" val="3943804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65F0315E-4E8E-4FCC-AFF6-833F4F68C971}" type="datetimeFigureOut">
              <a:rPr lang="cs-CZ" smtClean="0"/>
              <a:t>24.02.2021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E944393-0FCC-4962-A721-419EE53B997D}" type="slidenum">
              <a:rPr lang="cs-CZ" smtClean="0"/>
              <a:t>‹#›</a:t>
            </a:fld>
            <a:endParaRPr lang="cs-CZ"/>
          </a:p>
        </p:txBody>
      </p:sp>
    </p:spTree>
    <p:extLst>
      <p:ext uri="{BB962C8B-B14F-4D97-AF65-F5344CB8AC3E}">
        <p14:creationId xmlns:p14="http://schemas.microsoft.com/office/powerpoint/2010/main" val="2182102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65F0315E-4E8E-4FCC-AFF6-833F4F68C971}" type="datetimeFigureOut">
              <a:rPr lang="cs-CZ" smtClean="0"/>
              <a:t>24.02.2021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E944393-0FCC-4962-A721-419EE53B997D}" type="slidenum">
              <a:rPr lang="cs-CZ" smtClean="0"/>
              <a:t>‹#›</a:t>
            </a:fld>
            <a:endParaRPr lang="cs-CZ"/>
          </a:p>
        </p:txBody>
      </p:sp>
    </p:spTree>
    <p:extLst>
      <p:ext uri="{BB962C8B-B14F-4D97-AF65-F5344CB8AC3E}">
        <p14:creationId xmlns:p14="http://schemas.microsoft.com/office/powerpoint/2010/main" val="3127181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65F0315E-4E8E-4FCC-AFF6-833F4F68C971}" type="datetimeFigureOut">
              <a:rPr lang="cs-CZ" smtClean="0"/>
              <a:t>24.02.2021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E944393-0FCC-4962-A721-419EE53B997D}" type="slidenum">
              <a:rPr lang="cs-CZ" smtClean="0"/>
              <a:t>‹#›</a:t>
            </a:fld>
            <a:endParaRPr lang="cs-CZ"/>
          </a:p>
        </p:txBody>
      </p:sp>
    </p:spTree>
    <p:extLst>
      <p:ext uri="{BB962C8B-B14F-4D97-AF65-F5344CB8AC3E}">
        <p14:creationId xmlns:p14="http://schemas.microsoft.com/office/powerpoint/2010/main" val="1172212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5F0315E-4E8E-4FCC-AFF6-833F4F68C971}" type="datetimeFigureOut">
              <a:rPr lang="cs-CZ" smtClean="0"/>
              <a:t>24.02.2021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E944393-0FCC-4962-A721-419EE53B997D}" type="slidenum">
              <a:rPr lang="cs-CZ" smtClean="0"/>
              <a:t>‹#›</a:t>
            </a:fld>
            <a:endParaRPr lang="cs-CZ"/>
          </a:p>
        </p:txBody>
      </p:sp>
    </p:spTree>
    <p:extLst>
      <p:ext uri="{BB962C8B-B14F-4D97-AF65-F5344CB8AC3E}">
        <p14:creationId xmlns:p14="http://schemas.microsoft.com/office/powerpoint/2010/main" val="4146294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65F0315E-4E8E-4FCC-AFF6-833F4F68C971}" type="datetimeFigureOut">
              <a:rPr lang="cs-CZ" smtClean="0"/>
              <a:t>24.02.2021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E944393-0FCC-4962-A721-419EE53B997D}" type="slidenum">
              <a:rPr lang="cs-CZ" smtClean="0"/>
              <a:t>‹#›</a:t>
            </a:fld>
            <a:endParaRPr lang="cs-CZ"/>
          </a:p>
        </p:txBody>
      </p:sp>
    </p:spTree>
    <p:extLst>
      <p:ext uri="{BB962C8B-B14F-4D97-AF65-F5344CB8AC3E}">
        <p14:creationId xmlns:p14="http://schemas.microsoft.com/office/powerpoint/2010/main" val="417810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65F0315E-4E8E-4FCC-AFF6-833F4F68C971}" type="datetimeFigureOut">
              <a:rPr lang="cs-CZ" smtClean="0"/>
              <a:t>24.02.2021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E944393-0FCC-4962-A721-419EE53B997D}" type="slidenum">
              <a:rPr lang="cs-CZ" smtClean="0"/>
              <a:t>‹#›</a:t>
            </a:fld>
            <a:endParaRPr lang="cs-CZ"/>
          </a:p>
        </p:txBody>
      </p:sp>
    </p:spTree>
    <p:extLst>
      <p:ext uri="{BB962C8B-B14F-4D97-AF65-F5344CB8AC3E}">
        <p14:creationId xmlns:p14="http://schemas.microsoft.com/office/powerpoint/2010/main" val="780486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F0315E-4E8E-4FCC-AFF6-833F4F68C971}" type="datetimeFigureOut">
              <a:rPr lang="cs-CZ" smtClean="0"/>
              <a:t>24.02.2021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944393-0FCC-4962-A721-419EE53B997D}" type="slidenum">
              <a:rPr lang="cs-CZ" smtClean="0"/>
              <a:t>‹#›</a:t>
            </a:fld>
            <a:endParaRPr lang="cs-CZ"/>
          </a:p>
        </p:txBody>
      </p:sp>
    </p:spTree>
    <p:extLst>
      <p:ext uri="{BB962C8B-B14F-4D97-AF65-F5344CB8AC3E}">
        <p14:creationId xmlns:p14="http://schemas.microsoft.com/office/powerpoint/2010/main" val="225283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764704"/>
            <a:ext cx="7772400" cy="1470025"/>
          </a:xfrm>
        </p:spPr>
        <p:txBody>
          <a:bodyPr>
            <a:normAutofit fontScale="90000"/>
          </a:bodyPr>
          <a:lstStyle/>
          <a:p>
            <a:r>
              <a:rPr lang="cs-CZ" sz="6600" dirty="0"/>
              <a:t>Němá barikáda-Jan Drda</a:t>
            </a:r>
          </a:p>
        </p:txBody>
      </p:sp>
      <p:sp>
        <p:nvSpPr>
          <p:cNvPr id="3" name="Podnadpis 2"/>
          <p:cNvSpPr>
            <a:spLocks noGrp="1"/>
          </p:cNvSpPr>
          <p:nvPr>
            <p:ph type="subTitle" idx="1"/>
          </p:nvPr>
        </p:nvSpPr>
        <p:spPr/>
        <p:txBody>
          <a:bodyPr/>
          <a:lstStyle/>
          <a:p>
            <a:endParaRPr lang="cs-CZ"/>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988840"/>
            <a:ext cx="3456384" cy="4802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0609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Třetí fronta</a:t>
            </a:r>
          </a:p>
        </p:txBody>
      </p:sp>
      <p:sp>
        <p:nvSpPr>
          <p:cNvPr id="3" name="Zástupný symbol pro obsah 2"/>
          <p:cNvSpPr>
            <a:spLocks noGrp="1"/>
          </p:cNvSpPr>
          <p:nvPr>
            <p:ph idx="1"/>
          </p:nvPr>
        </p:nvSpPr>
        <p:spPr/>
        <p:txBody>
          <a:bodyPr>
            <a:normAutofit lnSpcReduction="10000"/>
          </a:bodyPr>
          <a:lstStyle/>
          <a:p>
            <a:r>
              <a:rPr lang="cs-CZ" dirty="0"/>
              <a:t>Sláva Mach byl se svými kamarády bojovat ve Španělsku, ale musel odjet do Prahy kvůli prostřelení plic. Po uzdravení se chtěl dostat zpátky. Když nastupuje do tramvaje, ostatní lidé po něm chtějí, aby si nasadil trikolóru, ale on tak neučiní. Náhle se tramvaj zastavila a lidé vybíhali ven, aby bojovali s Němci. Neměli zbraně, tak vytrhávali dlažební kostky. Při této události je Sláva Mach smrtelně postřelen a zemře.</a:t>
            </a:r>
          </a:p>
        </p:txBody>
      </p:sp>
    </p:spTree>
    <p:extLst>
      <p:ext uri="{BB962C8B-B14F-4D97-AF65-F5344CB8AC3E}">
        <p14:creationId xmlns:p14="http://schemas.microsoft.com/office/powerpoint/2010/main" val="937728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Včelař</a:t>
            </a:r>
          </a:p>
        </p:txBody>
      </p:sp>
      <p:sp>
        <p:nvSpPr>
          <p:cNvPr id="3" name="Zástupný symbol pro obsah 2"/>
          <p:cNvSpPr>
            <a:spLocks noGrp="1"/>
          </p:cNvSpPr>
          <p:nvPr>
            <p:ph idx="1"/>
          </p:nvPr>
        </p:nvSpPr>
        <p:spPr/>
        <p:txBody>
          <a:bodyPr/>
          <a:lstStyle/>
          <a:p>
            <a:r>
              <a:rPr lang="cs-CZ" dirty="0"/>
              <a:t>Pan Havlík bydlí ve vesničce a ve svém včelíně má schovanou vysílačku. Náhle přijede rota SS a začne domy prohledávat. Němci chtějí po panu Havlíkovi, aby jim řekl kde je vysílačka, ten však neodpovídá, jenom lituje svých zničených úlů. Němci se naštvali a včelaře zastřelili.</a:t>
            </a:r>
          </a:p>
        </p:txBody>
      </p:sp>
    </p:spTree>
    <p:extLst>
      <p:ext uri="{BB962C8B-B14F-4D97-AF65-F5344CB8AC3E}">
        <p14:creationId xmlns:p14="http://schemas.microsoft.com/office/powerpoint/2010/main" val="1602668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Vyšší princip</a:t>
            </a:r>
          </a:p>
        </p:txBody>
      </p:sp>
      <p:sp>
        <p:nvSpPr>
          <p:cNvPr id="3" name="Zástupný symbol pro obsah 2"/>
          <p:cNvSpPr>
            <a:spLocks noGrp="1"/>
          </p:cNvSpPr>
          <p:nvPr>
            <p:ph idx="1"/>
          </p:nvPr>
        </p:nvSpPr>
        <p:spPr/>
        <p:txBody>
          <a:bodyPr>
            <a:normAutofit fontScale="92500" lnSpcReduction="10000"/>
          </a:bodyPr>
          <a:lstStyle/>
          <a:p>
            <a:r>
              <a:rPr lang="cs-CZ" dirty="0"/>
              <a:t>Vyšší princip je přezdívka profesora, který každou svoji hodinu začíná slovy: Z vyššího principu mravního… Jednoho dne nechají Němci zastřelit tři jeho žáky, za debatu o schvalování atentátu na Reinharda Heydricha.  V díle je významná scéna z učitelského kabinetu, kde se učitelé dohadují o jejich oficiální reakci. Dílo končí vstupem učitele do třídy kde prohlásí: Z vyššího principu mravního vám mohu říci jenom jedno: vražda na tyranu není zločinem. Třída povstane.</a:t>
            </a:r>
          </a:p>
        </p:txBody>
      </p:sp>
    </p:spTree>
    <p:extLst>
      <p:ext uri="{BB962C8B-B14F-4D97-AF65-F5344CB8AC3E}">
        <p14:creationId xmlns:p14="http://schemas.microsoft.com/office/powerpoint/2010/main" val="3013872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Hlídač dynamitu</a:t>
            </a:r>
          </a:p>
        </p:txBody>
      </p:sp>
      <p:sp>
        <p:nvSpPr>
          <p:cNvPr id="3" name="Zástupný symbol pro obsah 2"/>
          <p:cNvSpPr>
            <a:spLocks noGrp="1"/>
          </p:cNvSpPr>
          <p:nvPr>
            <p:ph idx="1"/>
          </p:nvPr>
        </p:nvSpPr>
        <p:spPr/>
        <p:txBody>
          <a:bodyPr>
            <a:normAutofit lnSpcReduction="10000"/>
          </a:bodyPr>
          <a:lstStyle/>
          <a:p>
            <a:r>
              <a:rPr lang="cs-CZ" dirty="0"/>
              <a:t>František Milec je hlídačem dynamitu, který se používá na těžbu v dolech. Domluví se s ostatními těžaři z šachty svatá Marie a pomocí dynamitu zničí trať, po které Němci převážejí náklad. Gestapo začalo prohledávat důlní šachty a celou vesnici. František utekl domů a svěřil se manželce s tím co udělal a že musí schovat zbylý dynamit. Ta ho dala do hrnce, když přišlo gestapo, hrnec skončil na plotně a pochvíli vybouchnul.</a:t>
            </a:r>
          </a:p>
        </p:txBody>
      </p:sp>
    </p:spTree>
    <p:extLst>
      <p:ext uri="{BB962C8B-B14F-4D97-AF65-F5344CB8AC3E}">
        <p14:creationId xmlns:p14="http://schemas.microsoft.com/office/powerpoint/2010/main" val="339508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Vesnická historie</a:t>
            </a:r>
          </a:p>
        </p:txBody>
      </p:sp>
      <p:sp>
        <p:nvSpPr>
          <p:cNvPr id="3" name="Zástupný symbol pro obsah 2"/>
          <p:cNvSpPr>
            <a:spLocks noGrp="1"/>
          </p:cNvSpPr>
          <p:nvPr>
            <p:ph idx="1"/>
          </p:nvPr>
        </p:nvSpPr>
        <p:spPr/>
        <p:txBody>
          <a:bodyPr/>
          <a:lstStyle/>
          <a:p>
            <a:r>
              <a:rPr lang="cs-CZ" dirty="0"/>
              <a:t>Ve vesnici Borkovice se chovával ruský zajatec. Jednoho dne přijelo gestapo a zajalo jak zajatce, tak i celou rodinu Bernátů, u které se zajatec schovával. Celá vesnice věděla, že je udal </a:t>
            </a:r>
            <a:r>
              <a:rPr lang="cs-CZ" dirty="0" err="1"/>
              <a:t>Joudal</a:t>
            </a:r>
            <a:r>
              <a:rPr lang="cs-CZ" dirty="0"/>
              <a:t>. Ostatní z vesnice ho odsoudili k trestu smrti a zinscenovali to jako nehodu. </a:t>
            </a:r>
          </a:p>
        </p:txBody>
      </p:sp>
    </p:spTree>
    <p:extLst>
      <p:ext uri="{BB962C8B-B14F-4D97-AF65-F5344CB8AC3E}">
        <p14:creationId xmlns:p14="http://schemas.microsoft.com/office/powerpoint/2010/main" val="3821239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Nenávist</a:t>
            </a:r>
          </a:p>
        </p:txBody>
      </p:sp>
      <p:sp>
        <p:nvSpPr>
          <p:cNvPr id="3" name="Zástupný symbol pro obsah 2"/>
          <p:cNvSpPr>
            <a:spLocks noGrp="1"/>
          </p:cNvSpPr>
          <p:nvPr>
            <p:ph idx="1"/>
          </p:nvPr>
        </p:nvSpPr>
        <p:spPr/>
        <p:txBody>
          <a:bodyPr/>
          <a:lstStyle/>
          <a:p>
            <a:r>
              <a:rPr lang="cs-CZ" dirty="0" err="1"/>
              <a:t>Babánek</a:t>
            </a:r>
            <a:r>
              <a:rPr lang="cs-CZ" dirty="0"/>
              <a:t> byl legionář, který se toulal po poutích a bavil se tím, že střílel lépe než Němci. Na barikádě v převrácené tramvaji střílel s ohromnou nenávistí vůči Němcům a měl nejvíce zapsaných čárek (15). Mstil se za to, že mu zabili syna.</a:t>
            </a:r>
          </a:p>
        </p:txBody>
      </p:sp>
    </p:spTree>
    <p:extLst>
      <p:ext uri="{BB962C8B-B14F-4D97-AF65-F5344CB8AC3E}">
        <p14:creationId xmlns:p14="http://schemas.microsoft.com/office/powerpoint/2010/main" val="4061268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Padlý beze jména</a:t>
            </a:r>
          </a:p>
        </p:txBody>
      </p:sp>
      <p:sp>
        <p:nvSpPr>
          <p:cNvPr id="3" name="Zástupný symbol pro obsah 2"/>
          <p:cNvSpPr>
            <a:spLocks noGrp="1"/>
          </p:cNvSpPr>
          <p:nvPr>
            <p:ph idx="1"/>
          </p:nvPr>
        </p:nvSpPr>
        <p:spPr/>
        <p:txBody>
          <a:bodyPr/>
          <a:lstStyle/>
          <a:p>
            <a:r>
              <a:rPr lang="cs-CZ" dirty="0"/>
              <a:t>Na barikádě padl neznámý železničář. </a:t>
            </a:r>
            <a:r>
              <a:rPr lang="cs-CZ" dirty="0" err="1"/>
              <a:t>Hrihorij</a:t>
            </a:r>
            <a:r>
              <a:rPr lang="cs-CZ" dirty="0"/>
              <a:t> je jeden z mála živých. Přijde k němu další přeživší se stejnou uniformou a přinese mu jídlo. Příběh končí </a:t>
            </a:r>
            <a:r>
              <a:rPr lang="cs-CZ" dirty="0" err="1"/>
              <a:t>Hrihorijovým</a:t>
            </a:r>
            <a:r>
              <a:rPr lang="cs-CZ" dirty="0"/>
              <a:t> útokem na Němce.</a:t>
            </a:r>
          </a:p>
        </p:txBody>
      </p:sp>
    </p:spTree>
    <p:extLst>
      <p:ext uri="{BB962C8B-B14F-4D97-AF65-F5344CB8AC3E}">
        <p14:creationId xmlns:p14="http://schemas.microsoft.com/office/powerpoint/2010/main" val="62472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Pancéřová pěst</a:t>
            </a:r>
          </a:p>
        </p:txBody>
      </p:sp>
      <p:sp>
        <p:nvSpPr>
          <p:cNvPr id="3" name="Zástupný symbol pro obsah 2"/>
          <p:cNvSpPr>
            <a:spLocks noGrp="1"/>
          </p:cNvSpPr>
          <p:nvPr>
            <p:ph idx="1"/>
          </p:nvPr>
        </p:nvSpPr>
        <p:spPr/>
        <p:txBody>
          <a:bodyPr/>
          <a:lstStyle/>
          <a:p>
            <a:r>
              <a:rPr lang="cs-CZ" dirty="0"/>
              <a:t>V sobotu ráno zazvoní u Pepíka doma telefon a jeho otec vezme flintu a nakáže Pepíkovi, aby nikam nechodil. On ale běží s davem na Národní třídu, kde nacisté vraždí lidi. Pepík zůstane na barikádě a proti němu jede tank. Na poslední chvíli ho Pepík zasáhne pancéřovou pěstí. </a:t>
            </a:r>
          </a:p>
        </p:txBody>
      </p:sp>
    </p:spTree>
    <p:extLst>
      <p:ext uri="{BB962C8B-B14F-4D97-AF65-F5344CB8AC3E}">
        <p14:creationId xmlns:p14="http://schemas.microsoft.com/office/powerpoint/2010/main" val="3556858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Až vstanou mrtví</a:t>
            </a:r>
          </a:p>
        </p:txBody>
      </p:sp>
      <p:sp>
        <p:nvSpPr>
          <p:cNvPr id="3" name="Zástupný symbol pro obsah 2"/>
          <p:cNvSpPr>
            <a:spLocks noGrp="1"/>
          </p:cNvSpPr>
          <p:nvPr>
            <p:ph idx="1"/>
          </p:nvPr>
        </p:nvSpPr>
        <p:spPr/>
        <p:txBody>
          <a:bodyPr>
            <a:normAutofit lnSpcReduction="10000"/>
          </a:bodyPr>
          <a:lstStyle/>
          <a:p>
            <a:r>
              <a:rPr lang="cs-CZ" dirty="0" err="1"/>
              <a:t>Willi</a:t>
            </a:r>
            <a:r>
              <a:rPr lang="cs-CZ" dirty="0"/>
              <a:t> </a:t>
            </a:r>
            <a:r>
              <a:rPr lang="cs-CZ" dirty="0" err="1"/>
              <a:t>Obermayer</a:t>
            </a:r>
            <a:r>
              <a:rPr lang="cs-CZ" dirty="0"/>
              <a:t> je dentista z Norimberského předměstí. Přijede do vesnice, kterou před několika dny vypálili a všechny obyvatele popravili. On si bere zlato a zubní korunky. Poté na ně v zatáčce začnou střílet partyzáni a jeho poslední věta byla: Já všechno vrátím. Zde se autor inspiroval skutečnou událostí, kdy okolo Lidic došlo k útoku na ustupující německá vojska na konci války. O této události se autor dozvěděl z tisku.</a:t>
            </a:r>
          </a:p>
        </p:txBody>
      </p:sp>
    </p:spTree>
    <p:extLst>
      <p:ext uri="{BB962C8B-B14F-4D97-AF65-F5344CB8AC3E}">
        <p14:creationId xmlns:p14="http://schemas.microsoft.com/office/powerpoint/2010/main" val="3811936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Zákeřník</a:t>
            </a:r>
          </a:p>
        </p:txBody>
      </p:sp>
      <p:sp>
        <p:nvSpPr>
          <p:cNvPr id="3" name="Zástupný symbol pro obsah 2"/>
          <p:cNvSpPr>
            <a:spLocks noGrp="1"/>
          </p:cNvSpPr>
          <p:nvPr>
            <p:ph idx="1"/>
          </p:nvPr>
        </p:nvSpPr>
        <p:spPr/>
        <p:txBody>
          <a:bodyPr/>
          <a:lstStyle/>
          <a:p>
            <a:r>
              <a:rPr lang="cs-CZ" dirty="0"/>
              <a:t>Někdo skrývající se v bytě zastřelí dvě malé holčičky. Martínek chce s ostatními najít odstřelovače a prohledat byt. Otevře mu stařena a tvrdí že je doma sama. Brání v průchodu do bytu a vypadne z okna. Ve skříni se schovával Němec. Nakonec ho zajali, donutili jíst hlínu a předali partyzánům.</a:t>
            </a:r>
          </a:p>
        </p:txBody>
      </p:sp>
    </p:spTree>
    <p:extLst>
      <p:ext uri="{BB962C8B-B14F-4D97-AF65-F5344CB8AC3E}">
        <p14:creationId xmlns:p14="http://schemas.microsoft.com/office/powerpoint/2010/main" val="2379620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3AEC80-27CD-43B5-8360-58A76348A852}"/>
              </a:ext>
            </a:extLst>
          </p:cNvPr>
          <p:cNvSpPr>
            <a:spLocks noGrp="1"/>
          </p:cNvSpPr>
          <p:nvPr>
            <p:ph type="title"/>
          </p:nvPr>
        </p:nvSpPr>
        <p:spPr/>
        <p:txBody>
          <a:bodyPr/>
          <a:lstStyle/>
          <a:p>
            <a:endParaRPr lang="cs-CZ"/>
          </a:p>
        </p:txBody>
      </p:sp>
      <p:pic>
        <p:nvPicPr>
          <p:cNvPr id="4" name="Zástupný obsah 3">
            <a:extLst>
              <a:ext uri="{FF2B5EF4-FFF2-40B4-BE49-F238E27FC236}">
                <a16:creationId xmlns:a16="http://schemas.microsoft.com/office/drawing/2014/main" id="{BF844E27-3545-464F-AC6B-2BB56C46F62D}"/>
              </a:ext>
            </a:extLst>
          </p:cNvPr>
          <p:cNvPicPr>
            <a:picLocks noGrp="1" noChangeAspect="1"/>
          </p:cNvPicPr>
          <p:nvPr>
            <p:ph idx="1"/>
          </p:nvPr>
        </p:nvPicPr>
        <p:blipFill>
          <a:blip r:embed="rId2"/>
          <a:stretch>
            <a:fillRect/>
          </a:stretch>
        </p:blipFill>
        <p:spPr>
          <a:xfrm>
            <a:off x="611559" y="35091"/>
            <a:ext cx="7750313" cy="6634269"/>
          </a:xfrm>
          <a:prstGeom prst="rect">
            <a:avLst/>
          </a:prstGeom>
        </p:spPr>
      </p:pic>
    </p:spTree>
    <p:extLst>
      <p:ext uri="{BB962C8B-B14F-4D97-AF65-F5344CB8AC3E}">
        <p14:creationId xmlns:p14="http://schemas.microsoft.com/office/powerpoint/2010/main" val="3720082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Němá barikáda</a:t>
            </a:r>
          </a:p>
        </p:txBody>
      </p:sp>
      <p:sp>
        <p:nvSpPr>
          <p:cNvPr id="3" name="Zástupný symbol pro obsah 2"/>
          <p:cNvSpPr>
            <a:spLocks noGrp="1"/>
          </p:cNvSpPr>
          <p:nvPr>
            <p:ph idx="1"/>
          </p:nvPr>
        </p:nvSpPr>
        <p:spPr/>
        <p:txBody>
          <a:bodyPr/>
          <a:lstStyle/>
          <a:p>
            <a:pPr marL="0" indent="0">
              <a:buNone/>
            </a:pPr>
            <a:r>
              <a:rPr lang="cs-CZ" dirty="0"/>
              <a:t>Na mostě přes Vltavu postaví Češi tři barikády. Každý z obránců vzpomíná na jinou válku, kterou předtím prožil. Jeden z nich nakreslí na tramvaj kladivo se srpem. Jarda se vydá s granáty dopředu, aby zničil německý tank. To se mu povede, ale je zabit. První barikáda je zničena a ostatní musí čekat. Jeden z nich nakreslí na barikádu NOPASSARANT. (neprojdou)</a:t>
            </a:r>
          </a:p>
          <a:p>
            <a:pPr marL="0" indent="0">
              <a:buNone/>
            </a:pPr>
            <a:endParaRPr lang="cs-CZ" dirty="0"/>
          </a:p>
        </p:txBody>
      </p:sp>
    </p:spTree>
    <p:extLst>
      <p:ext uri="{BB962C8B-B14F-4D97-AF65-F5344CB8AC3E}">
        <p14:creationId xmlns:p14="http://schemas.microsoft.com/office/powerpoint/2010/main" val="1393272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Ukázka</a:t>
            </a:r>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854576" y="1774854"/>
            <a:ext cx="5640330" cy="4525963"/>
          </a:xfrm>
        </p:spPr>
      </p:pic>
    </p:spTree>
    <p:extLst>
      <p:ext uri="{BB962C8B-B14F-4D97-AF65-F5344CB8AC3E}">
        <p14:creationId xmlns:p14="http://schemas.microsoft.com/office/powerpoint/2010/main" val="2445919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r>
              <a:rPr lang="cs-CZ" dirty="0"/>
              <a:t>KONEC</a:t>
            </a:r>
          </a:p>
        </p:txBody>
      </p:sp>
    </p:spTree>
    <p:extLst>
      <p:ext uri="{BB962C8B-B14F-4D97-AF65-F5344CB8AC3E}">
        <p14:creationId xmlns:p14="http://schemas.microsoft.com/office/powerpoint/2010/main" val="4274858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81D0D4-4C0E-4D46-AC79-A600E73103B4}"/>
              </a:ext>
            </a:extLst>
          </p:cNvPr>
          <p:cNvSpPr>
            <a:spLocks noGrp="1"/>
          </p:cNvSpPr>
          <p:nvPr>
            <p:ph type="title"/>
          </p:nvPr>
        </p:nvSpPr>
        <p:spPr/>
        <p:txBody>
          <a:bodyPr/>
          <a:lstStyle/>
          <a:p>
            <a:endParaRPr lang="cs-CZ"/>
          </a:p>
        </p:txBody>
      </p:sp>
      <p:pic>
        <p:nvPicPr>
          <p:cNvPr id="5" name="Zástupný obsah 4">
            <a:extLst>
              <a:ext uri="{FF2B5EF4-FFF2-40B4-BE49-F238E27FC236}">
                <a16:creationId xmlns:a16="http://schemas.microsoft.com/office/drawing/2014/main" id="{ED1D6ECD-52A8-4A4B-B140-CE041BF7D2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836712"/>
            <a:ext cx="8607080" cy="5646245"/>
          </a:xfrm>
        </p:spPr>
      </p:pic>
    </p:spTree>
    <p:extLst>
      <p:ext uri="{BB962C8B-B14F-4D97-AF65-F5344CB8AC3E}">
        <p14:creationId xmlns:p14="http://schemas.microsoft.com/office/powerpoint/2010/main" val="1289684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6000" dirty="0"/>
              <a:t>Jan Drda</a:t>
            </a:r>
          </a:p>
        </p:txBody>
      </p:sp>
      <p:sp>
        <p:nvSpPr>
          <p:cNvPr id="3" name="Zástupný symbol pro obsah 2"/>
          <p:cNvSpPr>
            <a:spLocks noGrp="1"/>
          </p:cNvSpPr>
          <p:nvPr>
            <p:ph idx="1"/>
          </p:nvPr>
        </p:nvSpPr>
        <p:spPr/>
        <p:txBody>
          <a:bodyPr>
            <a:normAutofit/>
          </a:bodyPr>
          <a:lstStyle/>
          <a:p>
            <a:r>
              <a:rPr lang="cs-CZ" sz="2800" dirty="0"/>
              <a:t>4. dubna 1915 Příbram – 28. listopadu 1970 Dobříš</a:t>
            </a:r>
          </a:p>
          <a:p>
            <a:endParaRPr lang="cs-CZ" sz="2800" dirty="0"/>
          </a:p>
          <a:p>
            <a:r>
              <a:rPr lang="cs-CZ" sz="2800" dirty="0"/>
              <a:t>Český novinář, politik, spisovatel a dramatik.</a:t>
            </a:r>
          </a:p>
          <a:p>
            <a:endParaRPr lang="cs-CZ" sz="2800" dirty="0"/>
          </a:p>
          <a:p>
            <a:r>
              <a:rPr lang="cs-CZ" sz="2800" dirty="0"/>
              <a:t>Obdržel titul zasloužilý umělec, laureát Státní ceny.</a:t>
            </a:r>
          </a:p>
          <a:p>
            <a:endParaRPr lang="cs-CZ" sz="2800" dirty="0"/>
          </a:p>
          <a:p>
            <a:r>
              <a:rPr lang="cs-CZ" sz="2800" dirty="0"/>
              <a:t>Řadí se k první vlně poválečné prózy v české literatuře. Jeho povídky vznikaly jako reakce na válečné události.</a:t>
            </a:r>
          </a:p>
        </p:txBody>
      </p:sp>
    </p:spTree>
    <p:extLst>
      <p:ext uri="{BB962C8B-B14F-4D97-AF65-F5344CB8AC3E}">
        <p14:creationId xmlns:p14="http://schemas.microsoft.com/office/powerpoint/2010/main" val="3420506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188640"/>
            <a:ext cx="9396536" cy="5400600"/>
          </a:xfrm>
        </p:spPr>
        <p:txBody>
          <a:bodyPr>
            <a:normAutofit fontScale="92500" lnSpcReduction="20000"/>
          </a:bodyPr>
          <a:lstStyle/>
          <a:p>
            <a:endParaRPr lang="cs-CZ" dirty="0"/>
          </a:p>
          <a:p>
            <a:r>
              <a:rPr lang="cs-CZ" dirty="0"/>
              <a:t>Z tvorby autora – psal prózu jako např. Městečko na dlani, Němá barikáda, České pohádky, dále byl autorem filmových scénářů a námětů jako např. Hrátky s Čertem, </a:t>
            </a:r>
            <a:r>
              <a:rPr lang="cs-CZ" dirty="0" err="1"/>
              <a:t>Dařbuján</a:t>
            </a:r>
            <a:r>
              <a:rPr lang="cs-CZ" dirty="0"/>
              <a:t> a </a:t>
            </a:r>
            <a:r>
              <a:rPr lang="cs-CZ" dirty="0" err="1"/>
              <a:t>Pandrhola</a:t>
            </a:r>
            <a:r>
              <a:rPr lang="cs-CZ" dirty="0"/>
              <a:t>, O princezně Jasněnce a létajícím ševci. Řada povídek jako např. Vyšší princip byla zfilmována.</a:t>
            </a:r>
          </a:p>
          <a:p>
            <a:pPr marL="0" indent="0">
              <a:buNone/>
            </a:pPr>
            <a:endParaRPr lang="cs-CZ" dirty="0"/>
          </a:p>
          <a:p>
            <a:r>
              <a:rPr lang="cs-CZ" dirty="0"/>
              <a:t>Autorovi současníci: </a:t>
            </a:r>
          </a:p>
          <a:p>
            <a:pPr marL="0" indent="0">
              <a:buNone/>
            </a:pPr>
            <a:r>
              <a:rPr lang="cs-CZ" dirty="0"/>
              <a:t>             Ladislav Fuks – Spalovač mrtvol</a:t>
            </a:r>
          </a:p>
          <a:p>
            <a:pPr marL="0" indent="0">
              <a:buNone/>
            </a:pPr>
            <a:r>
              <a:rPr lang="cs-CZ" dirty="0"/>
              <a:t>             Julius Fučík - Reportáž psaná na oprátce</a:t>
            </a:r>
          </a:p>
          <a:p>
            <a:pPr marL="0" indent="0">
              <a:buNone/>
            </a:pPr>
            <a:r>
              <a:rPr lang="cs-CZ" dirty="0"/>
              <a:t>             Karel Ptáčník - Ročník jednadvacet</a:t>
            </a:r>
          </a:p>
          <a:p>
            <a:pPr marL="0" indent="0">
              <a:buNone/>
            </a:pPr>
            <a:endParaRPr lang="cs-CZ" dirty="0"/>
          </a:p>
          <a:p>
            <a:endParaRPr lang="cs-CZ" dirty="0"/>
          </a:p>
          <a:p>
            <a:pPr marL="0" indent="0">
              <a:buNone/>
            </a:pPr>
            <a:endParaRPr lang="cs-CZ" dirty="0"/>
          </a:p>
          <a:p>
            <a:endParaRPr lang="cs-CZ" dirty="0"/>
          </a:p>
        </p:txBody>
      </p:sp>
    </p:spTree>
    <p:extLst>
      <p:ext uri="{BB962C8B-B14F-4D97-AF65-F5344CB8AC3E}">
        <p14:creationId xmlns:p14="http://schemas.microsoft.com/office/powerpoint/2010/main" val="1185617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7504" y="980728"/>
            <a:ext cx="8856984" cy="6120680"/>
          </a:xfrm>
        </p:spPr>
        <p:txBody>
          <a:bodyPr>
            <a:noAutofit/>
          </a:bodyPr>
          <a:lstStyle/>
          <a:p>
            <a:pPr marL="0" indent="0">
              <a:buNone/>
            </a:pPr>
            <a:r>
              <a:rPr lang="cs-CZ" sz="2800" dirty="0"/>
              <a:t>Zachytil atmosféru 2. sv války a okupaci českých zemí</a:t>
            </a:r>
          </a:p>
          <a:p>
            <a:pPr marL="0" indent="0">
              <a:buNone/>
            </a:pPr>
            <a:r>
              <a:rPr lang="cs-CZ" sz="2800" dirty="0"/>
              <a:t>V roce 1945 vstoupil do Komunistické strany Československa.</a:t>
            </a:r>
          </a:p>
          <a:p>
            <a:pPr marL="0" indent="0">
              <a:buNone/>
            </a:pPr>
            <a:r>
              <a:rPr lang="cs-CZ" sz="2800" dirty="0"/>
              <a:t>V roce 1968 se postavil proti invazi vojsk Varšavské smlouvy a následné okupaci.</a:t>
            </a:r>
          </a:p>
          <a:p>
            <a:pPr marL="0" indent="0">
              <a:buNone/>
            </a:pPr>
            <a:r>
              <a:rPr lang="cs-CZ" sz="2800" dirty="0"/>
              <a:t>Dne 25. srpna 1968 vyšel jeho článek v Rudém právu s názvem Nezkřivte jim ani vlas, nedejte jim ani kapku vody.</a:t>
            </a:r>
          </a:p>
          <a:p>
            <a:pPr marL="0" indent="0">
              <a:buNone/>
            </a:pPr>
            <a:endParaRPr lang="cs-CZ" sz="2800" dirty="0"/>
          </a:p>
          <a:p>
            <a:pPr marL="0" indent="0">
              <a:buNone/>
            </a:pPr>
            <a:r>
              <a:rPr lang="cs-CZ" sz="2800" dirty="0"/>
              <a:t> Následně byl vyhozen z práce, zemřel na infarkt při řízení vozidla na křižovatce v Dobříši, je pohřben na místním hřbitově. </a:t>
            </a:r>
          </a:p>
          <a:p>
            <a:pPr marL="0" indent="0">
              <a:buNone/>
            </a:pPr>
            <a:endParaRPr lang="cs-CZ" sz="2800" dirty="0"/>
          </a:p>
          <a:p>
            <a:endParaRPr lang="cs-CZ" sz="2400" dirty="0"/>
          </a:p>
        </p:txBody>
      </p:sp>
      <p:sp>
        <p:nvSpPr>
          <p:cNvPr id="4" name="Nadpis 1"/>
          <p:cNvSpPr>
            <a:spLocks noGrp="1"/>
          </p:cNvSpPr>
          <p:nvPr>
            <p:ph type="title"/>
          </p:nvPr>
        </p:nvSpPr>
        <p:spPr>
          <a:xfrm>
            <a:off x="457200" y="274638"/>
            <a:ext cx="8075240" cy="922114"/>
          </a:xfrm>
        </p:spPr>
        <p:txBody>
          <a:bodyPr/>
          <a:lstStyle/>
          <a:p>
            <a:r>
              <a:rPr lang="cs-CZ" dirty="0"/>
              <a:t>Z života Jana Drdy</a:t>
            </a:r>
          </a:p>
        </p:txBody>
      </p:sp>
    </p:spTree>
    <p:extLst>
      <p:ext uri="{BB962C8B-B14F-4D97-AF65-F5344CB8AC3E}">
        <p14:creationId xmlns:p14="http://schemas.microsoft.com/office/powerpoint/2010/main" val="1687403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Němá barikáda</a:t>
            </a:r>
          </a:p>
        </p:txBody>
      </p:sp>
      <p:sp>
        <p:nvSpPr>
          <p:cNvPr id="3" name="Zástupný symbol pro obsah 2"/>
          <p:cNvSpPr>
            <a:spLocks noGrp="1"/>
          </p:cNvSpPr>
          <p:nvPr>
            <p:ph idx="1"/>
          </p:nvPr>
        </p:nvSpPr>
        <p:spPr/>
        <p:txBody>
          <a:bodyPr>
            <a:normAutofit fontScale="92500" lnSpcReduction="10000"/>
          </a:bodyPr>
          <a:lstStyle/>
          <a:p>
            <a:r>
              <a:rPr lang="cs-CZ" dirty="0"/>
              <a:t>Literární druh: epika</a:t>
            </a:r>
          </a:p>
          <a:p>
            <a:endParaRPr lang="cs-CZ" dirty="0"/>
          </a:p>
          <a:p>
            <a:r>
              <a:rPr lang="cs-CZ" dirty="0"/>
              <a:t>Literární žánr:  válečné povídky</a:t>
            </a:r>
          </a:p>
          <a:p>
            <a:endParaRPr lang="cs-CZ" dirty="0"/>
          </a:p>
          <a:p>
            <a:r>
              <a:rPr lang="cs-CZ" dirty="0"/>
              <a:t>Kompoziční princip: chronologický</a:t>
            </a:r>
          </a:p>
          <a:p>
            <a:endParaRPr lang="cs-CZ" dirty="0"/>
          </a:p>
          <a:p>
            <a:r>
              <a:rPr lang="cs-CZ" dirty="0"/>
              <a:t>Hlavní téma: Odpor vůči Němcům, válce a fašismu. Malý člověk, který bojuje za spravedlnost.</a:t>
            </a:r>
          </a:p>
          <a:p>
            <a:pPr marL="0" indent="0">
              <a:buNone/>
            </a:pPr>
            <a:endParaRPr lang="cs-CZ" dirty="0"/>
          </a:p>
          <a:p>
            <a:endParaRPr lang="cs-CZ" dirty="0"/>
          </a:p>
          <a:p>
            <a:endParaRPr lang="cs-CZ" dirty="0"/>
          </a:p>
          <a:p>
            <a:endParaRPr lang="cs-CZ" dirty="0"/>
          </a:p>
        </p:txBody>
      </p:sp>
    </p:spTree>
    <p:extLst>
      <p:ext uri="{BB962C8B-B14F-4D97-AF65-F5344CB8AC3E}">
        <p14:creationId xmlns:p14="http://schemas.microsoft.com/office/powerpoint/2010/main" val="165928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260648"/>
            <a:ext cx="8229600" cy="6326163"/>
          </a:xfrm>
        </p:spPr>
        <p:txBody>
          <a:bodyPr>
            <a:normAutofit/>
          </a:bodyPr>
          <a:lstStyle/>
          <a:p>
            <a:r>
              <a:rPr lang="cs-CZ" sz="2800" dirty="0"/>
              <a:t>Vnitřní výstavba :  11 povídek </a:t>
            </a:r>
          </a:p>
          <a:p>
            <a:endParaRPr lang="cs-CZ" sz="2800" dirty="0"/>
          </a:p>
          <a:p>
            <a:r>
              <a:rPr lang="cs-CZ" sz="2800" dirty="0"/>
              <a:t>Časoprostor: protektorát </a:t>
            </a:r>
            <a:r>
              <a:rPr lang="de-DE" sz="2800" dirty="0"/>
              <a:t>Böhmen und Mähren</a:t>
            </a:r>
            <a:r>
              <a:rPr lang="cs-CZ" sz="2800" dirty="0"/>
              <a:t> v průběhu 2 sv. války</a:t>
            </a:r>
          </a:p>
          <a:p>
            <a:endParaRPr lang="cs-CZ" sz="2800" dirty="0"/>
          </a:p>
          <a:p>
            <a:r>
              <a:rPr lang="cs-CZ" sz="2800" dirty="0"/>
              <a:t>Postavy: Pro každou povídku jsou specifické. Obyčejní lidé se stávají hrdiny.</a:t>
            </a:r>
          </a:p>
          <a:p>
            <a:endParaRPr lang="cs-CZ" sz="2800" dirty="0"/>
          </a:p>
          <a:p>
            <a:r>
              <a:rPr lang="cs-CZ" sz="2800" dirty="0"/>
              <a:t>Jazyk: spisovný i nespisovný, vulgarismy, metafory, archaismy, germanismy.</a:t>
            </a:r>
          </a:p>
          <a:p>
            <a:endParaRPr lang="de-DE" sz="2800" dirty="0"/>
          </a:p>
          <a:p>
            <a:endParaRPr lang="cs-CZ" sz="2800" dirty="0"/>
          </a:p>
          <a:p>
            <a:endParaRPr lang="cs-CZ" sz="2800" dirty="0"/>
          </a:p>
          <a:p>
            <a:endParaRPr lang="cs-CZ" sz="2800" dirty="0"/>
          </a:p>
          <a:p>
            <a:endParaRPr lang="cs-CZ" sz="2800" dirty="0"/>
          </a:p>
        </p:txBody>
      </p:sp>
    </p:spTree>
    <p:extLst>
      <p:ext uri="{BB962C8B-B14F-4D97-AF65-F5344CB8AC3E}">
        <p14:creationId xmlns:p14="http://schemas.microsoft.com/office/powerpoint/2010/main" val="2451127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88640"/>
            <a:ext cx="8229600" cy="5937523"/>
          </a:xfrm>
        </p:spPr>
        <p:txBody>
          <a:bodyPr/>
          <a:lstStyle/>
          <a:p>
            <a:pPr marL="0" indent="0">
              <a:buNone/>
            </a:pPr>
            <a:r>
              <a:rPr lang="cs-CZ" dirty="0"/>
              <a:t>          Příklady jazykových forem na textu:</a:t>
            </a:r>
          </a:p>
          <a:p>
            <a:endParaRPr lang="cs-CZ" dirty="0"/>
          </a:p>
          <a:p>
            <a:r>
              <a:rPr lang="cs-CZ" dirty="0"/>
              <a:t>Archaismy: </a:t>
            </a:r>
            <a:r>
              <a:rPr lang="cs-CZ" dirty="0" err="1"/>
              <a:t>Svečeřívá</a:t>
            </a:r>
            <a:r>
              <a:rPr lang="cs-CZ" dirty="0"/>
              <a:t> se. Rozjařeně oslavujíce události.</a:t>
            </a:r>
          </a:p>
          <a:p>
            <a:endParaRPr lang="cs-CZ" dirty="0"/>
          </a:p>
          <a:p>
            <a:r>
              <a:rPr lang="cs-CZ" dirty="0"/>
              <a:t>Germanismy: </a:t>
            </a:r>
            <a:r>
              <a:rPr lang="cs-CZ" dirty="0" err="1"/>
              <a:t>Schweig</a:t>
            </a:r>
            <a:r>
              <a:rPr lang="cs-CZ" dirty="0"/>
              <a:t> </a:t>
            </a:r>
            <a:r>
              <a:rPr lang="cs-CZ" dirty="0" err="1"/>
              <a:t>Mutti</a:t>
            </a:r>
            <a:r>
              <a:rPr lang="cs-CZ" dirty="0"/>
              <a:t>, </a:t>
            </a:r>
            <a:r>
              <a:rPr lang="cs-CZ" dirty="0" err="1"/>
              <a:t>Sie</a:t>
            </a:r>
            <a:r>
              <a:rPr lang="cs-CZ" dirty="0"/>
              <a:t> Idiot</a:t>
            </a:r>
          </a:p>
          <a:p>
            <a:endParaRPr lang="cs-CZ" dirty="0"/>
          </a:p>
          <a:p>
            <a:r>
              <a:rPr lang="cs-CZ" dirty="0"/>
              <a:t>Hovorové: skopčák, tramvaják, lágr, beztak</a:t>
            </a:r>
          </a:p>
          <a:p>
            <a:endParaRPr lang="cs-CZ" dirty="0"/>
          </a:p>
          <a:p>
            <a:r>
              <a:rPr lang="cs-CZ" dirty="0"/>
              <a:t>Nespisovné: Žer hlínu </a:t>
            </a:r>
          </a:p>
        </p:txBody>
      </p:sp>
    </p:spTree>
    <p:extLst>
      <p:ext uri="{BB962C8B-B14F-4D97-AF65-F5344CB8AC3E}">
        <p14:creationId xmlns:p14="http://schemas.microsoft.com/office/powerpoint/2010/main" val="4016405439"/>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815</TotalTime>
  <Words>1043</Words>
  <Application>Microsoft Office PowerPoint</Application>
  <PresentationFormat>Předvádění na obrazovce (4:3)</PresentationFormat>
  <Paragraphs>78</Paragraphs>
  <Slides>22</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22</vt:i4>
      </vt:variant>
    </vt:vector>
  </HeadingPairs>
  <TitlesOfParts>
    <vt:vector size="25" baseType="lpstr">
      <vt:lpstr>Arial</vt:lpstr>
      <vt:lpstr>Calibri</vt:lpstr>
      <vt:lpstr>Motiv systému Office</vt:lpstr>
      <vt:lpstr>Němá barikáda-Jan Drda</vt:lpstr>
      <vt:lpstr>Prezentace aplikace PowerPoint</vt:lpstr>
      <vt:lpstr>Prezentace aplikace PowerPoint</vt:lpstr>
      <vt:lpstr>Jan Drda</vt:lpstr>
      <vt:lpstr>Prezentace aplikace PowerPoint</vt:lpstr>
      <vt:lpstr>Z života Jana Drdy</vt:lpstr>
      <vt:lpstr>Němá barikáda</vt:lpstr>
      <vt:lpstr>Prezentace aplikace PowerPoint</vt:lpstr>
      <vt:lpstr>Prezentace aplikace PowerPoint</vt:lpstr>
      <vt:lpstr>Třetí fronta</vt:lpstr>
      <vt:lpstr>Včelař</vt:lpstr>
      <vt:lpstr>Vyšší princip</vt:lpstr>
      <vt:lpstr>Hlídač dynamitu</vt:lpstr>
      <vt:lpstr>Vesnická historie</vt:lpstr>
      <vt:lpstr>Nenávist</vt:lpstr>
      <vt:lpstr>Padlý beze jména</vt:lpstr>
      <vt:lpstr>Pancéřová pěst</vt:lpstr>
      <vt:lpstr>Až vstanou mrtví</vt:lpstr>
      <vt:lpstr>Zákeřník</vt:lpstr>
      <vt:lpstr>Němá barikáda</vt:lpstr>
      <vt:lpstr>Ukázka</vt:lpstr>
      <vt:lpstr>Prezentace aplikace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SD</dc:creator>
  <cp:lastModifiedBy>Jan Harcuba</cp:lastModifiedBy>
  <cp:revision>24</cp:revision>
  <dcterms:created xsi:type="dcterms:W3CDTF">2021-02-09T09:49:51Z</dcterms:created>
  <dcterms:modified xsi:type="dcterms:W3CDTF">2021-02-24T16:51:36Z</dcterms:modified>
</cp:coreProperties>
</file>