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E77A44-2399-423B-9E89-50D714C9A572}">
  <a:tblStyle styleId="{94E77A44-2399-423B-9E89-50D714C9A5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d1328c1ba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d1328c1b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d1328c1ba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d1328c1b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d1328c1ba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d1328c1ba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d1328c1ba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d1328c1ba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d1328c1ba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d1328c1ba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d1328c1ba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d1328c1ba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d1328c1ba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d1328c1ba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1328c1ba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1328c1ba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d1328c1ba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d1328c1ba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d1328c1ba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d1328c1ba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d1328c1b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d1328c1b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d1328c1ba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d1328c1ba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d1328c1ba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d1328c1ba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d1328c1ba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d1328c1ba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d1328c1ba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d1328c1ba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d1328c1ba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d1328c1ba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d1328c1ba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d1328c1ba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d1328c1ba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d1328c1ba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d1328c1b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d1328c1b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d1328c1ba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d1328c1ba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d1328c1ba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d1328c1ba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d1328c1b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d1328c1b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1328c1ba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d1328c1ba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d1328c1ba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d1328c1ba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d1328c1ba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d1328c1ba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d1328c1ba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d1328c1ba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d1328c1ba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d1328c1ba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d1328c1b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d1328c1b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d1328c1b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d1328c1b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d1328c1b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d1328c1b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d1328c1ba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d1328c1ba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d1328c1ba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d1328c1ba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d1328c1ba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d1328c1ba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caraplasma.cz/zakladni-podminky-pro-darovani-krevni-plazmy" TargetMode="External"/><Relationship Id="rId4" Type="http://schemas.openxmlformats.org/officeDocument/2006/relationships/hyperlink" Target="https://www.anamneza.cz/nemoc/Familiarni-hypercholesterolemie-473" TargetMode="External"/><Relationship Id="rId5" Type="http://schemas.openxmlformats.org/officeDocument/2006/relationships/hyperlink" Target="https://cs.wikipedia.org/w/index.php?title=Bilirubin&amp;oldid=1903650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2950" y="-79850"/>
            <a:ext cx="9666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	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Kohoutová Adéla, 8.G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tělíska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	Červené krvinky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			</a:t>
            </a:r>
            <a:endParaRPr sz="1200"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Bílé krvinky			granulocyty</a:t>
            </a:r>
            <a:endParaRPr/>
          </a:p>
          <a:p>
            <a:pPr indent="457200" lvl="0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agranulocyty			monocyty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Krevní destičky							lymfocyty		lymfocyty B</a:t>
            </a:r>
            <a:endParaRPr/>
          </a:p>
          <a:p>
            <a:pPr indent="0" lvl="0" marL="1828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											lymfocyty T</a:t>
            </a:r>
            <a:endParaRPr/>
          </a:p>
        </p:txBody>
      </p:sp>
      <p:cxnSp>
        <p:nvCxnSpPr>
          <p:cNvPr id="131" name="Google Shape;131;p22"/>
          <p:cNvCxnSpPr/>
          <p:nvPr/>
        </p:nvCxnSpPr>
        <p:spPr>
          <a:xfrm flipH="1" rot="10800000">
            <a:off x="441075" y="1427550"/>
            <a:ext cx="336600" cy="3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22"/>
          <p:cNvCxnSpPr/>
          <p:nvPr/>
        </p:nvCxnSpPr>
        <p:spPr>
          <a:xfrm>
            <a:off x="441075" y="1802250"/>
            <a:ext cx="336600" cy="52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22"/>
          <p:cNvCxnSpPr/>
          <p:nvPr/>
        </p:nvCxnSpPr>
        <p:spPr>
          <a:xfrm>
            <a:off x="2143725" y="2342925"/>
            <a:ext cx="88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22"/>
          <p:cNvCxnSpPr/>
          <p:nvPr/>
        </p:nvCxnSpPr>
        <p:spPr>
          <a:xfrm>
            <a:off x="2148450" y="2342925"/>
            <a:ext cx="886800" cy="48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22"/>
          <p:cNvCxnSpPr/>
          <p:nvPr/>
        </p:nvCxnSpPr>
        <p:spPr>
          <a:xfrm>
            <a:off x="4481900" y="2812450"/>
            <a:ext cx="88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22"/>
          <p:cNvCxnSpPr/>
          <p:nvPr/>
        </p:nvCxnSpPr>
        <p:spPr>
          <a:xfrm>
            <a:off x="4472400" y="2807700"/>
            <a:ext cx="901200" cy="48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22"/>
          <p:cNvCxnSpPr/>
          <p:nvPr/>
        </p:nvCxnSpPr>
        <p:spPr>
          <a:xfrm flipH="1" rot="10800000">
            <a:off x="6454875" y="3296100"/>
            <a:ext cx="7209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2"/>
          <p:cNvCxnSpPr/>
          <p:nvPr/>
        </p:nvCxnSpPr>
        <p:spPr>
          <a:xfrm>
            <a:off x="6459600" y="3310425"/>
            <a:ext cx="692400" cy="44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2"/>
          <p:cNvCxnSpPr/>
          <p:nvPr/>
        </p:nvCxnSpPr>
        <p:spPr>
          <a:xfrm>
            <a:off x="898500" y="1506850"/>
            <a:ext cx="1591200" cy="1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2"/>
          <p:cNvCxnSpPr/>
          <p:nvPr/>
        </p:nvCxnSpPr>
        <p:spPr>
          <a:xfrm flipH="1" rot="10800000">
            <a:off x="879775" y="2498975"/>
            <a:ext cx="1151100" cy="93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2"/>
          <p:cNvCxnSpPr/>
          <p:nvPr/>
        </p:nvCxnSpPr>
        <p:spPr>
          <a:xfrm>
            <a:off x="440800" y="1814650"/>
            <a:ext cx="324600" cy="150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22"/>
          <p:cNvCxnSpPr/>
          <p:nvPr/>
        </p:nvCxnSpPr>
        <p:spPr>
          <a:xfrm>
            <a:off x="880700" y="3438175"/>
            <a:ext cx="1466400" cy="0"/>
          </a:xfrm>
          <a:prstGeom prst="straightConnector1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165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Červené krvinky = erytrocyty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11700" y="788675"/>
            <a:ext cx="859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malé, ploché, okrouhlé, </a:t>
            </a:r>
            <a:r>
              <a:rPr b="1" lang="cs"/>
              <a:t>bezjaderné</a:t>
            </a:r>
            <a:r>
              <a:rPr lang="cs"/>
              <a:t>, uprostřed ztenčené buňky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1 mm</a:t>
            </a:r>
            <a:r>
              <a:rPr baseline="30000" lang="cs"/>
              <a:t>3</a:t>
            </a:r>
            <a:r>
              <a:rPr lang="cs"/>
              <a:t>  - muži: 5 - 5,5 milionů; - ženy: 4,5 milionu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počet kolísá s nadmořskou výškou (↓ obsah kyslíku =&gt; ↑ obsah erytrocytů) → existuje chemická náhražka = špatně prokazatelný doping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zvýšený počet mají novorozenci - asi 7 milionů </a:t>
            </a:r>
            <a:r>
              <a:rPr lang="cs"/>
              <a:t>v 1 mm</a:t>
            </a:r>
            <a:r>
              <a:rPr baseline="30000" lang="cs"/>
              <a:t>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obsahují </a:t>
            </a:r>
            <a:r>
              <a:rPr b="1" lang="cs"/>
              <a:t>hemoglobin </a:t>
            </a:r>
            <a:r>
              <a:rPr lang="cs"/>
              <a:t>(= červené krevní barvivo, bílkovina s Fe</a:t>
            </a:r>
            <a:r>
              <a:rPr baseline="30000" lang="cs"/>
              <a:t>2+</a:t>
            </a:r>
            <a:r>
              <a:rPr lang="cs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na hemoglobin se váže O</a:t>
            </a:r>
            <a:r>
              <a:rPr baseline="-25000" lang="cs"/>
              <a:t>2</a:t>
            </a:r>
            <a:r>
              <a:rPr lang="cs"/>
              <a:t> =&gt; vzniká dioxygenhemoglobin =&gt; ve tkáních se z </a:t>
            </a:r>
            <a:r>
              <a:rPr lang="cs"/>
              <a:t>dioxygenhemoglobinu</a:t>
            </a:r>
            <a:r>
              <a:rPr lang="cs"/>
              <a:t> opět uvolní kyslík =&gt; hemoglobin =&gt; z něho vzniká </a:t>
            </a:r>
            <a:r>
              <a:rPr b="1" lang="cs"/>
              <a:t>bilirubin </a:t>
            </a:r>
            <a:r>
              <a:rPr lang="cs"/>
              <a:t>(= žlučové barvivo) a železo (to se pak využije k tvorbě nového hemoglobinu, jen část se vyloučí =&gt; nutno doplnit potravou)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CO se na hemoglobin váže lépe než kyslík =&gt; začneme se vnitřně dusit =&gt; otrávení 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vznikají a dozrávají v kostní dřeni </a:t>
            </a:r>
            <a:r>
              <a:rPr lang="cs" sz="1500"/>
              <a:t>(ke vzniku potřeba vitamin B</a:t>
            </a:r>
            <a:r>
              <a:rPr baseline="-25000" lang="cs" sz="1500"/>
              <a:t>12</a:t>
            </a:r>
            <a:r>
              <a:rPr lang="cs" sz="1500"/>
              <a:t> a hormon erytropoetin - vznik v ledvinách)</a:t>
            </a: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zanikají ve slezině po 120 dnech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49" name="Google Shape;149;p23"/>
          <p:cNvCxnSpPr/>
          <p:nvPr/>
        </p:nvCxnSpPr>
        <p:spPr>
          <a:xfrm>
            <a:off x="311700" y="738075"/>
            <a:ext cx="4838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165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Červené krvinky = erytrocyty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123850"/>
            <a:ext cx="8598300" cy="3416400"/>
          </a:xfrm>
          <a:prstGeom prst="rect">
            <a:avLst/>
          </a:prstGeom>
        </p:spPr>
        <p:txBody>
          <a:bodyPr anchorCtr="0" anchor="t" bIns="18000" lIns="90000" spcFirstLastPara="1" rIns="0" wrap="square" tIns="1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SEDIMENTACE ČERVENÝCH KRVINEK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 metoda zjišťování zánětlivých látek v krvi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pomocí např. kyseliny citronové zabráníme krvi ve srážení a můžeme pozorovat sedimentaci erytrocytů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krevní buňky klesají rychleji když je přítomno infekční nebo zánětlivé onemocnění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= nespecifická zkouška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informuje lékaře o postupu onemocnění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předchůdce CPR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56" name="Google Shape;156;p24"/>
          <p:cNvCxnSpPr/>
          <p:nvPr/>
        </p:nvCxnSpPr>
        <p:spPr>
          <a:xfrm>
            <a:off x="311700" y="738075"/>
            <a:ext cx="4838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11700" y="165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Červené krvinky = erytrocyty</a:t>
            </a:r>
            <a:endParaRPr/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11700" y="1123850"/>
            <a:ext cx="8598300" cy="3416400"/>
          </a:xfrm>
          <a:prstGeom prst="rect">
            <a:avLst/>
          </a:prstGeom>
        </p:spPr>
        <p:txBody>
          <a:bodyPr anchorCtr="0" anchor="t" bIns="18000" lIns="90000" spcFirstLastPara="1" rIns="0" wrap="square" tIns="1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HEMATOKRIT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 procentuální poměr mezi objemem erytrocytů a plné krve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	tedy kolik % erytrocytů je v jednotce krve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hodnota patří do základního vyšetření krevního obrazu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normální hodnoty: muži asi 44 %, ženy asi 39 %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25"/>
          <p:cNvCxnSpPr/>
          <p:nvPr/>
        </p:nvCxnSpPr>
        <p:spPr>
          <a:xfrm>
            <a:off x="311700" y="738075"/>
            <a:ext cx="4838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tělíska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	Červené krvinky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			</a:t>
            </a:r>
            <a:endParaRPr sz="1200"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Bílé krvinky			granulocyty</a:t>
            </a:r>
            <a:endParaRPr/>
          </a:p>
          <a:p>
            <a:pPr indent="457200" lvl="0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agranulocyty			monocyty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Krevní destičky							lymfocyty		lymfocyty B</a:t>
            </a:r>
            <a:endParaRPr/>
          </a:p>
          <a:p>
            <a:pPr indent="0" lvl="0" marL="1828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											lymfocyty T</a:t>
            </a:r>
            <a:endParaRPr/>
          </a:p>
        </p:txBody>
      </p:sp>
      <p:cxnSp>
        <p:nvCxnSpPr>
          <p:cNvPr id="170" name="Google Shape;170;p26"/>
          <p:cNvCxnSpPr/>
          <p:nvPr/>
        </p:nvCxnSpPr>
        <p:spPr>
          <a:xfrm flipH="1" rot="10800000">
            <a:off x="441075" y="1427550"/>
            <a:ext cx="336600" cy="3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6"/>
          <p:cNvCxnSpPr/>
          <p:nvPr/>
        </p:nvCxnSpPr>
        <p:spPr>
          <a:xfrm>
            <a:off x="441075" y="1802250"/>
            <a:ext cx="336600" cy="52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6"/>
          <p:cNvCxnSpPr/>
          <p:nvPr/>
        </p:nvCxnSpPr>
        <p:spPr>
          <a:xfrm>
            <a:off x="2143725" y="2342925"/>
            <a:ext cx="88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26"/>
          <p:cNvCxnSpPr/>
          <p:nvPr/>
        </p:nvCxnSpPr>
        <p:spPr>
          <a:xfrm>
            <a:off x="2148450" y="2342925"/>
            <a:ext cx="886800" cy="48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6"/>
          <p:cNvCxnSpPr/>
          <p:nvPr/>
        </p:nvCxnSpPr>
        <p:spPr>
          <a:xfrm>
            <a:off x="4481900" y="2812450"/>
            <a:ext cx="88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26"/>
          <p:cNvCxnSpPr/>
          <p:nvPr/>
        </p:nvCxnSpPr>
        <p:spPr>
          <a:xfrm>
            <a:off x="4472400" y="2807700"/>
            <a:ext cx="901200" cy="48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6"/>
          <p:cNvCxnSpPr/>
          <p:nvPr/>
        </p:nvCxnSpPr>
        <p:spPr>
          <a:xfrm flipH="1" rot="10800000">
            <a:off x="6454875" y="3296100"/>
            <a:ext cx="7209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26"/>
          <p:cNvCxnSpPr/>
          <p:nvPr/>
        </p:nvCxnSpPr>
        <p:spPr>
          <a:xfrm>
            <a:off x="6459600" y="3310425"/>
            <a:ext cx="692400" cy="44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6"/>
          <p:cNvCxnSpPr/>
          <p:nvPr/>
        </p:nvCxnSpPr>
        <p:spPr>
          <a:xfrm>
            <a:off x="898500" y="1506850"/>
            <a:ext cx="1591200" cy="1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6"/>
          <p:cNvCxnSpPr/>
          <p:nvPr/>
        </p:nvCxnSpPr>
        <p:spPr>
          <a:xfrm flipH="1" rot="10800000">
            <a:off x="879775" y="2498975"/>
            <a:ext cx="1151100" cy="93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6"/>
          <p:cNvCxnSpPr/>
          <p:nvPr/>
        </p:nvCxnSpPr>
        <p:spPr>
          <a:xfrm>
            <a:off x="440800" y="1814650"/>
            <a:ext cx="324600" cy="150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26"/>
          <p:cNvCxnSpPr/>
          <p:nvPr/>
        </p:nvCxnSpPr>
        <p:spPr>
          <a:xfrm flipH="1" rot="10800000">
            <a:off x="859750" y="3427675"/>
            <a:ext cx="1529400" cy="10500"/>
          </a:xfrm>
          <a:prstGeom prst="straightConnector1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Bílé krvinky = leukocyty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bezbarvé, větší než erytrocyty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nestálý tvar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pravé buňky - mají jádro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1 mm</a:t>
            </a:r>
            <a:r>
              <a:rPr baseline="30000" lang="cs"/>
              <a:t>3</a:t>
            </a:r>
            <a:r>
              <a:rPr lang="cs"/>
              <a:t> je v průměru asi 5 až 8 tisíc leukocytů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jejich počet velmi kolísá - během dne i při přítomnosti různých onemocnění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cs"/>
              <a:t>granulocyty</a:t>
            </a:r>
            <a:endParaRPr b="1"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buňky mají v cytoplazmě barvitelná zrníčka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cs"/>
              <a:t>agranulocyty</a:t>
            </a:r>
            <a:endParaRPr b="1"/>
          </a:p>
          <a:p>
            <a:pPr indent="-342900" lvl="0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neobsahují barvitelná zrna</a:t>
            </a:r>
            <a:endParaRPr/>
          </a:p>
        </p:txBody>
      </p:sp>
      <p:cxnSp>
        <p:nvCxnSpPr>
          <p:cNvPr id="188" name="Google Shape;188;p27"/>
          <p:cNvCxnSpPr>
            <a:endCxn id="186" idx="2"/>
          </p:cNvCxnSpPr>
          <p:nvPr/>
        </p:nvCxnSpPr>
        <p:spPr>
          <a:xfrm>
            <a:off x="304500" y="987125"/>
            <a:ext cx="4267500" cy="306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315300" y="14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Bílé krvinky = leukocyty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189400" y="848725"/>
            <a:ext cx="879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GRANULOCYTY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cytoplazma obsahuje barvitelná zrna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laločnatá nebo nepravidelně podkovovitá jádra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vznikají v kostní dřeni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podle barviv dělíme granulocyty na: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	</a:t>
            </a:r>
            <a:r>
              <a:rPr b="1" lang="cs"/>
              <a:t>eozinofilní </a:t>
            </a:r>
            <a:r>
              <a:rPr lang="cs"/>
              <a:t>→ barvivo kyselý eosin (červeně), (1 - 9 %)</a:t>
            </a:r>
            <a:endParaRPr/>
          </a:p>
          <a:p>
            <a:pPr indent="-342900" lvl="0" marL="18288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zmnoží se při </a:t>
            </a:r>
            <a:r>
              <a:rPr lang="cs"/>
              <a:t>parazitární</a:t>
            </a:r>
            <a:r>
              <a:rPr lang="cs"/>
              <a:t> infekci/alergii, fagocytace cizorodých částic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	</a:t>
            </a:r>
            <a:r>
              <a:rPr b="1" lang="cs"/>
              <a:t>bazofilní </a:t>
            </a:r>
            <a:r>
              <a:rPr lang="cs"/>
              <a:t>→ zásaditá barviva, (0,5 %)</a:t>
            </a:r>
            <a:endParaRPr/>
          </a:p>
          <a:p>
            <a:pPr indent="-342900" lvl="0" marL="18288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produkují protisrážlivou látku heparin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	</a:t>
            </a:r>
            <a:r>
              <a:rPr b="1" lang="cs"/>
              <a:t>neutrofilní</a:t>
            </a:r>
            <a:r>
              <a:rPr lang="cs"/>
              <a:t> → neutrální barviva, (70 %)</a:t>
            </a:r>
            <a:endParaRPr/>
          </a:p>
          <a:p>
            <a:pPr indent="-342900" lvl="0" marL="18288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odumřelí neutrofilové (kteří pohltili cizorodé částice) + rozložená tkáň =&gt; vznik hnisu</a:t>
            </a:r>
            <a:endParaRPr/>
          </a:p>
        </p:txBody>
      </p:sp>
      <p:cxnSp>
        <p:nvCxnSpPr>
          <p:cNvPr id="195" name="Google Shape;195;p28"/>
          <p:cNvCxnSpPr>
            <a:endCxn id="193" idx="2"/>
          </p:cNvCxnSpPr>
          <p:nvPr/>
        </p:nvCxnSpPr>
        <p:spPr>
          <a:xfrm>
            <a:off x="308100" y="683375"/>
            <a:ext cx="4267500" cy="306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8"/>
          <p:cNvCxnSpPr/>
          <p:nvPr/>
        </p:nvCxnSpPr>
        <p:spPr>
          <a:xfrm flipH="1" rot="10800000">
            <a:off x="503625" y="2684075"/>
            <a:ext cx="639000" cy="71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28"/>
          <p:cNvCxnSpPr/>
          <p:nvPr/>
        </p:nvCxnSpPr>
        <p:spPr>
          <a:xfrm>
            <a:off x="514100" y="3417225"/>
            <a:ext cx="597000" cy="16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28"/>
          <p:cNvCxnSpPr/>
          <p:nvPr/>
        </p:nvCxnSpPr>
        <p:spPr>
          <a:xfrm>
            <a:off x="503625" y="3438175"/>
            <a:ext cx="544800" cy="79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315300" y="14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Bílé krvinky = leukocyty</a:t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189400" y="848725"/>
            <a:ext cx="879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/>
              <a:t>AGRANULOCYTY </a:t>
            </a:r>
            <a:r>
              <a:rPr lang="cs" sz="1600"/>
              <a:t> (neobsahují barvitelná zrna), dělí se na: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	</a:t>
            </a:r>
            <a:r>
              <a:rPr b="1" lang="cs" sz="1600"/>
              <a:t>monocyty 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s" sz="1600"/>
              <a:t>5 %, největší leukocyty, ledvinovité jádro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s" sz="1600"/>
              <a:t>do krve se uvolňují z endotelových výstelek (slezina, játra, mízní uzliny, kostní dřeň) a z primitivních buněk ve vazivu (</a:t>
            </a:r>
            <a:r>
              <a:rPr lang="cs" sz="1600"/>
              <a:t>histiocyty</a:t>
            </a:r>
            <a:r>
              <a:rPr lang="cs" sz="1600"/>
              <a:t>)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s" sz="1600"/>
              <a:t>po výstupu z krve do tkání se mění na makrofágy a fagocytují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	</a:t>
            </a:r>
            <a:r>
              <a:rPr b="1" lang="cs" sz="1600"/>
              <a:t>lymfocyty</a:t>
            </a:r>
            <a:endParaRPr b="1"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s" sz="1600"/>
              <a:t>20 - 40 %, okrouhlé jádro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s" sz="1600"/>
              <a:t>vznik v kostní dřeni</a:t>
            </a:r>
            <a:endParaRPr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cs" sz="1600"/>
              <a:t>specifická imunita</a:t>
            </a:r>
            <a:endParaRPr b="1" sz="1600"/>
          </a:p>
          <a:p>
            <a:pPr indent="-330200" lvl="0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s" sz="1600"/>
              <a:t>dělí se na:</a:t>
            </a:r>
            <a:endParaRPr sz="16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/>
              <a:t>lymfocyty T</a:t>
            </a:r>
            <a:endParaRPr b="1" sz="16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/>
              <a:t>lymfocyty B</a:t>
            </a:r>
            <a:endParaRPr b="1" sz="1600"/>
          </a:p>
        </p:txBody>
      </p:sp>
      <p:cxnSp>
        <p:nvCxnSpPr>
          <p:cNvPr id="205" name="Google Shape;205;p29"/>
          <p:cNvCxnSpPr>
            <a:endCxn id="203" idx="2"/>
          </p:cNvCxnSpPr>
          <p:nvPr/>
        </p:nvCxnSpPr>
        <p:spPr>
          <a:xfrm>
            <a:off x="308100" y="683375"/>
            <a:ext cx="4267500" cy="306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9"/>
          <p:cNvCxnSpPr/>
          <p:nvPr/>
        </p:nvCxnSpPr>
        <p:spPr>
          <a:xfrm flipH="1" rot="10800000">
            <a:off x="367475" y="1364250"/>
            <a:ext cx="272400" cy="6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29"/>
          <p:cNvCxnSpPr/>
          <p:nvPr/>
        </p:nvCxnSpPr>
        <p:spPr>
          <a:xfrm>
            <a:off x="377950" y="1982250"/>
            <a:ext cx="293400" cy="7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9"/>
          <p:cNvCxnSpPr/>
          <p:nvPr/>
        </p:nvCxnSpPr>
        <p:spPr>
          <a:xfrm flipH="1" rot="10800000">
            <a:off x="1310150" y="4146525"/>
            <a:ext cx="263700" cy="18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29"/>
          <p:cNvCxnSpPr/>
          <p:nvPr/>
        </p:nvCxnSpPr>
        <p:spPr>
          <a:xfrm>
            <a:off x="1310150" y="4333125"/>
            <a:ext cx="263700" cy="3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315300" y="14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Bílé krvinky = leukocyty</a:t>
            </a:r>
            <a:endParaRPr/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189400" y="848725"/>
            <a:ext cx="879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cs" sz="1600"/>
              <a:t>lymfocyty T</a:t>
            </a:r>
            <a:endParaRPr b="1"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s" sz="1400"/>
              <a:t>dozrávají v brzlíku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s" sz="1400"/>
              <a:t>vykonávají </a:t>
            </a:r>
            <a:r>
              <a:rPr b="1" lang="cs" sz="1400"/>
              <a:t>buněčnou imunitu</a:t>
            </a:r>
            <a:r>
              <a:rPr lang="cs" sz="1400"/>
              <a:t> = imunita namířená proti pozměněným buňkám (nádorové, napadené viry) ale i proti buňkám transplantovaných tkání (problém, po transplantaci musí člověk užívat léky k potlačení tohoto jevu)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na povrchu receptory - na ty se navážou svými antigeny ↑ “špatné buňky” → vazbou s antigenem je buňka aktivována a začne se dělit: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vznikají paměťové buňky (pamatují si co dělat pro příště)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dále tři různé další druhy buněk (cytotoxické, pomocné, supresorové), které dané buňky ničí</a:t>
            </a:r>
            <a:endParaRPr/>
          </a:p>
        </p:txBody>
      </p:sp>
      <p:cxnSp>
        <p:nvCxnSpPr>
          <p:cNvPr id="216" name="Google Shape;216;p30"/>
          <p:cNvCxnSpPr>
            <a:endCxn id="214" idx="2"/>
          </p:cNvCxnSpPr>
          <p:nvPr/>
        </p:nvCxnSpPr>
        <p:spPr>
          <a:xfrm>
            <a:off x="308100" y="683375"/>
            <a:ext cx="4267500" cy="306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315300" y="14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Bílé krvinky = leukocyty</a:t>
            </a:r>
            <a:endParaRPr/>
          </a:p>
        </p:txBody>
      </p:sp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189400" y="848725"/>
            <a:ext cx="879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cs" sz="1600"/>
              <a:t>lymfocyty B</a:t>
            </a:r>
            <a:endParaRPr b="1"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s"/>
              <a:t>vykonávají humorální (látkovou) imunitu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na povrchu receptor - vazbou s antigenem (cizorodé bílkoviny nebo polysacharidy) nebo patogenem (vir, bakterie, parazitická houba, prvek) se buňky aktivují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zvětší se a začnou se dělit</a:t>
            </a:r>
            <a:endParaRPr/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vznik paměťových buněk</a:t>
            </a:r>
            <a:endParaRPr/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vznik plazmatických buněk → produkce protilátek = </a:t>
            </a:r>
            <a:r>
              <a:rPr lang="cs" u="sng"/>
              <a:t>imunoglobulinů</a:t>
            </a:r>
            <a:endParaRPr u="sng"/>
          </a:p>
          <a:p>
            <a:pPr indent="-317500" lvl="5" marL="2743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ty najdeme v krev. plazmě, mateřském mléce, různých sekretech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první setkání s patogenem = imunitní reakce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druhé setkání =&gt; velmi rychlá a účinná sekundární imunitní reakce</a:t>
            </a:r>
            <a:endParaRPr/>
          </a:p>
          <a:p>
            <a:pPr indent="-317500" lvl="5" marL="2743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 těle jsou paměťové buňky které si už pamatují co dělat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toho se využívá při očkování (viz slide očkování)</a:t>
            </a:r>
            <a:endParaRPr/>
          </a:p>
        </p:txBody>
      </p:sp>
      <p:cxnSp>
        <p:nvCxnSpPr>
          <p:cNvPr id="223" name="Google Shape;223;p31"/>
          <p:cNvCxnSpPr>
            <a:endCxn id="221" idx="2"/>
          </p:cNvCxnSpPr>
          <p:nvPr/>
        </p:nvCxnSpPr>
        <p:spPr>
          <a:xfrm>
            <a:off x="308100" y="683375"/>
            <a:ext cx="4267500" cy="306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Funkce krve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368" y="2835875"/>
            <a:ext cx="963101" cy="13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tělíska</a:t>
            </a:r>
            <a:endParaRPr/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	Červené krvinky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			</a:t>
            </a:r>
            <a:endParaRPr sz="1200"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Bílé krvinky			granulocyty</a:t>
            </a:r>
            <a:endParaRPr/>
          </a:p>
          <a:p>
            <a:pPr indent="457200" lvl="0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agranulocyty			monocyty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Krevní destičky							lymfocyty		lymfocyty B</a:t>
            </a:r>
            <a:endParaRPr/>
          </a:p>
          <a:p>
            <a:pPr indent="0" lvl="0" marL="1828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											lymfocyty T</a:t>
            </a:r>
            <a:endParaRPr/>
          </a:p>
        </p:txBody>
      </p:sp>
      <p:cxnSp>
        <p:nvCxnSpPr>
          <p:cNvPr id="230" name="Google Shape;230;p32"/>
          <p:cNvCxnSpPr/>
          <p:nvPr/>
        </p:nvCxnSpPr>
        <p:spPr>
          <a:xfrm flipH="1" rot="10800000">
            <a:off x="441075" y="1427550"/>
            <a:ext cx="336600" cy="37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32"/>
          <p:cNvCxnSpPr/>
          <p:nvPr/>
        </p:nvCxnSpPr>
        <p:spPr>
          <a:xfrm>
            <a:off x="441075" y="1802250"/>
            <a:ext cx="336600" cy="52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32"/>
          <p:cNvCxnSpPr/>
          <p:nvPr/>
        </p:nvCxnSpPr>
        <p:spPr>
          <a:xfrm>
            <a:off x="2143725" y="2342925"/>
            <a:ext cx="88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32"/>
          <p:cNvCxnSpPr/>
          <p:nvPr/>
        </p:nvCxnSpPr>
        <p:spPr>
          <a:xfrm>
            <a:off x="2148450" y="2342925"/>
            <a:ext cx="886800" cy="48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4481900" y="2812450"/>
            <a:ext cx="88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4472400" y="2807700"/>
            <a:ext cx="901200" cy="48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32"/>
          <p:cNvCxnSpPr/>
          <p:nvPr/>
        </p:nvCxnSpPr>
        <p:spPr>
          <a:xfrm flipH="1" rot="10800000">
            <a:off x="6454875" y="3296100"/>
            <a:ext cx="7209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32"/>
          <p:cNvCxnSpPr/>
          <p:nvPr/>
        </p:nvCxnSpPr>
        <p:spPr>
          <a:xfrm>
            <a:off x="6459600" y="3310425"/>
            <a:ext cx="692400" cy="44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32"/>
          <p:cNvCxnSpPr/>
          <p:nvPr/>
        </p:nvCxnSpPr>
        <p:spPr>
          <a:xfrm>
            <a:off x="898500" y="1506850"/>
            <a:ext cx="1591200" cy="1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32"/>
          <p:cNvCxnSpPr/>
          <p:nvPr/>
        </p:nvCxnSpPr>
        <p:spPr>
          <a:xfrm flipH="1" rot="10800000">
            <a:off x="879775" y="2498975"/>
            <a:ext cx="1151100" cy="93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32"/>
          <p:cNvCxnSpPr/>
          <p:nvPr/>
        </p:nvCxnSpPr>
        <p:spPr>
          <a:xfrm>
            <a:off x="440800" y="1814650"/>
            <a:ext cx="324600" cy="150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32"/>
          <p:cNvCxnSpPr/>
          <p:nvPr/>
        </p:nvCxnSpPr>
        <p:spPr>
          <a:xfrm flipH="1" rot="10800000">
            <a:off x="859750" y="3427675"/>
            <a:ext cx="1529400" cy="10500"/>
          </a:xfrm>
          <a:prstGeom prst="straightConnector1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destičky = trombocyty	</a:t>
            </a:r>
            <a:endParaRPr/>
          </a:p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nepravidelná tělíska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vznikají v kostní dřeni, odškrcováním cytoplazmy z megakaryocytů (obrovské buňky)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nemají jádro, žijí jen několik dní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1 mm</a:t>
            </a:r>
            <a:r>
              <a:rPr baseline="30000" lang="cs"/>
              <a:t>3 </a:t>
            </a:r>
            <a:r>
              <a:rPr lang="cs"/>
              <a:t>asi 200 až 300 tisíc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funkce: zastavení krvácení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látky působící proti srážlivosti: antitrombin, protein C (začnou působit v místě po tom co vznikne krevní koláč, aby nedošlo k dalšímu srážení)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nedostatek těchto látek vede k nadměrné srážlivosti =&gt; </a:t>
            </a:r>
            <a:r>
              <a:rPr b="1" lang="cs"/>
              <a:t>trombózy </a:t>
            </a:r>
            <a:r>
              <a:rPr lang="cs"/>
              <a:t>(sraženiny)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cs"/>
              <a:t>trombóza </a:t>
            </a:r>
            <a:r>
              <a:rPr lang="cs"/>
              <a:t>se oběhem může dostat např. do plic nebo do srdce =&gt; </a:t>
            </a:r>
            <a:r>
              <a:rPr b="1" lang="cs"/>
              <a:t>embolie </a:t>
            </a:r>
            <a:r>
              <a:rPr lang="cs"/>
              <a:t>= velký problém (může být příčinou smrti)</a:t>
            </a:r>
            <a:endParaRPr/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může také ucpat cévu zásobující končetiny</a:t>
            </a:r>
            <a:endParaRPr/>
          </a:p>
        </p:txBody>
      </p:sp>
      <p:cxnSp>
        <p:nvCxnSpPr>
          <p:cNvPr id="248" name="Google Shape;248;p33"/>
          <p:cNvCxnSpPr/>
          <p:nvPr/>
        </p:nvCxnSpPr>
        <p:spPr>
          <a:xfrm flipH="1" rot="10800000">
            <a:off x="430325" y="955750"/>
            <a:ext cx="4535400" cy="10500"/>
          </a:xfrm>
          <a:prstGeom prst="straightConnector1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destičky = trombocyty	</a:t>
            </a:r>
            <a:endParaRPr/>
          </a:p>
        </p:txBody>
      </p:sp>
      <p:sp>
        <p:nvSpPr>
          <p:cNvPr id="254" name="Google Shape;25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SRÁŽENÍ KRVE: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poranění cévy → trombocyty na vzduchu se rozpadají → uvolňují enzym </a:t>
            </a:r>
            <a:r>
              <a:rPr b="1" lang="cs"/>
              <a:t>trombokináza </a:t>
            </a:r>
            <a:endParaRPr b="1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→ ta za přítomnosti Ca</a:t>
            </a:r>
            <a:r>
              <a:rPr baseline="30000" lang="cs"/>
              <a:t>2+</a:t>
            </a:r>
            <a:r>
              <a:rPr lang="cs"/>
              <a:t> iontů mění </a:t>
            </a:r>
            <a:r>
              <a:rPr b="1" lang="cs"/>
              <a:t>protrombin </a:t>
            </a:r>
            <a:r>
              <a:rPr lang="cs"/>
              <a:t>(obsažen v krevní plazmě) na </a:t>
            </a:r>
            <a:r>
              <a:rPr b="1" lang="cs"/>
              <a:t>trombin </a:t>
            </a:r>
            <a:endParaRPr b="1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→ díky trombinu se přemění rozpustná bílkovina </a:t>
            </a:r>
            <a:r>
              <a:rPr b="1" lang="cs"/>
              <a:t>fibrinogen </a:t>
            </a:r>
            <a:r>
              <a:rPr lang="cs"/>
              <a:t>(v plazmě) na nerozpustný </a:t>
            </a:r>
            <a:r>
              <a:rPr b="1" lang="cs"/>
              <a:t>fibrin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fibrin = vlákna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 vláknech se zachytí krvinky =&gt; </a:t>
            </a:r>
            <a:r>
              <a:rPr lang="cs"/>
              <a:t>vzniká</a:t>
            </a:r>
            <a:r>
              <a:rPr lang="cs"/>
              <a:t> </a:t>
            </a:r>
            <a:r>
              <a:rPr b="1" lang="cs"/>
              <a:t>krevní koláč</a:t>
            </a:r>
            <a:r>
              <a:rPr lang="cs"/>
              <a:t> =&gt; uzavření cévy</a:t>
            </a:r>
            <a:endParaRPr/>
          </a:p>
        </p:txBody>
      </p:sp>
      <p:cxnSp>
        <p:nvCxnSpPr>
          <p:cNvPr id="255" name="Google Shape;255;p34"/>
          <p:cNvCxnSpPr/>
          <p:nvPr/>
        </p:nvCxnSpPr>
        <p:spPr>
          <a:xfrm flipH="1" rot="10800000">
            <a:off x="430325" y="955750"/>
            <a:ext cx="4535400" cy="10500"/>
          </a:xfrm>
          <a:prstGeom prst="straightConnector1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Imunita</a:t>
            </a:r>
            <a:endParaRPr/>
          </a:p>
        </p:txBody>
      </p:sp>
      <p:pic>
        <p:nvPicPr>
          <p:cNvPr id="261" name="Google Shape;2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63" y="3297450"/>
            <a:ext cx="3281866" cy="18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311700" y="25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Imunita</a:t>
            </a:r>
            <a:endParaRPr/>
          </a:p>
        </p:txBody>
      </p:sp>
      <p:sp>
        <p:nvSpPr>
          <p:cNvPr id="267" name="Google Shape;267;p36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= schopnost organismu se bránit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rozlišujeme: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b="1" lang="cs" sz="1600"/>
              <a:t>imunita specifická</a:t>
            </a:r>
            <a:endParaRPr b="1" sz="16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zprostředkovaná imunitním systémem (lymfocyty B a T)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lphaLcParenR"/>
            </a:pPr>
            <a:r>
              <a:rPr b="1" lang="cs" sz="1600"/>
              <a:t>imunita nespecifická</a:t>
            </a:r>
            <a:r>
              <a:rPr lang="cs" sz="1600"/>
              <a:t> - podílí se na ní:</a:t>
            </a:r>
            <a:endParaRPr sz="16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lidská kůže =&gt; mechanická ochrana, ochrana některými látkami v potu (baktericidně působí, močovina, soli, org. kyseliny)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sliny - baktericidně působící enzym </a:t>
            </a:r>
            <a:r>
              <a:rPr lang="cs" sz="1400"/>
              <a:t>lyzozym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HCl v žaludečních šťávách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fagocytující buňky (eosinofilní a neutrofilní granulocyty, monocyty, makrofágy)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interferony - bílkovinné látky, které produkují buňky napadené viry - interferony se navážou na okolní nenapadnuté buňky a ty se stanou resistentní vůči viru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zvýšení tělesné teploty (díky pyrogenům z leukocytů) - působí nepříznivě na metabolismus patogenů</a:t>
            </a:r>
            <a:endParaRPr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Očkování</a:t>
            </a:r>
            <a:endParaRPr/>
          </a:p>
        </p:txBody>
      </p:sp>
      <p:sp>
        <p:nvSpPr>
          <p:cNvPr id="273" name="Google Shape;27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vakcinace = prevence profylaxe = imunizace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aktivní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sami si vytvoříme protilátky, očkování antigenem (antigen reaguje na receptory na lymfocytech B, které při očkování zažijí první imunitní reakci, při dalším setkáním s antigenem buňky už ví co dělat =&gt; sekundární imunitní reakce)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většinou není nutné přeočkování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pasivní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do těla - protilátky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musí se přeočkovat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 sz="1100"/>
              <a:t>tzv. léčebné sérum =&gt; sérum s protilátkami získanými od zvířete, opakované vstříknutí takového séra vyvolá sérovou nemoc (člověk u sebe musí nosit potvrzení o onom očkování)</a:t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Alergie	</a:t>
            </a:r>
            <a:endParaRPr/>
          </a:p>
        </p:txBody>
      </p:sp>
      <p:sp>
        <p:nvSpPr>
          <p:cNvPr id="279" name="Google Shape;279;p38"/>
          <p:cNvSpPr txBox="1"/>
          <p:nvPr>
            <p:ph idx="1" type="body"/>
          </p:nvPr>
        </p:nvSpPr>
        <p:spPr>
          <a:xfrm>
            <a:off x="311700" y="1152475"/>
            <a:ext cx="681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= zbytečná (přebytečná) akce imunitního systému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autoimunitní onemocnění = porucha imunitního systému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(revmatoidní artritida, roztroušená skleróza, cukrovka 1. typu)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špatný trénink imunitního systému (hlavně v dětství a mládí)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přehnaná čistotnost, špatné načasování očkování, zatížení ze znečištěného prostředí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častá produkce </a:t>
            </a:r>
            <a:r>
              <a:rPr lang="cs"/>
              <a:t>histaminu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červený otok, produkováno bílými krvinkami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léky - antihistaminika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523" y="2401225"/>
            <a:ext cx="1827476" cy="27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skupiny</a:t>
            </a:r>
            <a:endParaRPr/>
          </a:p>
        </p:txBody>
      </p:sp>
      <p:pic>
        <p:nvPicPr>
          <p:cNvPr id="286" name="Google Shape;2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970" y="524001"/>
            <a:ext cx="1326949" cy="18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7351" y="523993"/>
            <a:ext cx="636351" cy="86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6101" y="4110088"/>
            <a:ext cx="533450" cy="72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3698" y="3089925"/>
            <a:ext cx="709201" cy="96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24470" y="769501"/>
            <a:ext cx="1326949" cy="18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5349" y="3266695"/>
            <a:ext cx="1326949" cy="1876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skupiny</a:t>
            </a:r>
            <a:endParaRPr/>
          </a:p>
        </p:txBody>
      </p:sp>
      <p:sp>
        <p:nvSpPr>
          <p:cNvPr id="297" name="Google Shape;29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KREVNÍ SKUPINA = popis vlastností červených krvinek jedince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500"/>
              <a:t>ANTIGEN = chem. látka nepatřící do organismu, tělo na ni reaguje =&gt; imunitní systém mobilizací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na povrchové membráně červených krvinek jsou molekuly antigenu	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 sz="1100"/>
              <a:t>dosud bylo takových antigenů objeveno asi 30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 sz="1100"/>
              <a:t>nejdůležitější ale jsou dva systémy: </a:t>
            </a:r>
            <a:r>
              <a:rPr b="1" lang="cs" sz="1100"/>
              <a:t>AB0 </a:t>
            </a:r>
            <a:r>
              <a:rPr lang="cs" sz="1100"/>
              <a:t>a </a:t>
            </a:r>
            <a:r>
              <a:rPr b="1" lang="cs" sz="1100"/>
              <a:t>Rh faktor</a:t>
            </a:r>
            <a:endParaRPr b="1" sz="11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v krevní plazmě se tvoří protilátky proti jiným antigenům než mají erytrocyty - viz tabulka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500"/>
              <a:t>AGLUTINOGEN = látka, která vyvolá tvorbu aglutininů → srážení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500"/>
              <a:t>AGLUTINACE = srážení, antigen na erytrocytu VS protilátka v plazmě, různé krevní skupiny dané k sobě se srazí</a:t>
            </a:r>
            <a:endParaRPr sz="1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Google Shape;302;p41"/>
          <p:cNvGraphicFramePr/>
          <p:nvPr/>
        </p:nvGraphicFramePr>
        <p:xfrm>
          <a:off x="155875" y="103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{94E77A44-2399-423B-9E89-50D714C9A572}</a:tableStyleId>
              </a:tblPr>
              <a:tblGrid>
                <a:gridCol w="1766175"/>
                <a:gridCol w="1766175"/>
                <a:gridCol w="1766175"/>
                <a:gridCol w="1766175"/>
                <a:gridCol w="1766175"/>
              </a:tblGrid>
              <a:tr h="80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Krevní skupina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Antigen na erytrocytu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Aglutinin (protilátka)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Genetika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% v ČR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80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anti-B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AA; A0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42 %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0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anti-A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BB; B0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15 %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0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4 %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0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anti-A, anti-B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0, (B0; A0)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/>
                        <a:t>39 %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3" name="Google Shape;303;p41"/>
          <p:cNvSpPr txBox="1"/>
          <p:nvPr/>
        </p:nvSpPr>
        <p:spPr>
          <a:xfrm>
            <a:off x="1626750" y="112975"/>
            <a:ext cx="58905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Systém AB0: Lidskou populaci dělíme do 4 skupin.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351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"/>
              <a:t>specifické						b) transportní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0588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udržování homeostázy, např. osmotického tlaku, pH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cs" sz="1200"/>
              <a:t>(homeostáza = stálost vnitřního prostředí)</a:t>
            </a:r>
            <a:endParaRPr i="1" sz="12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obranná funkce (imunita)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schopnost srážení</a:t>
            </a:r>
            <a:endParaRPr/>
          </a:p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4832400" y="10588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přenáší dýchací plyny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rozvádí živiny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odvádí zplodiny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přenáší hormony, vitaminy =&gt; účast na řízení organismu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rozvod tepla po těle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/>
              <a:t>vyrovná teplotní rozdíly mezi orgány</a:t>
            </a:r>
            <a:endParaRPr/>
          </a:p>
        </p:txBody>
      </p:sp>
      <p:cxnSp>
        <p:nvCxnSpPr>
          <p:cNvPr id="70" name="Google Shape;70;p15"/>
          <p:cNvCxnSpPr/>
          <p:nvPr/>
        </p:nvCxnSpPr>
        <p:spPr>
          <a:xfrm>
            <a:off x="4577325" y="355225"/>
            <a:ext cx="4800" cy="358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6788" y="3039125"/>
            <a:ext cx="2631125" cy="175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6925" y="3039125"/>
            <a:ext cx="1348125" cy="13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skupiny	</a:t>
            </a:r>
            <a:endParaRPr/>
          </a:p>
        </p:txBody>
      </p:sp>
      <p:sp>
        <p:nvSpPr>
          <p:cNvPr id="309" name="Google Shape;30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původní skupina je 0, další jsou mutace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původní národy (indiáni,...) - většinou 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 z Asie (Čína, Mongolsko)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 = euroarabská, nejvíce v ČR =&gt; má podskupiny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AB → nejmladší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systémů krevních skupin je asi 6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skupiny - historické okénko	</a:t>
            </a:r>
            <a:endParaRPr/>
          </a:p>
        </p:txBody>
      </p:sp>
      <p:sp>
        <p:nvSpPr>
          <p:cNvPr id="315" name="Google Shape;315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nás zkoumal krev Jan Janský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byl to český psychiatr, snažil se publikovat, pak šel do 1. světové války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zde se snažil o transfuze, ne vždy se to povedlo, psychicky se z toho vyčerpal (chyběla mu znalost krevních skupin a Rh faktoru)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Carl Landsteiner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rakušan, hematolog (zakladatel)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ten za jeho objevy získal Nobelovu cenu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pracoval na univerzitě s dobrým týmem, objevy byly proto výrazně snazší než pro Janského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s jeho týmem objevil systém AB0 i Rh faktor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Rh faktor</a:t>
            </a:r>
            <a:endParaRPr/>
          </a:p>
        </p:txBody>
      </p:sp>
      <p:sp>
        <p:nvSpPr>
          <p:cNvPr id="321" name="Google Shape;321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= specifický antigen obsažen v erytrocytech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má ho asi 85 % populace (u nás) - Rh</a:t>
            </a:r>
            <a:r>
              <a:rPr baseline="30000" lang="cs" sz="1500"/>
              <a:t>- </a:t>
            </a:r>
            <a:r>
              <a:rPr baseline="-25000" lang="cs" sz="1500"/>
              <a:t> </a:t>
            </a:r>
            <a:r>
              <a:rPr lang="cs" sz="1500"/>
              <a:t>je asi 15 % lidí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protilátky nejsou vrozené, vznikají kontaktem (těhotenství, transfuze)</a:t>
            </a:r>
            <a:endParaRPr sz="15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při setkání Rh</a:t>
            </a:r>
            <a:r>
              <a:rPr baseline="30000" lang="cs"/>
              <a:t>-</a:t>
            </a:r>
            <a:r>
              <a:rPr lang="cs"/>
              <a:t> dělá protilátky proti Rh</a:t>
            </a:r>
            <a:r>
              <a:rPr baseline="30000" lang="cs"/>
              <a:t>+</a:t>
            </a:r>
            <a:r>
              <a:rPr lang="cs"/>
              <a:t> → Rh</a:t>
            </a:r>
            <a:r>
              <a:rPr baseline="30000" lang="cs"/>
              <a:t>+</a:t>
            </a:r>
            <a:r>
              <a:rPr lang="cs"/>
              <a:t> má na erytrocytech něco navíc, proti čemu Rh</a:t>
            </a:r>
            <a:r>
              <a:rPr baseline="30000" lang="cs"/>
              <a:t>-</a:t>
            </a:r>
            <a:r>
              <a:rPr lang="cs"/>
              <a:t> začne bojovat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Problém v těhotenství: placenta je schopna odstínit jinou krevní skupinu aby se krev nesrážela, ale nedokáže odstínit Rh faktor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když je dítě Rh</a:t>
            </a:r>
            <a:r>
              <a:rPr baseline="30000" lang="cs" sz="1500"/>
              <a:t>+</a:t>
            </a:r>
            <a:r>
              <a:rPr lang="cs" sz="1500"/>
              <a:t> a matka Rh</a:t>
            </a:r>
            <a:r>
              <a:rPr baseline="30000" lang="cs" sz="1500"/>
              <a:t>-</a:t>
            </a:r>
            <a:r>
              <a:rPr lang="cs" sz="1500"/>
              <a:t> → velký problém, děti umíraly na těžkou hemolytickou žloutenku po porodu nebo se rodily mrtvé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cs" sz="1500"/>
              <a:t>dnes lze podávat protilátky anti-Rh</a:t>
            </a:r>
            <a:r>
              <a:rPr baseline="30000" lang="cs" sz="1500"/>
              <a:t>+</a:t>
            </a:r>
            <a:r>
              <a:rPr lang="cs" sz="1500"/>
              <a:t> jako prevence proti poškození plodu</a:t>
            </a:r>
            <a:endParaRPr sz="15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5"/>
          <p:cNvSpPr txBox="1"/>
          <p:nvPr>
            <p:ph type="title"/>
          </p:nvPr>
        </p:nvSpPr>
        <p:spPr>
          <a:xfrm>
            <a:off x="2851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 - onemocnění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Leukémie = nádorové bujení bílých krvinek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Hemofilie = chorobná nesrážlivost krve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Trombóza = vznik krevní sraženiny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Embolie = ucpání důležité cévy sraženinou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Hyperglykemie = cukrovka, hypoglykemie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333" name="Google Shape;333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hlavní zdroj - vlastní zápisky, zápisky Elišky Synkové, učebnice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https://www.caraplasma.cz/zakladni-podminky-pro-darovani-krevni-plazmy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https://www.anamneza.cz/nemoc/Familiarni-hypercholesterolemie-473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>
                <a:solidFill>
                  <a:schemeClr val="dk1"/>
                </a:solidFill>
              </a:rPr>
              <a:t>Přispěvatelé Wikipedie,</a:t>
            </a:r>
            <a:r>
              <a:rPr i="1" lang="cs" sz="1100">
                <a:solidFill>
                  <a:schemeClr val="dk1"/>
                </a:solidFill>
              </a:rPr>
              <a:t> Bilirubin</a:t>
            </a:r>
            <a:r>
              <a:rPr lang="cs" sz="1100">
                <a:solidFill>
                  <a:schemeClr val="dk1"/>
                </a:solidFill>
              </a:rPr>
              <a:t> [online], Wikipedie: Otevřená encyklopedie, c2020, Datum poslední revize 1. 10. 2020, 11:18 UTC, [citováno 25. 11. 2020] &lt;</a:t>
            </a:r>
            <a:r>
              <a:rPr lang="cs" sz="1100" u="sng">
                <a:solidFill>
                  <a:schemeClr val="hlink"/>
                </a:solidFill>
                <a:hlinkClick r:id="rId5"/>
              </a:rPr>
              <a:t>https://cs.wikipedia.org/w/index.php?title=Bilirubin&amp;oldid=19036501</a:t>
            </a:r>
            <a:r>
              <a:rPr lang="cs" sz="1100">
                <a:solidFill>
                  <a:schemeClr val="dk1"/>
                </a:solidFill>
              </a:rPr>
              <a:t>&gt;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100" y="-439875"/>
            <a:ext cx="9406051" cy="55833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5954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Složení krve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565875" y="2908925"/>
            <a:ext cx="41742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4572038" y="231588"/>
            <a:ext cx="2034000" cy="312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6920200" y="3318800"/>
            <a:ext cx="1996500" cy="139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Složení krve	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017725"/>
            <a:ext cx="398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červená neprůhledná kapalina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tvoří asi 8 % hmotnosti člověka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muž 5 - 6 l, žena 4,5 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dárcovství = 0,5 l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krevní plazma</a:t>
            </a:r>
            <a:endParaRPr b="1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krevní tělíska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527" y="231650"/>
            <a:ext cx="2216175" cy="29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6901450" y="3262650"/>
            <a:ext cx="20340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dvě horní stříkačky: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venózní krev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sz="1200"/>
              <a:t>méně O</a:t>
            </a:r>
            <a:r>
              <a:rPr baseline="-25000" lang="cs" sz="1200"/>
              <a:t>2</a:t>
            </a:r>
            <a:r>
              <a:rPr lang="cs" sz="1200"/>
              <a:t>, více CO</a:t>
            </a:r>
            <a:r>
              <a:rPr baseline="-25000" lang="cs" sz="1200"/>
              <a:t>2</a:t>
            </a:r>
            <a:r>
              <a:rPr lang="cs" sz="1200"/>
              <a:t> =&gt; tmavá barva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tři dolní stříkačky: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arteriální krev (okysličená)</a:t>
            </a:r>
            <a:endParaRPr sz="1200"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6221" l="10505" r="14778" t="5408"/>
          <a:stretch/>
        </p:blipFill>
        <p:spPr>
          <a:xfrm>
            <a:off x="4572000" y="231652"/>
            <a:ext cx="2034075" cy="31267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7"/>
          <p:cNvCxnSpPr/>
          <p:nvPr/>
        </p:nvCxnSpPr>
        <p:spPr>
          <a:xfrm flipH="1" rot="10800000">
            <a:off x="355650" y="2714300"/>
            <a:ext cx="402600" cy="20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7"/>
          <p:cNvCxnSpPr/>
          <p:nvPr/>
        </p:nvCxnSpPr>
        <p:spPr>
          <a:xfrm>
            <a:off x="374375" y="2920100"/>
            <a:ext cx="421200" cy="21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" name="Google Shape;93;p17"/>
          <p:cNvSpPr txBox="1"/>
          <p:nvPr/>
        </p:nvSpPr>
        <p:spPr>
          <a:xfrm>
            <a:off x="1655175" y="3509725"/>
            <a:ext cx="49509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chemeClr val="dk2"/>
                </a:solidFill>
              </a:rPr>
              <a:t>červené krvinky </a:t>
            </a:r>
            <a:r>
              <a:rPr lang="cs" sz="1300">
                <a:solidFill>
                  <a:schemeClr val="dk2"/>
                </a:solidFill>
              </a:rPr>
              <a:t>(→ vazba O</a:t>
            </a:r>
            <a:r>
              <a:rPr baseline="-25000" lang="cs" sz="1300">
                <a:solidFill>
                  <a:schemeClr val="dk2"/>
                </a:solidFill>
              </a:rPr>
              <a:t>2</a:t>
            </a:r>
            <a:r>
              <a:rPr lang="cs" sz="1300">
                <a:solidFill>
                  <a:schemeClr val="dk2"/>
                </a:solidFill>
              </a:rPr>
              <a:t>, přítomnost antigenu)</a:t>
            </a:r>
            <a:endParaRPr sz="13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chemeClr val="dk2"/>
                </a:solidFill>
              </a:rPr>
              <a:t>bílé krvinky </a:t>
            </a:r>
            <a:r>
              <a:rPr lang="cs" sz="1300">
                <a:solidFill>
                  <a:schemeClr val="dk2"/>
                </a:solidFill>
              </a:rPr>
              <a:t>(→ obranné funkce, produkce látek)</a:t>
            </a:r>
            <a:endParaRPr sz="13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" sz="1300">
                <a:solidFill>
                  <a:schemeClr val="dk2"/>
                </a:solidFill>
              </a:rPr>
              <a:t>krevní destičky </a:t>
            </a:r>
            <a:r>
              <a:rPr lang="cs" sz="1300">
                <a:solidFill>
                  <a:schemeClr val="dk2"/>
                </a:solidFill>
              </a:rPr>
              <a:t>(→ srážení)</a:t>
            </a:r>
            <a:endParaRPr sz="1300"/>
          </a:p>
        </p:txBody>
      </p:sp>
      <p:cxnSp>
        <p:nvCxnSpPr>
          <p:cNvPr id="94" name="Google Shape;94;p17"/>
          <p:cNvCxnSpPr/>
          <p:nvPr/>
        </p:nvCxnSpPr>
        <p:spPr>
          <a:xfrm>
            <a:off x="1544275" y="3303825"/>
            <a:ext cx="617700" cy="38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7"/>
          <p:cNvCxnSpPr/>
          <p:nvPr/>
        </p:nvCxnSpPr>
        <p:spPr>
          <a:xfrm>
            <a:off x="1563000" y="3322550"/>
            <a:ext cx="589500" cy="75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7"/>
          <p:cNvCxnSpPr/>
          <p:nvPr/>
        </p:nvCxnSpPr>
        <p:spPr>
          <a:xfrm>
            <a:off x="1572350" y="3341250"/>
            <a:ext cx="552300" cy="115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6710725" y="296175"/>
            <a:ext cx="2229600" cy="297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plazma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373750"/>
            <a:ext cx="639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tekutá složka krve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průhledná nažloutlá tekutina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stálá hodnota pH plazmy je 7,4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Char char="-"/>
            </a:pPr>
            <a:r>
              <a:rPr b="1" lang="cs">
                <a:solidFill>
                  <a:srgbClr val="660000"/>
                </a:solidFill>
              </a:rPr>
              <a:t>91 % vody </a:t>
            </a:r>
            <a:endParaRPr b="1">
              <a:solidFill>
                <a:srgbClr val="66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>
                <a:solidFill>
                  <a:srgbClr val="660000"/>
                </a:solidFill>
              </a:rPr>
              <a:t>8 % rozpuštěných org. látek</a:t>
            </a:r>
            <a:r>
              <a:rPr lang="cs"/>
              <a:t> </a:t>
            </a:r>
            <a:r>
              <a:rPr lang="cs" sz="1400"/>
              <a:t>→ hlavně bílkoviny (fibrinogen, protrombin, globuliny), glukóza, cholesterol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cs"/>
              <a:t>Glukóza</a:t>
            </a:r>
            <a:r>
              <a:rPr lang="cs"/>
              <a:t> 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její hodnota v krvi = glykemie (normálně 3,9 - 5,9 mmol/l)</a:t>
            </a:r>
            <a:endParaRPr/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cs"/>
              <a:t>dlouhodobě zvýšená = </a:t>
            </a:r>
            <a:r>
              <a:rPr lang="cs" u="sng"/>
              <a:t>hyperglykemie</a:t>
            </a:r>
            <a:r>
              <a:rPr lang="cs"/>
              <a:t> = </a:t>
            </a:r>
            <a:r>
              <a:rPr lang="cs" u="sng"/>
              <a:t>cukrovka </a:t>
            </a:r>
            <a:r>
              <a:rPr lang="cs" sz="1200"/>
              <a:t>(samostatný slide dál v prezentaci)</a:t>
            </a:r>
            <a:endParaRPr sz="12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dlouhodobě snížená = </a:t>
            </a:r>
            <a:r>
              <a:rPr lang="cs" u="sng"/>
              <a:t>hypoglykemie </a:t>
            </a:r>
            <a:r>
              <a:rPr lang="cs"/>
              <a:t>(moc inzulinu, potřebují hodně cukru)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0700" y="296175"/>
            <a:ext cx="2229650" cy="29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plazma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Cholesterol</a:t>
            </a:r>
            <a:endParaRPr b="1"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= základní stavební jednotka buněčných membrán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může ucpávat cévy</a:t>
            </a:r>
            <a:endParaRPr/>
          </a:p>
          <a:p>
            <a:pPr indent="-317500" lvl="2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“nejhorší” z připálených tuků</a:t>
            </a:r>
            <a:endParaRPr/>
          </a:p>
          <a:p>
            <a:pPr indent="-317500" lvl="2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u="sng"/>
              <a:t>familiární hypercholesterolemie</a:t>
            </a:r>
            <a:endParaRPr u="sng"/>
          </a:p>
          <a:p>
            <a:pPr indent="-317500" lvl="3" marL="22860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poměrně časté onemocnění - 1 člověk z 500</a:t>
            </a:r>
            <a:endParaRPr/>
          </a:p>
          <a:p>
            <a:pPr indent="-317500" lvl="3" marL="22860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klíčový příznak - vysoká hladina cholesterolu</a:t>
            </a:r>
            <a:endParaRPr/>
          </a:p>
          <a:p>
            <a:pPr indent="-317500" lvl="3" marL="22860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= narušení transportu cholesterolu do jater, kde je normálně zpracováván a vylučován žlučí z těla</a:t>
            </a:r>
            <a:endParaRPr/>
          </a:p>
          <a:p>
            <a:pPr indent="-317500" lvl="3" marL="22860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jde o dědičnou chorobu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Bílkoviny </a:t>
            </a:r>
            <a:r>
              <a:rPr lang="cs"/>
              <a:t>- např. fibrinogen =&gt; srážení krve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Močovina </a:t>
            </a:r>
            <a:r>
              <a:rPr lang="cs"/>
              <a:t>- funkce jater a ledvin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Bilirubin</a:t>
            </a:r>
            <a:r>
              <a:rPr lang="cs"/>
              <a:t> = žlučové barvivo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Krevní plazma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311700" y="2882625"/>
            <a:ext cx="8520600" cy="1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cs" sz="1600">
                <a:solidFill>
                  <a:schemeClr val="dk2"/>
                </a:solidFill>
              </a:rPr>
              <a:t>možnost darování krevní plazmy →  finanční odměna, lékařské prohlídky při odběrech, odebírá se 650–850 ml, to se obnoví po 48 h, darování možné každých 14 dní, použití např. na výrobu léků</a:t>
            </a:r>
            <a:endParaRPr sz="16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cs" sz="1600">
                <a:solidFill>
                  <a:schemeClr val="dk2"/>
                </a:solidFill>
              </a:rPr>
              <a:t>krevní sérum = plazma bez srážlivých látek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" name="Google Shape;117;p20"/>
          <p:cNvSpPr txBox="1"/>
          <p:nvPr/>
        </p:nvSpPr>
        <p:spPr>
          <a:xfrm>
            <a:off x="311700" y="1017725"/>
            <a:ext cx="83925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1" lang="cs" sz="2000">
                <a:solidFill>
                  <a:srgbClr val="660000"/>
                </a:solidFill>
              </a:rPr>
              <a:t>1- 2 % rozpuštěné anorganické látky </a:t>
            </a:r>
            <a:r>
              <a:rPr lang="cs" sz="1600">
                <a:solidFill>
                  <a:schemeClr val="dk2"/>
                </a:solidFill>
              </a:rPr>
              <a:t>→ (NaCl</a:t>
            </a:r>
            <a:r>
              <a:rPr baseline="30000" lang="cs" sz="1600">
                <a:solidFill>
                  <a:schemeClr val="dk2"/>
                </a:solidFill>
              </a:rPr>
              <a:t>+</a:t>
            </a:r>
            <a:r>
              <a:rPr lang="cs" sz="1600">
                <a:solidFill>
                  <a:schemeClr val="dk2"/>
                </a:solidFill>
              </a:rPr>
              <a:t>, K</a:t>
            </a:r>
            <a:r>
              <a:rPr baseline="30000" lang="cs" sz="1600">
                <a:solidFill>
                  <a:schemeClr val="dk2"/>
                </a:solidFill>
              </a:rPr>
              <a:t>+</a:t>
            </a:r>
            <a:r>
              <a:rPr lang="cs" sz="1600">
                <a:solidFill>
                  <a:schemeClr val="dk2"/>
                </a:solidFill>
              </a:rPr>
              <a:t>, Ca</a:t>
            </a:r>
            <a:r>
              <a:rPr baseline="30000" lang="cs" sz="1600">
                <a:solidFill>
                  <a:schemeClr val="dk2"/>
                </a:solidFill>
              </a:rPr>
              <a:t>2+</a:t>
            </a:r>
            <a:r>
              <a:rPr lang="cs" sz="1600">
                <a:solidFill>
                  <a:schemeClr val="dk2"/>
                </a:solidFill>
              </a:rPr>
              <a:t>, NahCO</a:t>
            </a:r>
            <a:r>
              <a:rPr baseline="-25000" lang="cs" sz="1600">
                <a:solidFill>
                  <a:schemeClr val="dk2"/>
                </a:solidFill>
              </a:rPr>
              <a:t>3</a:t>
            </a:r>
            <a:r>
              <a:rPr lang="cs" sz="1600">
                <a:solidFill>
                  <a:schemeClr val="dk2"/>
                </a:solidFill>
              </a:rPr>
              <a:t>), udržování stálé osmotické hodnoty plazmy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cs" sz="1600">
                <a:solidFill>
                  <a:schemeClr val="dk2"/>
                </a:solidFill>
              </a:rPr>
              <a:t>stálé osmotické hodnotě plazmy odpovídá </a:t>
            </a:r>
            <a:r>
              <a:rPr b="1" lang="cs" sz="1600">
                <a:solidFill>
                  <a:schemeClr val="dk2"/>
                </a:solidFill>
              </a:rPr>
              <a:t>fyziologický roztok </a:t>
            </a:r>
            <a:r>
              <a:rPr lang="cs" sz="1600">
                <a:solidFill>
                  <a:schemeClr val="dk2"/>
                </a:solidFill>
              </a:rPr>
              <a:t>(= 0,9% roztok chloridu sodného)</a:t>
            </a:r>
            <a:endParaRPr sz="1600">
              <a:solidFill>
                <a:schemeClr val="dk2"/>
              </a:solidFill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cs" sz="1600">
                <a:solidFill>
                  <a:schemeClr val="dk2"/>
                </a:solidFill>
              </a:rPr>
              <a:t>fyziologický roztok je inertní vůči našemu tělu</a:t>
            </a:r>
            <a:endParaRPr sz="1600">
              <a:solidFill>
                <a:schemeClr val="dk2"/>
              </a:solidFill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cs" sz="1600">
                <a:solidFill>
                  <a:schemeClr val="dk2"/>
                </a:solidFill>
              </a:rPr>
              <a:t>dá se užít jako dočasná náhrada krevní plazmy (zranění)</a:t>
            </a:r>
            <a:endParaRPr sz="1600">
              <a:solidFill>
                <a:schemeClr val="dk2"/>
              </a:solidFill>
            </a:endParaRPr>
          </a:p>
          <a:p>
            <a: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cs" sz="1600">
                <a:solidFill>
                  <a:schemeClr val="dk2"/>
                </a:solidFill>
              </a:rPr>
              <a:t>dobré na oplach ran, uchovávání orgánů při transplantaci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222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Hyperglykemie = cukrovka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820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příznaky: únava, zvýšená potřeba pít a časté močení (sladká moč),                                              dech jako alkoholik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neléčená → hubnutí → smrt podvýživou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první podchycení → z moči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jsou 2. typy (+ těhotenská)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 sz="1400"/>
              <a:t>typ 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vzniká v dětství, mládí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autoimunita, virové onemocnění → zničí část slinivky břišní → zničí ꞵ-buňky které vyrábějí inzulin (ten zpracovává glukózu)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léčba - injekce inzulinu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" sz="1400"/>
              <a:t>typ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= civilizační choroba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faktorem dědičnost a životospráva → konzumace extrémně výživných jídel (fast food, …), málo pohybu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inzulinu je dostatek, ale buňky začínají být rezistentní na inzulin (omezí se prostup glukózy do buněk)</a:t>
            </a:r>
            <a:endParaRPr sz="1400"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sz="1400"/>
              <a:t>zpočátku možnost léčby vhodnou dietou a pohybem</a:t>
            </a:r>
            <a:endParaRPr sz="140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030" y="222574"/>
            <a:ext cx="2239274" cy="205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