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4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7" r:id="rId9"/>
    <p:sldId id="259" r:id="rId10"/>
    <p:sldId id="26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734B2-F49F-4FF4-BA23-C37DA7121188}" v="389" dt="2020-12-14T16:17:05.484"/>
    <p1510:client id="{72BD0D09-18B4-60B8-7D7F-AF9F3F4BEEB6}" v="479" dt="2020-12-14T17:48:18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0660C-5D7F-4912-AD55-C6BA0CC4075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54449D-7BDD-4989-9367-A59BDE182873}">
      <dgm:prSet/>
      <dgm:spPr/>
      <dgm:t>
        <a:bodyPr/>
        <a:lstStyle/>
        <a:p>
          <a:pPr rtl="0"/>
          <a:r>
            <a:rPr lang="cs-CZ" b="0" u="none" dirty="0"/>
            <a:t>Krizi způsobila nadměrná výroba </a:t>
          </a:r>
          <a:r>
            <a:rPr lang="cs-CZ" b="0" u="none" dirty="0">
              <a:latin typeface="Franklin Gothic Demi" panose="020B0502020104020203"/>
            </a:rPr>
            <a:t>zboží-</a:t>
          </a:r>
          <a:r>
            <a:rPr lang="cs-CZ" b="0" u="none" dirty="0"/>
            <a:t> nebyl zajištěn dostatečný odbyt.</a:t>
          </a:r>
          <a:endParaRPr lang="cs-CZ" b="0" u="none" dirty="0">
            <a:latin typeface="Franklin Gothic Demi" panose="020B0502020104020203"/>
          </a:endParaRPr>
        </a:p>
      </dgm:t>
    </dgm:pt>
    <dgm:pt modelId="{2F1EAF2C-0F18-47C9-9416-3AB2E54515A7}" type="parTrans" cxnId="{7B811D4D-BE91-4AC7-80E7-FAF24FC52016}">
      <dgm:prSet/>
      <dgm:spPr/>
      <dgm:t>
        <a:bodyPr/>
        <a:lstStyle/>
        <a:p>
          <a:endParaRPr lang="en-US"/>
        </a:p>
      </dgm:t>
    </dgm:pt>
    <dgm:pt modelId="{FBE8CABB-80E8-4919-BE29-E091A98EB590}" type="sibTrans" cxnId="{7B811D4D-BE91-4AC7-80E7-FAF24FC52016}">
      <dgm:prSet/>
      <dgm:spPr/>
      <dgm:t>
        <a:bodyPr/>
        <a:lstStyle/>
        <a:p>
          <a:endParaRPr lang="en-US"/>
        </a:p>
      </dgm:t>
    </dgm:pt>
    <dgm:pt modelId="{11E7A10F-856E-4788-BD72-6DB1F15C3F2D}">
      <dgm:prSet/>
      <dgm:spPr/>
      <dgm:t>
        <a:bodyPr/>
        <a:lstStyle/>
        <a:p>
          <a:r>
            <a:rPr lang="cs-CZ" b="0" u="none" dirty="0"/>
            <a:t>Výrobu financovaly úvěry bank – vyrábělo se na dluh.</a:t>
          </a:r>
        </a:p>
      </dgm:t>
    </dgm:pt>
    <dgm:pt modelId="{F1361CCB-AE74-4CC2-B9C7-9D4519E07DB2}" type="parTrans" cxnId="{A6C8C7F0-FD6E-4B61-9EB4-B4F4232A5F10}">
      <dgm:prSet/>
      <dgm:spPr/>
      <dgm:t>
        <a:bodyPr/>
        <a:lstStyle/>
        <a:p>
          <a:endParaRPr lang="en-US"/>
        </a:p>
      </dgm:t>
    </dgm:pt>
    <dgm:pt modelId="{7BFCFAF8-60AE-4863-8A02-13D56E49C2E9}" type="sibTrans" cxnId="{A6C8C7F0-FD6E-4B61-9EB4-B4F4232A5F10}">
      <dgm:prSet/>
      <dgm:spPr/>
      <dgm:t>
        <a:bodyPr/>
        <a:lstStyle/>
        <a:p>
          <a:endParaRPr lang="en-US"/>
        </a:p>
      </dgm:t>
    </dgm:pt>
    <dgm:pt modelId="{FD5E8E01-F165-4DD3-96F5-66B8C7AB62CB}">
      <dgm:prSet/>
      <dgm:spPr/>
      <dgm:t>
        <a:bodyPr/>
        <a:lstStyle/>
        <a:p>
          <a:pPr rtl="0"/>
          <a:r>
            <a:rPr lang="cs-CZ" b="0" u="none" dirty="0"/>
            <a:t>Propojení </a:t>
          </a:r>
          <a:r>
            <a:rPr lang="cs-CZ" b="0" u="none" dirty="0">
              <a:latin typeface="Franklin Gothic Demi" panose="020B0502020104020203"/>
            </a:rPr>
            <a:t>hospodářství- zhroutil se světový</a:t>
          </a:r>
          <a:r>
            <a:rPr lang="cs-CZ" b="0" u="none" dirty="0"/>
            <a:t> zahraniční obchod</a:t>
          </a:r>
        </a:p>
      </dgm:t>
    </dgm:pt>
    <dgm:pt modelId="{2EA381DC-1F63-4904-AF65-8497A235277A}" type="parTrans" cxnId="{4B0A00F6-6A35-4AAF-9AAC-FB8AFC88CC83}">
      <dgm:prSet/>
      <dgm:spPr/>
      <dgm:t>
        <a:bodyPr/>
        <a:lstStyle/>
        <a:p>
          <a:endParaRPr lang="en-US"/>
        </a:p>
      </dgm:t>
    </dgm:pt>
    <dgm:pt modelId="{D5EAF1CC-673E-4F53-B7E3-5FCE33B78041}" type="sibTrans" cxnId="{4B0A00F6-6A35-4AAF-9AAC-FB8AFC88CC83}">
      <dgm:prSet/>
      <dgm:spPr/>
      <dgm:t>
        <a:bodyPr/>
        <a:lstStyle/>
        <a:p>
          <a:endParaRPr lang="en-US"/>
        </a:p>
      </dgm:t>
    </dgm:pt>
    <dgm:pt modelId="{9DA1DE18-B6EF-420D-B441-E508B04F2A0A}">
      <dgm:prSet/>
      <dgm:spPr/>
      <dgm:t>
        <a:bodyPr/>
        <a:lstStyle/>
        <a:p>
          <a:r>
            <a:rPr lang="cs-CZ" b="0" u="none" dirty="0"/>
            <a:t>nabídka zboží převyšuje poptávku =&gt; pokles cen zboží</a:t>
          </a:r>
        </a:p>
      </dgm:t>
    </dgm:pt>
    <dgm:pt modelId="{D8114DA2-035D-4525-AA9D-2F576BA905BA}" type="parTrans" cxnId="{FEEEF23A-413A-45E5-8124-C7B88C9B4B25}">
      <dgm:prSet/>
      <dgm:spPr/>
      <dgm:t>
        <a:bodyPr/>
        <a:lstStyle/>
        <a:p>
          <a:endParaRPr lang="en-US"/>
        </a:p>
      </dgm:t>
    </dgm:pt>
    <dgm:pt modelId="{718F5D9A-8332-4C00-8108-FF8FD586111D}" type="sibTrans" cxnId="{FEEEF23A-413A-45E5-8124-C7B88C9B4B25}">
      <dgm:prSet/>
      <dgm:spPr/>
      <dgm:t>
        <a:bodyPr/>
        <a:lstStyle/>
        <a:p>
          <a:endParaRPr lang="en-US"/>
        </a:p>
      </dgm:t>
    </dgm:pt>
    <dgm:pt modelId="{E9CB16E1-04DB-4FF5-8C05-15E18AEB3F0D}" type="pres">
      <dgm:prSet presAssocID="{8BB0660C-5D7F-4912-AD55-C6BA0CC40751}" presName="linear" presStyleCnt="0">
        <dgm:presLayoutVars>
          <dgm:animLvl val="lvl"/>
          <dgm:resizeHandles val="exact"/>
        </dgm:presLayoutVars>
      </dgm:prSet>
      <dgm:spPr/>
    </dgm:pt>
    <dgm:pt modelId="{B33D1711-E492-44FF-AC17-2800917590AD}" type="pres">
      <dgm:prSet presAssocID="{E454449D-7BDD-4989-9367-A59BDE18287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B5A849B-52CC-43B3-BE17-EE3360FD7D96}" type="pres">
      <dgm:prSet presAssocID="{FBE8CABB-80E8-4919-BE29-E091A98EB590}" presName="spacer" presStyleCnt="0"/>
      <dgm:spPr/>
    </dgm:pt>
    <dgm:pt modelId="{A612C933-3BDB-4EF8-B0D6-024223497844}" type="pres">
      <dgm:prSet presAssocID="{11E7A10F-856E-4788-BD72-6DB1F15C3F2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AB4943-A291-4758-AD3D-8FDF6F0D3283}" type="pres">
      <dgm:prSet presAssocID="{7BFCFAF8-60AE-4863-8A02-13D56E49C2E9}" presName="spacer" presStyleCnt="0"/>
      <dgm:spPr/>
    </dgm:pt>
    <dgm:pt modelId="{54D28B13-FC65-452D-9EDE-E163D0EC849A}" type="pres">
      <dgm:prSet presAssocID="{FD5E8E01-F165-4DD3-96F5-66B8C7AB62C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A78024-726E-422B-914C-7F3AAD4F85C5}" type="pres">
      <dgm:prSet presAssocID="{D5EAF1CC-673E-4F53-B7E3-5FCE33B78041}" presName="spacer" presStyleCnt="0"/>
      <dgm:spPr/>
    </dgm:pt>
    <dgm:pt modelId="{07817467-D6A6-4BD5-9148-A493EE05166F}" type="pres">
      <dgm:prSet presAssocID="{9DA1DE18-B6EF-420D-B441-E508B04F2A0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EEEF23A-413A-45E5-8124-C7B88C9B4B25}" srcId="{8BB0660C-5D7F-4912-AD55-C6BA0CC40751}" destId="{9DA1DE18-B6EF-420D-B441-E508B04F2A0A}" srcOrd="3" destOrd="0" parTransId="{D8114DA2-035D-4525-AA9D-2F576BA905BA}" sibTransId="{718F5D9A-8332-4C00-8108-FF8FD586111D}"/>
    <dgm:cxn modelId="{1FEF535F-7FF9-43CC-BBE3-F43A405639C2}" type="presOf" srcId="{8BB0660C-5D7F-4912-AD55-C6BA0CC40751}" destId="{E9CB16E1-04DB-4FF5-8C05-15E18AEB3F0D}" srcOrd="0" destOrd="0" presId="urn:microsoft.com/office/officeart/2005/8/layout/vList2"/>
    <dgm:cxn modelId="{BCD9626A-C60C-44AF-AEFE-91C715B5DC8E}" type="presOf" srcId="{FD5E8E01-F165-4DD3-96F5-66B8C7AB62CB}" destId="{54D28B13-FC65-452D-9EDE-E163D0EC849A}" srcOrd="0" destOrd="0" presId="urn:microsoft.com/office/officeart/2005/8/layout/vList2"/>
    <dgm:cxn modelId="{7B811D4D-BE91-4AC7-80E7-FAF24FC52016}" srcId="{8BB0660C-5D7F-4912-AD55-C6BA0CC40751}" destId="{E454449D-7BDD-4989-9367-A59BDE182873}" srcOrd="0" destOrd="0" parTransId="{2F1EAF2C-0F18-47C9-9416-3AB2E54515A7}" sibTransId="{FBE8CABB-80E8-4919-BE29-E091A98EB590}"/>
    <dgm:cxn modelId="{EC9F1EAB-5581-49D3-BF7D-7D1A25774E0C}" type="presOf" srcId="{9DA1DE18-B6EF-420D-B441-E508B04F2A0A}" destId="{07817467-D6A6-4BD5-9148-A493EE05166F}" srcOrd="0" destOrd="0" presId="urn:microsoft.com/office/officeart/2005/8/layout/vList2"/>
    <dgm:cxn modelId="{EC0F6CEC-E892-4CBB-AB98-BAD99D69FF48}" type="presOf" srcId="{11E7A10F-856E-4788-BD72-6DB1F15C3F2D}" destId="{A612C933-3BDB-4EF8-B0D6-024223497844}" srcOrd="0" destOrd="0" presId="urn:microsoft.com/office/officeart/2005/8/layout/vList2"/>
    <dgm:cxn modelId="{A6C8C7F0-FD6E-4B61-9EB4-B4F4232A5F10}" srcId="{8BB0660C-5D7F-4912-AD55-C6BA0CC40751}" destId="{11E7A10F-856E-4788-BD72-6DB1F15C3F2D}" srcOrd="1" destOrd="0" parTransId="{F1361CCB-AE74-4CC2-B9C7-9D4519E07DB2}" sibTransId="{7BFCFAF8-60AE-4863-8A02-13D56E49C2E9}"/>
    <dgm:cxn modelId="{4B0A00F6-6A35-4AAF-9AAC-FB8AFC88CC83}" srcId="{8BB0660C-5D7F-4912-AD55-C6BA0CC40751}" destId="{FD5E8E01-F165-4DD3-96F5-66B8C7AB62CB}" srcOrd="2" destOrd="0" parTransId="{2EA381DC-1F63-4904-AF65-8497A235277A}" sibTransId="{D5EAF1CC-673E-4F53-B7E3-5FCE33B78041}"/>
    <dgm:cxn modelId="{B37EDDFB-A34D-4EC2-B314-B3E9C0A5E08B}" type="presOf" srcId="{E454449D-7BDD-4989-9367-A59BDE182873}" destId="{B33D1711-E492-44FF-AC17-2800917590AD}" srcOrd="0" destOrd="0" presId="urn:microsoft.com/office/officeart/2005/8/layout/vList2"/>
    <dgm:cxn modelId="{37B33A2B-28AF-45AE-B199-C1D8F338F0ED}" type="presParOf" srcId="{E9CB16E1-04DB-4FF5-8C05-15E18AEB3F0D}" destId="{B33D1711-E492-44FF-AC17-2800917590AD}" srcOrd="0" destOrd="0" presId="urn:microsoft.com/office/officeart/2005/8/layout/vList2"/>
    <dgm:cxn modelId="{5E9A8026-DBB0-48E0-863E-218696D059F4}" type="presParOf" srcId="{E9CB16E1-04DB-4FF5-8C05-15E18AEB3F0D}" destId="{CB5A849B-52CC-43B3-BE17-EE3360FD7D96}" srcOrd="1" destOrd="0" presId="urn:microsoft.com/office/officeart/2005/8/layout/vList2"/>
    <dgm:cxn modelId="{21ED8D7F-0548-47A0-99F9-8718FE7CD58C}" type="presParOf" srcId="{E9CB16E1-04DB-4FF5-8C05-15E18AEB3F0D}" destId="{A612C933-3BDB-4EF8-B0D6-024223497844}" srcOrd="2" destOrd="0" presId="urn:microsoft.com/office/officeart/2005/8/layout/vList2"/>
    <dgm:cxn modelId="{52742F61-3FE8-4F39-9127-1CA55CA4200E}" type="presParOf" srcId="{E9CB16E1-04DB-4FF5-8C05-15E18AEB3F0D}" destId="{5AAB4943-A291-4758-AD3D-8FDF6F0D3283}" srcOrd="3" destOrd="0" presId="urn:microsoft.com/office/officeart/2005/8/layout/vList2"/>
    <dgm:cxn modelId="{DEBF641C-F4E5-429A-BC47-ECA0307A814B}" type="presParOf" srcId="{E9CB16E1-04DB-4FF5-8C05-15E18AEB3F0D}" destId="{54D28B13-FC65-452D-9EDE-E163D0EC849A}" srcOrd="4" destOrd="0" presId="urn:microsoft.com/office/officeart/2005/8/layout/vList2"/>
    <dgm:cxn modelId="{45DAB40D-9F54-4F6C-9804-E15E432D4079}" type="presParOf" srcId="{E9CB16E1-04DB-4FF5-8C05-15E18AEB3F0D}" destId="{38A78024-726E-422B-914C-7F3AAD4F85C5}" srcOrd="5" destOrd="0" presId="urn:microsoft.com/office/officeart/2005/8/layout/vList2"/>
    <dgm:cxn modelId="{F1867538-6A3D-4CB3-A9C6-FBB3C7AAEF46}" type="presParOf" srcId="{E9CB16E1-04DB-4FF5-8C05-15E18AEB3F0D}" destId="{07817467-D6A6-4BD5-9148-A493EE05166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D1711-E492-44FF-AC17-2800917590AD}">
      <dsp:nvSpPr>
        <dsp:cNvPr id="0" name=""/>
        <dsp:cNvSpPr/>
      </dsp:nvSpPr>
      <dsp:spPr>
        <a:xfrm>
          <a:off x="0" y="57765"/>
          <a:ext cx="7012370" cy="1085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u="none" kern="1200" dirty="0"/>
            <a:t>Krizi způsobila nadměrná výroba </a:t>
          </a:r>
          <a:r>
            <a:rPr lang="cs-CZ" sz="2900" b="0" u="none" kern="1200" dirty="0">
              <a:latin typeface="Franklin Gothic Demi" panose="020B0502020104020203"/>
            </a:rPr>
            <a:t>zboží-</a:t>
          </a:r>
          <a:r>
            <a:rPr lang="cs-CZ" sz="2900" b="0" u="none" kern="1200" dirty="0"/>
            <a:t> nebyl zajištěn dostatečný odbyt.</a:t>
          </a:r>
          <a:endParaRPr lang="cs-CZ" sz="2900" b="0" u="none" kern="1200" dirty="0">
            <a:latin typeface="Franklin Gothic Demi" panose="020B0502020104020203"/>
          </a:endParaRPr>
        </a:p>
      </dsp:txBody>
      <dsp:txXfrm>
        <a:off x="53002" y="110767"/>
        <a:ext cx="6906366" cy="979756"/>
      </dsp:txXfrm>
    </dsp:sp>
    <dsp:sp modelId="{A612C933-3BDB-4EF8-B0D6-024223497844}">
      <dsp:nvSpPr>
        <dsp:cNvPr id="0" name=""/>
        <dsp:cNvSpPr/>
      </dsp:nvSpPr>
      <dsp:spPr>
        <a:xfrm>
          <a:off x="0" y="1227045"/>
          <a:ext cx="7012370" cy="1085760"/>
        </a:xfrm>
        <a:prstGeom prst="roundRect">
          <a:avLst/>
        </a:prstGeom>
        <a:solidFill>
          <a:schemeClr val="accent2">
            <a:hueOff val="3097225"/>
            <a:satOff val="-15871"/>
            <a:lumOff val="-803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u="none" kern="1200" dirty="0"/>
            <a:t>Výrobu financovaly úvěry bank – vyrábělo se na dluh.</a:t>
          </a:r>
        </a:p>
      </dsp:txBody>
      <dsp:txXfrm>
        <a:off x="53002" y="1280047"/>
        <a:ext cx="6906366" cy="979756"/>
      </dsp:txXfrm>
    </dsp:sp>
    <dsp:sp modelId="{54D28B13-FC65-452D-9EDE-E163D0EC849A}">
      <dsp:nvSpPr>
        <dsp:cNvPr id="0" name=""/>
        <dsp:cNvSpPr/>
      </dsp:nvSpPr>
      <dsp:spPr>
        <a:xfrm>
          <a:off x="0" y="2396325"/>
          <a:ext cx="7012370" cy="1085760"/>
        </a:xfrm>
        <a:prstGeom prst="roundRect">
          <a:avLst/>
        </a:prstGeom>
        <a:solidFill>
          <a:schemeClr val="accent2">
            <a:hueOff val="6194450"/>
            <a:satOff val="-31741"/>
            <a:lumOff val="-1607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u="none" kern="1200" dirty="0"/>
            <a:t>Propojení </a:t>
          </a:r>
          <a:r>
            <a:rPr lang="cs-CZ" sz="2900" b="0" u="none" kern="1200" dirty="0">
              <a:latin typeface="Franklin Gothic Demi" panose="020B0502020104020203"/>
            </a:rPr>
            <a:t>hospodářství- zhroutil se světový</a:t>
          </a:r>
          <a:r>
            <a:rPr lang="cs-CZ" sz="2900" b="0" u="none" kern="1200" dirty="0"/>
            <a:t> zahraniční obchod</a:t>
          </a:r>
        </a:p>
      </dsp:txBody>
      <dsp:txXfrm>
        <a:off x="53002" y="2449327"/>
        <a:ext cx="6906366" cy="979756"/>
      </dsp:txXfrm>
    </dsp:sp>
    <dsp:sp modelId="{07817467-D6A6-4BD5-9148-A493EE05166F}">
      <dsp:nvSpPr>
        <dsp:cNvPr id="0" name=""/>
        <dsp:cNvSpPr/>
      </dsp:nvSpPr>
      <dsp:spPr>
        <a:xfrm>
          <a:off x="0" y="3565605"/>
          <a:ext cx="7012370" cy="1085760"/>
        </a:xfrm>
        <a:prstGeom prst="roundRect">
          <a:avLst/>
        </a:prstGeom>
        <a:solidFill>
          <a:schemeClr val="accent2">
            <a:hueOff val="9291674"/>
            <a:satOff val="-47612"/>
            <a:lumOff val="-2411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u="none" kern="1200" dirty="0"/>
            <a:t>nabídka zboží převyšuje poptávku =&gt; pokles cen zboží</a:t>
          </a:r>
        </a:p>
      </dsp:txBody>
      <dsp:txXfrm>
        <a:off x="53002" y="3618607"/>
        <a:ext cx="6906366" cy="979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1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7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1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3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2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5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3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9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6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3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083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27" r:id="rId6"/>
    <p:sldLayoutId id="2147483823" r:id="rId7"/>
    <p:sldLayoutId id="2147483824" r:id="rId8"/>
    <p:sldLayoutId id="2147483825" r:id="rId9"/>
    <p:sldLayoutId id="2147483826" r:id="rId10"/>
    <p:sldLayoutId id="214748382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megenerator.net/instance/71557995/adolf-hitler-vte-pro-hitler-neudlal-idik-kdy-se-ho-zeptali-kde-je-plyn-ekl-3-dvee-vprav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" TargetMode="External"/><Relationship Id="rId2" Type="http://schemas.openxmlformats.org/officeDocument/2006/relationships/hyperlink" Target="https://www.vysokeskoly.cz/maturitniotazky/dejepis/svetova-hospodarska-krize-a-nastup-fasismu-v-nemeck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ejepis.com/ucebnice/svetova-hospodarska-krize/" TargetMode="External"/><Relationship Id="rId4" Type="http://schemas.openxmlformats.org/officeDocument/2006/relationships/hyperlink" Target="http://www.davidmikolas.cz/dejepis/texty/devitka/9_rocnik-svetova_hospodarska_krize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t24.ceskatelevize.cz/ekonomika/2573557-neni-krize-jako-krize-velka-deprese-30-let-prinesla-masovou-chudobu-a-migraci-lid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t24.ceskatelevize.cz/ekonomika/2573557-neni-krize-jako-krize-velka-deprese-30-let-prinesla-masovou-chudobu-a-migraci-lid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elevizeseznam.cz/video/slavnedny/den-krachu-na-newyorske-burze-24-rijen-15103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avidmikolas.cz/dejepis/texty/devitka/9_rocnik-svetova_hospodarska_kriz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" name="Rectangle 214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soba, exteriér, budova, staré&#10;&#10;Popis se vygeneroval automaticky.">
            <a:extLst>
              <a:ext uri="{FF2B5EF4-FFF2-40B4-BE49-F238E27FC236}">
                <a16:creationId xmlns:a16="http://schemas.microsoft.com/office/drawing/2014/main" id="{787AFCD1-B2E7-4B9B-8A40-A4C0F0C68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65"/>
          <a:stretch/>
        </p:blipFill>
        <p:spPr>
          <a:xfrm>
            <a:off x="-14357" y="10"/>
            <a:ext cx="12191980" cy="6857990"/>
          </a:xfrm>
          <a:prstGeom prst="rect">
            <a:avLst/>
          </a:prstGeom>
        </p:spPr>
      </p:pic>
      <p:sp>
        <p:nvSpPr>
          <p:cNvPr id="217" name="Rectangle 216">
            <a:extLst>
              <a:ext uri="{FF2B5EF4-FFF2-40B4-BE49-F238E27FC236}">
                <a16:creationId xmlns:a16="http://schemas.microsoft.com/office/drawing/2014/main" id="{D695E25C-06E7-4082-BE92-B571B616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285571"/>
            <a:ext cx="1126540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E64BD7DF-F4BB-427F-B4F6-6DC83A5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Autofit/>
          </a:bodyPr>
          <a:lstStyle/>
          <a:p>
            <a:r>
              <a:rPr lang="cs" sz="5400" dirty="0">
                <a:solidFill>
                  <a:srgbClr val="FFFFFF"/>
                </a:solidFill>
              </a:rPr>
              <a:t>Velká hospodářská krize</a:t>
            </a:r>
            <a:endParaRPr lang="cs-CZ" sz="5400" dirty="0">
              <a:solidFill>
                <a:srgbClr val="FFFF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598" y="5467246"/>
            <a:ext cx="10965142" cy="729237"/>
          </a:xfrm>
        </p:spPr>
        <p:txBody>
          <a:bodyPr>
            <a:normAutofit fontScale="62500" lnSpcReduction="20000"/>
          </a:bodyPr>
          <a:lstStyle/>
          <a:p>
            <a:r>
              <a:rPr lang="cs-CZ" dirty="0">
                <a:solidFill>
                  <a:srgbClr val="FFFFFF"/>
                </a:solidFill>
              </a:rPr>
              <a:t>Kristýna jahodářová</a:t>
            </a:r>
          </a:p>
          <a:p>
            <a:r>
              <a:rPr lang="cs-CZ" dirty="0">
                <a:solidFill>
                  <a:srgbClr val="FFFFFF"/>
                </a:solidFill>
              </a:rPr>
              <a:t>G.V.b.t. slaný septima </a:t>
            </a:r>
            <a:endParaRPr lang="cs-CZ" dirty="0">
              <a:solidFill>
                <a:srgbClr val="FFFFFF">
                  <a:alpha val="75000"/>
                </a:srgbClr>
              </a:solidFill>
            </a:endParaRPr>
          </a:p>
          <a:p>
            <a:r>
              <a:rPr lang="cs-CZ" dirty="0">
                <a:solidFill>
                  <a:srgbClr val="FFFFFF"/>
                </a:solidFill>
              </a:rPr>
              <a:t>14.12.2020</a:t>
            </a:r>
          </a:p>
        </p:txBody>
      </p:sp>
    </p:spTree>
    <p:extLst>
      <p:ext uri="{BB962C8B-B14F-4D97-AF65-F5344CB8AC3E}">
        <p14:creationId xmlns:p14="http://schemas.microsoft.com/office/powerpoint/2010/main" val="3930796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DD3FCBC0-F85B-427A-906A-EACD732E1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5432" y="1123527"/>
            <a:ext cx="6201130" cy="46048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9E54272-B175-4CEA-AA45-707A45366E86}"/>
              </a:ext>
            </a:extLst>
          </p:cNvPr>
          <p:cNvSpPr txBox="1"/>
          <p:nvPr/>
        </p:nvSpPr>
        <p:spPr>
          <a:xfrm>
            <a:off x="9138249" y="5155721"/>
            <a:ext cx="172240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hlinkClick r:id="rId3"/>
              </a:rPr>
              <a:t>https://memegenerator.net/instance/71557995/adolf-hitler-vte-pro-hitler-neudlal-idik-kdy-se-ho-zeptali-kde-je-plyn-ekl-3-dvee-vpravo</a:t>
            </a:r>
            <a:endParaRPr lang="cs-CZ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71519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BBBFD7-0789-41AD-8FE8-80ACBE031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796B85-ACD4-4AB0-AD55-076F33745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cs-CZ" dirty="0">
                <a:ea typeface="+mn-lt"/>
                <a:cs typeface="+mn-lt"/>
                <a:hlinkClick r:id="rId2"/>
              </a:rPr>
              <a:t>https://www.vysokeskoly.cz/maturitniotazky/dejepis/svetova-hospodarska-krize-a-nastup-fasismu-v-nemecku</a:t>
            </a:r>
            <a:endParaRPr lang="cs-CZ">
              <a:ea typeface="+mn-lt"/>
              <a:cs typeface="+mn-lt"/>
            </a:endParaRPr>
          </a:p>
          <a:p>
            <a:pPr marL="305435" indent="-305435"/>
            <a:r>
              <a:rPr lang="cs-CZ" dirty="0">
                <a:ea typeface="+mn-lt"/>
                <a:cs typeface="+mn-lt"/>
                <a:hlinkClick r:id="rId3"/>
              </a:rPr>
              <a:t>https://cs.wikipedia.org/</a:t>
            </a:r>
            <a:endParaRPr lang="cs-CZ" dirty="0"/>
          </a:p>
          <a:p>
            <a:pPr marL="305435" indent="-305435"/>
            <a:r>
              <a:rPr lang="cs-CZ" dirty="0">
                <a:ea typeface="+mn-lt"/>
                <a:cs typeface="+mn-lt"/>
                <a:hlinkClick r:id="rId4"/>
              </a:rPr>
              <a:t>http://www.davidmikolas.cz/dejepis/texty/devitka/9_rocnik-svetova_hospodarska_krize.pdf</a:t>
            </a:r>
          </a:p>
          <a:p>
            <a:pPr marL="305435" indent="-305435"/>
            <a:r>
              <a:rPr lang="cs-CZ" dirty="0">
                <a:ea typeface="+mn-lt"/>
                <a:cs typeface="+mn-lt"/>
                <a:hlinkClick r:id="rId5"/>
              </a:rPr>
              <a:t>https://www.dejepis.com/ucebnice/svetova-hospodarska-krize/</a:t>
            </a:r>
            <a:endParaRPr lang="cs-CZ" dirty="0"/>
          </a:p>
          <a:p>
            <a:pPr marL="305435" indent="-305435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889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Obrázek 3" descr="Obsah obrázku exteriér, fotka, skupina, velké&#10;&#10;Popis se vygeneroval automaticky.">
            <a:extLst>
              <a:ext uri="{FF2B5EF4-FFF2-40B4-BE49-F238E27FC236}">
                <a16:creationId xmlns:a16="http://schemas.microsoft.com/office/drawing/2014/main" id="{33CA69E2-2948-4F1C-9010-B2F00B501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74" y="1114785"/>
            <a:ext cx="6281507" cy="462761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E84E58-5694-4A86-AADB-E9588E73E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097" y="693607"/>
            <a:ext cx="4712776" cy="118872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Velká hospodářská krize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23F1DE6-78BA-4004-B31C-B0E7BFA81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4210" y="2240223"/>
            <a:ext cx="4856550" cy="413829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/>
            <a:r>
              <a:rPr lang="cs-CZ" sz="2400" dirty="0">
                <a:solidFill>
                  <a:srgbClr val="FFFFFF"/>
                </a:solidFill>
                <a:ea typeface="+mn-lt"/>
                <a:cs typeface="+mn-lt"/>
              </a:rPr>
              <a:t> 1929 – 1933 </a:t>
            </a:r>
            <a:endParaRPr lang="cs-CZ" sz="2400">
              <a:solidFill>
                <a:srgbClr val="FFFFFF"/>
              </a:solidFill>
            </a:endParaRPr>
          </a:p>
          <a:p>
            <a:pPr marL="305435" indent="-305435"/>
            <a:r>
              <a:rPr lang="cs-CZ" sz="2400" dirty="0">
                <a:solidFill>
                  <a:srgbClr val="FFFFFF"/>
                </a:solidFill>
                <a:ea typeface="+mn-lt"/>
                <a:cs typeface="+mn-lt"/>
              </a:rPr>
              <a:t> černý čtvrtek – krach na newyorské burze - 24. 10. 1929.</a:t>
            </a:r>
          </a:p>
          <a:p>
            <a:pPr marL="305435" indent="-305435"/>
            <a:r>
              <a:rPr lang="cs-CZ" sz="2400" dirty="0">
                <a:solidFill>
                  <a:srgbClr val="FFFFFF"/>
                </a:solidFill>
                <a:ea typeface="+mn-lt"/>
                <a:cs typeface="+mn-lt"/>
              </a:rPr>
              <a:t> Zasáhla všechna odvětví – průmysl zemědělství , obchod i obchody v bankovnictví</a:t>
            </a:r>
          </a:p>
          <a:p>
            <a:pPr marL="305435" indent="-305435"/>
            <a:r>
              <a:rPr lang="cs-CZ" sz="2400" dirty="0">
                <a:solidFill>
                  <a:srgbClr val="FFFFFF"/>
                </a:solidFill>
                <a:ea typeface="+mn-lt"/>
                <a:cs typeface="+mn-lt"/>
              </a:rPr>
              <a:t>Nejdelší a nejhlubší hospodářská krize v moderních dějinách.</a:t>
            </a:r>
            <a:endParaRPr lang="cs-CZ" sz="2400" dirty="0">
              <a:solidFill>
                <a:srgbClr val="FFFFFF"/>
              </a:solidFill>
            </a:endParaRPr>
          </a:p>
          <a:p>
            <a:pPr marL="305435" indent="-305435"/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AF4AB02-3B30-402C-8976-9121FAA6B4DF}"/>
              </a:ext>
            </a:extLst>
          </p:cNvPr>
          <p:cNvSpPr txBox="1"/>
          <p:nvPr/>
        </p:nvSpPr>
        <p:spPr>
          <a:xfrm>
            <a:off x="195532" y="5730815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hlinkClick r:id="rId3"/>
              </a:rPr>
              <a:t>https://ct24.ceskatelevize.cz/ekonomika/2573557-neni-krize-jako-krize-velka-deprese-30-let-prinesla-masovou-chudobu-a-migraci-lide</a:t>
            </a:r>
            <a:endParaRPr lang="cs-CZ" sz="100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61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EBBAB3-9423-4203-89A3-19BA6755A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pPr algn="ctr"/>
            <a:r>
              <a:rPr lang="cs-CZ" sz="3600" dirty="0"/>
              <a:t>Proč vlastně vznikla?</a:t>
            </a:r>
            <a:endParaRPr lang="cs-CZ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0" name="Zástupný obsah 2">
            <a:extLst>
              <a:ext uri="{FF2B5EF4-FFF2-40B4-BE49-F238E27FC236}">
                <a16:creationId xmlns:a16="http://schemas.microsoft.com/office/drawing/2014/main" id="{7A360B2A-279B-4C20-AFF4-79998C537B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328867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765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9E3D0-7F53-46CC-95CA-3A8ED04C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90" y="457741"/>
            <a:ext cx="11029616" cy="1188720"/>
          </a:xfrm>
        </p:spPr>
        <p:txBody>
          <a:bodyPr>
            <a:normAutofit/>
          </a:bodyPr>
          <a:lstStyle/>
          <a:p>
            <a:r>
              <a:rPr lang="cs-CZ" sz="4000" dirty="0"/>
              <a:t>Jaké měla důsledky?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exteriér, skála, muž, stojící&#10;&#10;Popis se vygeneroval automaticky.">
            <a:extLst>
              <a:ext uri="{FF2B5EF4-FFF2-40B4-BE49-F238E27FC236}">
                <a16:creationId xmlns:a16="http://schemas.microsoft.com/office/drawing/2014/main" id="{BAEDCDEB-7692-40B3-A339-54130499D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7" r="2574" b="-3"/>
          <a:stretch/>
        </p:blipFill>
        <p:spPr>
          <a:xfrm>
            <a:off x="266336" y="1915785"/>
            <a:ext cx="6282615" cy="457510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9BCD8F-712B-442A-AE9E-4CF860591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114" y="2383997"/>
            <a:ext cx="5902579" cy="36344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/>
            <a:r>
              <a:rPr lang="cs-CZ" sz="2400" dirty="0">
                <a:ea typeface="+mn-lt"/>
                <a:cs typeface="+mn-lt"/>
              </a:rPr>
              <a:t>pokles průmyslové výroby </a:t>
            </a:r>
          </a:p>
          <a:p>
            <a:pPr marL="305435" indent="-305435"/>
            <a:r>
              <a:rPr lang="cs-CZ" sz="2400" dirty="0">
                <a:ea typeface="+mn-lt"/>
                <a:cs typeface="+mn-lt"/>
              </a:rPr>
              <a:t> devalvace národních měn vůči stabilním zahraničním </a:t>
            </a:r>
          </a:p>
          <a:p>
            <a:pPr marL="305435" indent="-305435"/>
            <a:r>
              <a:rPr lang="cs-CZ" sz="2400" dirty="0">
                <a:ea typeface="+mn-lt"/>
                <a:cs typeface="+mn-lt"/>
              </a:rPr>
              <a:t> růst nezaměstnanosti (30 milionů lidí bez práce) </a:t>
            </a:r>
          </a:p>
          <a:p>
            <a:pPr marL="305435" indent="-305435"/>
            <a:r>
              <a:rPr lang="cs-CZ" sz="2400" dirty="0">
                <a:ea typeface="+mn-lt"/>
                <a:cs typeface="+mn-lt"/>
              </a:rPr>
              <a:t> sociální nepokoje (stávky, hladové pochody) </a:t>
            </a:r>
          </a:p>
          <a:p>
            <a:pPr marL="305435" indent="-305435"/>
            <a:r>
              <a:rPr lang="cs-CZ" sz="2400" dirty="0">
                <a:ea typeface="+mn-lt"/>
                <a:cs typeface="+mn-lt"/>
              </a:rPr>
              <a:t> morální krize</a:t>
            </a:r>
          </a:p>
          <a:p>
            <a:pPr marL="305435" indent="-305435"/>
            <a:r>
              <a:rPr lang="cs-CZ" sz="2400" dirty="0">
                <a:ea typeface="+mn-lt"/>
                <a:cs typeface="+mn-lt"/>
              </a:rPr>
              <a:t> růst vlivu demagogických (fašisté, nacisté, komunisté)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88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BAB3C6-613B-4C49-9122-80B05542F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>
            <a:normAutofit/>
          </a:bodyPr>
          <a:lstStyle/>
          <a:p>
            <a:r>
              <a:rPr lang="cs-CZ" sz="5400">
                <a:solidFill>
                  <a:schemeClr val="tx2"/>
                </a:solidFill>
              </a:rPr>
              <a:t>Německo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4" descr="Obsah obrázku osoba, fotka, stojící, muž&#10;&#10;Popis se vygeneroval automaticky.">
            <a:extLst>
              <a:ext uri="{FF2B5EF4-FFF2-40B4-BE49-F238E27FC236}">
                <a16:creationId xmlns:a16="http://schemas.microsoft.com/office/drawing/2014/main" id="{FE568785-F4BD-4E67-AD87-8BB8C3ABD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2" r="32367"/>
          <a:stretch/>
        </p:blipFill>
        <p:spPr>
          <a:xfrm>
            <a:off x="446534" y="831239"/>
            <a:ext cx="3703320" cy="57742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81892E-F52D-460F-BF48-FAB671998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953" y="1896533"/>
            <a:ext cx="8013918" cy="481053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/>
            <a:r>
              <a:rPr lang="cs-CZ" sz="2400">
                <a:ea typeface="+mn-lt"/>
                <a:cs typeface="+mn-lt"/>
              </a:rPr>
              <a:t> budován uzavřený hospodářský systém </a:t>
            </a:r>
          </a:p>
          <a:p>
            <a:pPr marL="305435" indent="-305435"/>
            <a:r>
              <a:rPr lang="cs-CZ" sz="2400">
                <a:ea typeface="+mn-lt"/>
                <a:cs typeface="+mn-lt"/>
              </a:rPr>
              <a:t>zavedeno centrálně řízené hospodářství </a:t>
            </a:r>
          </a:p>
          <a:p>
            <a:pPr marL="305435" indent="-305435"/>
            <a:r>
              <a:rPr lang="cs-CZ" sz="2400">
                <a:ea typeface="+mn-lt"/>
                <a:cs typeface="+mn-lt"/>
              </a:rPr>
              <a:t> snaha v soběstačnosti v surovinách a potravinách (strategické zásoby na válku )</a:t>
            </a:r>
          </a:p>
          <a:p>
            <a:pPr marL="305435" indent="-305435"/>
            <a:r>
              <a:rPr lang="cs-CZ" sz="2400">
                <a:ea typeface="+mn-lt"/>
                <a:cs typeface="+mn-lt"/>
              </a:rPr>
              <a:t> podpora zemědělství, výroby zbraní</a:t>
            </a:r>
          </a:p>
          <a:p>
            <a:pPr marL="305435" indent="-305435"/>
            <a:r>
              <a:rPr lang="cs-CZ" sz="2400">
                <a:ea typeface="+mn-lt"/>
                <a:cs typeface="+mn-lt"/>
              </a:rPr>
              <a:t> státní veřejné práce – dálnice</a:t>
            </a:r>
          </a:p>
          <a:p>
            <a:pPr marL="305435" indent="-305435"/>
            <a:r>
              <a:rPr lang="cs-CZ" sz="2400">
                <a:ea typeface="+mn-lt"/>
                <a:cs typeface="+mn-lt"/>
              </a:rPr>
              <a:t>všechno mělo jeden cíl – vytvořit moderní útočnou armádu ,</a:t>
            </a:r>
          </a:p>
          <a:p>
            <a:pPr marL="305435" indent="-305435"/>
            <a:r>
              <a:rPr lang="cs-CZ" sz="2400">
                <a:ea typeface="+mn-lt"/>
                <a:cs typeface="+mn-lt"/>
              </a:rPr>
              <a:t>v letech 35 – 37 bylo celé německé hospodářství převedeno na potřeby války 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10174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Obrázek 29">
            <a:extLst>
              <a:ext uri="{FF2B5EF4-FFF2-40B4-BE49-F238E27FC236}">
                <a16:creationId xmlns:a16="http://schemas.microsoft.com/office/drawing/2014/main" id="{7494D579-18F5-41A1-9F86-B3EF7445E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445" y="643467"/>
            <a:ext cx="928511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2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294E54-59D9-432D-BA43-C84A0AD33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>
            <a:normAutofit/>
          </a:bodyPr>
          <a:lstStyle/>
          <a:p>
            <a:r>
              <a:rPr lang="cs-CZ" sz="5400">
                <a:solidFill>
                  <a:schemeClr val="tx2"/>
                </a:solidFill>
              </a:rPr>
              <a:t>čsr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4" descr="Obsah obrázku fotka, budova, exteriér, velké&#10;&#10;Popis se vygeneroval automaticky.">
            <a:extLst>
              <a:ext uri="{FF2B5EF4-FFF2-40B4-BE49-F238E27FC236}">
                <a16:creationId xmlns:a16="http://schemas.microsoft.com/office/drawing/2014/main" id="{C1D8E001-C50A-44C4-8851-67C5AD444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24" r="25975" b="-1"/>
          <a:stretch/>
        </p:blipFill>
        <p:spPr>
          <a:xfrm>
            <a:off x="446534" y="816861"/>
            <a:ext cx="3703320" cy="57742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E693E0-F6E8-44E4-8B1A-C94F5857F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839" y="2025930"/>
            <a:ext cx="7812636" cy="466675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/>
            <a:r>
              <a:rPr lang="cs-CZ" sz="2400">
                <a:ea typeface="+mn-lt"/>
                <a:cs typeface="+mn-lt"/>
              </a:rPr>
              <a:t>Situace se projevila se zpožděním- 1930</a:t>
            </a:r>
          </a:p>
          <a:p>
            <a:pPr marL="305435" indent="-305435"/>
            <a:r>
              <a:rPr lang="cs-CZ" sz="2400">
                <a:ea typeface="+mn-lt"/>
                <a:cs typeface="+mn-lt"/>
              </a:rPr>
              <a:t> Vrchol krize nastal v letech 1932 – 33 </a:t>
            </a:r>
          </a:p>
          <a:p>
            <a:pPr marL="305435" indent="-305435"/>
            <a:r>
              <a:rPr lang="cs-CZ" sz="2400">
                <a:ea typeface="+mn-lt"/>
                <a:cs typeface="+mn-lt"/>
              </a:rPr>
              <a:t> poklesl zahraniční obchod o 71 % </a:t>
            </a:r>
          </a:p>
          <a:p>
            <a:pPr marL="305435" indent="-305435"/>
            <a:r>
              <a:rPr lang="cs-CZ" sz="2400">
                <a:ea typeface="+mn-lt"/>
                <a:cs typeface="+mn-lt"/>
              </a:rPr>
              <a:t> Začalo docházet k omezování výroby</a:t>
            </a:r>
          </a:p>
          <a:p>
            <a:pPr marL="305435" indent="-305435"/>
            <a:r>
              <a:rPr lang="cs-CZ" sz="2400">
                <a:ea typeface="+mn-lt"/>
                <a:cs typeface="+mn-lt"/>
              </a:rPr>
              <a:t> v horších případech ke zrušení továren </a:t>
            </a:r>
          </a:p>
          <a:p>
            <a:pPr marL="305435" indent="-305435"/>
            <a:r>
              <a:rPr lang="cs-CZ" sz="2400">
                <a:ea typeface="+mn-lt"/>
                <a:cs typeface="+mn-lt"/>
              </a:rPr>
              <a:t>rapidně poklesly mzdy ( 4 – 14 Kčs denně ) ,</a:t>
            </a:r>
          </a:p>
          <a:p>
            <a:pPr marL="305435" indent="-305435"/>
            <a:r>
              <a:rPr lang="cs-CZ" sz="2400">
                <a:ea typeface="+mn-lt"/>
                <a:cs typeface="+mn-lt"/>
              </a:rPr>
              <a:t> vzrostla nezaměstnanost – 1 milión lidí</a:t>
            </a:r>
          </a:p>
          <a:p>
            <a:pPr marL="305435" indent="-305435"/>
            <a:r>
              <a:rPr lang="cs-CZ" sz="2400">
                <a:ea typeface="+mn-lt"/>
                <a:cs typeface="+mn-lt"/>
              </a:rPr>
              <a:t>protestní akce dělníků , horníků a rolníků – srážky s policií</a:t>
            </a:r>
            <a:endParaRPr lang="cs-CZ" sz="240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25B5C7C-D324-4172-8080-C7EB98073A6D}"/>
              </a:ext>
            </a:extLst>
          </p:cNvPr>
          <p:cNvSpPr txBox="1"/>
          <p:nvPr/>
        </p:nvSpPr>
        <p:spPr>
          <a:xfrm>
            <a:off x="-5751" y="6234022"/>
            <a:ext cx="4209690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hlinkClick r:id="rId3"/>
              </a:rPr>
              <a:t>https://ct24.ceskatelevize.cz/ekonomika/2573557-neni-krize-jako-krize-velka-deprese-30-let-prinesla-masovou-chudobu-a-migraci-lide</a:t>
            </a:r>
            <a:endParaRPr lang="cs-CZ" sz="105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5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69139B25-0DC6-4F38-AFC9-9FAB64C41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37" y="643467"/>
            <a:ext cx="85887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3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B7DADDE-EFB6-457D-BBBE-D3847673CF19}"/>
              </a:ext>
            </a:extLst>
          </p:cNvPr>
          <p:cNvSpPr txBox="1"/>
          <p:nvPr/>
        </p:nvSpPr>
        <p:spPr>
          <a:xfrm>
            <a:off x="842513" y="698740"/>
            <a:ext cx="106938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>
                <a:ea typeface="+mn-lt"/>
                <a:cs typeface="+mn-lt"/>
                <a:hlinkClick r:id="rId2"/>
              </a:rPr>
              <a:t>https://www.televizeseznam.cz/video/slavnedny/den-krachu-na-newyorske-burze-24-rijen-151032</a:t>
            </a:r>
            <a:endParaRPr lang="cs-CZ"/>
          </a:p>
          <a:p>
            <a:endParaRPr lang="cs-CZ" dirty="0">
              <a:ea typeface="+mn-lt"/>
              <a:cs typeface="+mn-lt"/>
            </a:endParaRPr>
          </a:p>
        </p:txBody>
      </p:sp>
      <p:pic>
        <p:nvPicPr>
          <p:cNvPr id="3" name="Obrázek 3" descr="Obsah obrázku osoba, vsedě, žena, fotka&#10;&#10;Popis se vygeneroval automaticky.">
            <a:extLst>
              <a:ext uri="{FF2B5EF4-FFF2-40B4-BE49-F238E27FC236}">
                <a16:creationId xmlns:a16="http://schemas.microsoft.com/office/drawing/2014/main" id="{EB671DAF-4FFA-4F8E-9019-29BAF8B56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486" y="1189007"/>
            <a:ext cx="4205557" cy="545764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C94B4B4-E5C8-4DAB-9DD1-A8F26BAE4CDE}"/>
              </a:ext>
            </a:extLst>
          </p:cNvPr>
          <p:cNvSpPr txBox="1"/>
          <p:nvPr/>
        </p:nvSpPr>
        <p:spPr>
          <a:xfrm>
            <a:off x="8275608" y="6119004"/>
            <a:ext cx="2139351" cy="8828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hlinkClick r:id="rId4"/>
              </a:rPr>
              <a:t>http://www.davidmikolas.cz/dejepis/texty/devitka/9_rocnik-svetova_hospodarska_krize.pdf</a:t>
            </a:r>
            <a:endParaRPr lang="cs-CZ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0978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TM00001034</Template>
  <TotalTime>0</TotalTime>
  <Words>0</Words>
  <Application>Microsoft Office PowerPoint</Application>
  <PresentationFormat>Širokoúhlá obrazovka</PresentationFormat>
  <Paragraphs>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DividendVTI</vt:lpstr>
      <vt:lpstr>Velká hospodářská krize</vt:lpstr>
      <vt:lpstr>Velká hospodářská krize</vt:lpstr>
      <vt:lpstr>Proč vlastně vznikla?</vt:lpstr>
      <vt:lpstr>Jaké měla důsledky?</vt:lpstr>
      <vt:lpstr>Německo</vt:lpstr>
      <vt:lpstr>Prezentace aplikace PowerPoint</vt:lpstr>
      <vt:lpstr>čsr</vt:lpstr>
      <vt:lpstr>Prezentace aplikace PowerPoint</vt:lpstr>
      <vt:lpstr>Prezentace aplikace PowerPoint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219</cp:revision>
  <dcterms:created xsi:type="dcterms:W3CDTF">2020-12-14T15:46:16Z</dcterms:created>
  <dcterms:modified xsi:type="dcterms:W3CDTF">2020-12-14T17:48:42Z</dcterms:modified>
</cp:coreProperties>
</file>