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71E85-CAFA-45A4-B3BD-D019EEC4A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FA19C6-1381-4F8F-A8D2-56DBDB917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08E7C9-36D3-4166-B3C3-EA425D71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6A59FD-D7FD-4B2E-AA93-65979947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BF792D-1B18-4764-85E4-606FDFC6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21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C3020-D9DB-40E3-8A54-7CBBB2BF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4547D7-D5E8-4E3B-8438-A96406CCE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691DBE-C25F-44FC-9124-1BA80F06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AE5950-4372-491C-B429-8BF1A69F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C1500-02AB-4356-B1F0-450723BD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8E83039-25E7-4924-BA64-E23A4FCA0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CED095-CFE3-4DEB-A375-3B701883D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8CBD5E-3E29-4FD9-A9F5-4D66A0E3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896F90-91BE-49D9-91E1-5E77A21B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A4BA09-A532-4D0B-A269-00EC8296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6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E565B-3DE0-475F-9C2C-3048C13A3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74BEBD-FF86-4A44-8C0B-C1F819D2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18C4D1-27D0-4D8E-AE3B-9E0E93C3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6525D8-5985-4957-8012-B20C2B47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323803-5D4F-4AC8-9E16-8B36E54A4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33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DCAA8-A2C1-4ED8-8C60-D84DEFD2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DC8EFA-4B00-476C-8670-1A72E40EF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01FBB3-4E43-4E96-ACEC-0FD986785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1C8640-0ED2-4060-AEAF-B3748DFC9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E21A22-1A71-4E30-854B-1D4656B6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5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3233B-9FB3-411D-9498-9E14FE644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99E60-FACA-4FE8-AC8A-CF998836D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E32BA9-B175-4B60-A653-E1E9BA4F4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6B511E-2196-477C-AAE9-F5E7592B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C06F49-B9EB-48D7-A5D7-AC8A22CF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AC8AB3-5854-441F-A97A-AB36954A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6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0C5B0-724B-430E-91EA-5B7DED95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1AC025-EBA0-4EC8-9FDF-BEF3D2DAB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69B66F-7B6C-4B28-95AE-EFE54491D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460952-3D48-4901-9E97-B3D0DC6A5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597D67F-D4B8-41D4-B173-776571740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3A33B2-99A1-4CD8-A704-8C2E89FB1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C45345-F391-41ED-83B6-892F9B12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B94CF8-D31D-47DE-B96C-71535422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5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849B4-1648-434F-9B72-C6C76A8D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DAFBC9F-8A2A-4944-B38F-7839B81D7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F64035-37FF-446B-8B47-722B0991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429279-F871-4975-9CE4-DF00E8B5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61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0BC8675-BB18-4F9C-B4CD-B7E5AEBD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EC9D40-233C-4955-95EF-FA62B771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8B6937-44D8-406E-AD0F-44EBC5AE6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74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C9A04-BD18-47AE-87C1-7AF9F032C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5D98C-C40E-40F6-B6C1-523BFCC5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25B4EA-45D4-49FB-A9DE-E35B86D0D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9BC688-5506-494B-A576-2E54D779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20102B-D76E-4ADF-AA5B-5A721A93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65B3AA-98CA-4461-9E33-3F57F5FA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26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93897-A1B0-4B4B-98AB-0759F3A0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2328D5-1DE4-4B56-A649-4A6B54ECA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5818A-3DD6-4C92-BA4C-C517BD26B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2F7416-23E8-4D5D-AE08-E92ED860B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1E38E3-EC64-4F57-9FE4-69C7D12E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28D539-4038-435A-A001-8E823B9C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44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A0A7BD-8D50-433B-B752-6B0C4C73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86713F-84C6-40F0-9FF3-50229A924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61E42-5F68-40C4-9B77-8B6372480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363E-A11C-42F0-9A15-67A31E4937B8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8A094-FCFF-4E62-86D3-C60D85A30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FDBA-D672-4298-B1A8-B5DDC052D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76F0-FDF2-4736-ADBA-54006DFE5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9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413B11-9EFB-45FD-9420-38486FDBC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cs-CZ" sz="8000" dirty="0" err="1"/>
              <a:t>Education</a:t>
            </a:r>
            <a:r>
              <a:rPr lang="cs-CZ" sz="8000" dirty="0"/>
              <a:t> </a:t>
            </a:r>
            <a:r>
              <a:rPr lang="cs-CZ" sz="8000" dirty="0" err="1"/>
              <a:t>system</a:t>
            </a:r>
            <a:r>
              <a:rPr lang="cs-CZ" sz="8000" dirty="0"/>
              <a:t> in </a:t>
            </a:r>
            <a:r>
              <a:rPr lang="cs-CZ" sz="8000" dirty="0" err="1"/>
              <a:t>the</a:t>
            </a:r>
            <a:r>
              <a:rPr lang="cs-CZ" sz="8000" dirty="0"/>
              <a:t> UK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50E3FC-C2EB-4643-A20E-5C210A737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cs-CZ" dirty="0"/>
              <a:t>Anna Roušarová</a:t>
            </a:r>
            <a:endParaRPr lang="cs-CZ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6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F1B0DE-F364-45BC-BBFB-1008E1E6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cs-CZ" sz="1800"/>
              <a:t>The school is compulsory from the age od </a:t>
            </a:r>
            <a:r>
              <a:rPr lang="cs-CZ" sz="1800" b="1"/>
              <a:t>5 to 16</a:t>
            </a:r>
          </a:p>
          <a:p>
            <a:r>
              <a:rPr lang="cs-CZ" sz="1800" b="1"/>
              <a:t>State scho</a:t>
            </a:r>
            <a:r>
              <a:rPr lang="cs-CZ" sz="1800"/>
              <a:t>ol or </a:t>
            </a:r>
            <a:r>
              <a:rPr lang="cs-CZ" sz="1800" b="1"/>
              <a:t>independent school</a:t>
            </a:r>
            <a:r>
              <a:rPr lang="cs-CZ" sz="1800"/>
              <a:t>=public school</a:t>
            </a:r>
          </a:p>
          <a:p>
            <a:r>
              <a:rPr lang="cs-CZ" sz="1800"/>
              <a:t>The school year is divided into </a:t>
            </a:r>
            <a:r>
              <a:rPr lang="cs-CZ" sz="1800" b="1"/>
              <a:t>3 terms</a:t>
            </a:r>
          </a:p>
          <a:p>
            <a:r>
              <a:rPr lang="cs-CZ" sz="1800"/>
              <a:t>Some of the children goes to nursery school</a:t>
            </a:r>
          </a:p>
          <a:p>
            <a:endParaRPr lang="cs-CZ" sz="1800"/>
          </a:p>
        </p:txBody>
      </p:sp>
      <p:sp>
        <p:nvSpPr>
          <p:cNvPr id="46" name="Rectangle 30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D69A503-A73B-46B7-A7C6-874CA8DA6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525" y="19373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CF0BB4-67A7-4D4F-B53E-A90AE101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136" y="-640080"/>
            <a:ext cx="45719" cy="45719"/>
          </a:xfrm>
        </p:spPr>
        <p:txBody>
          <a:bodyPr anchor="b">
            <a:normAutofit fontScale="90000"/>
          </a:bodyPr>
          <a:lstStyle/>
          <a:p>
            <a:endParaRPr lang="cs-CZ" sz="5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ACCAD43-35D6-421B-AFC0-BA09CBD1C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378224"/>
              </p:ext>
            </p:extLst>
          </p:nvPr>
        </p:nvGraphicFramePr>
        <p:xfrm>
          <a:off x="5987738" y="736755"/>
          <a:ext cx="5628019" cy="5151629"/>
        </p:xfrm>
        <a:graphic>
          <a:graphicData uri="http://schemas.openxmlformats.org/drawingml/2006/table">
            <a:tbl>
              <a:tblPr firstRow="1" firstCol="1" bandRow="1"/>
              <a:tblGrid>
                <a:gridCol w="1156488">
                  <a:extLst>
                    <a:ext uri="{9D8B030D-6E8A-4147-A177-3AD203B41FA5}">
                      <a16:colId xmlns:a16="http://schemas.microsoft.com/office/drawing/2014/main" val="3144981773"/>
                    </a:ext>
                  </a:extLst>
                </a:gridCol>
                <a:gridCol w="3060359">
                  <a:extLst>
                    <a:ext uri="{9D8B030D-6E8A-4147-A177-3AD203B41FA5}">
                      <a16:colId xmlns:a16="http://schemas.microsoft.com/office/drawing/2014/main" val="2316589546"/>
                    </a:ext>
                  </a:extLst>
                </a:gridCol>
                <a:gridCol w="1411172">
                  <a:extLst>
                    <a:ext uri="{9D8B030D-6E8A-4147-A177-3AD203B41FA5}">
                      <a16:colId xmlns:a16="http://schemas.microsoft.com/office/drawing/2014/main" val="1095488747"/>
                    </a:ext>
                  </a:extLst>
                </a:gridCol>
              </a:tblGrid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10100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741757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University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015" marR="96015" marT="48007" marB="480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301955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6111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1011"/>
                  </a:ext>
                </a:extLst>
              </a:tr>
              <a:tr h="30678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SIXTH FORM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“A levels“ exam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015" marR="96015" marT="48007" marB="480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16500"/>
                  </a:ext>
                </a:extLst>
              </a:tr>
              <a:tr h="30678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71376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GCSE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14258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 school 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Optional subjects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015" marR="96015" marT="48007" marB="480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45669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569005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551678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61660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58250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 school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(Infant and Junior)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015" marR="96015" marT="48007" marB="480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66054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11034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1054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91139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89243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61689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Nursery school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015" marR="96015" marT="48007" marB="480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82594"/>
                  </a:ext>
                </a:extLst>
              </a:tr>
              <a:tr h="238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11" marR="72011" marT="10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98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62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A7E97C-2CC8-47BE-9A74-86F49FFF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3700" b="1"/>
              <a:t>Primary and secondary school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DCBEA-FF89-41D6-A4E8-ED0339BC1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cs-CZ" sz="2000"/>
              <a:t>Primary school is for children from age </a:t>
            </a:r>
            <a:r>
              <a:rPr lang="cs-CZ" sz="2000" b="1"/>
              <a:t>5 to 11</a:t>
            </a:r>
          </a:p>
          <a:p>
            <a:r>
              <a:rPr lang="cs-CZ" sz="2000"/>
              <a:t>Interesting fact – Teachers in primary schools are mainly woman</a:t>
            </a:r>
          </a:p>
          <a:p>
            <a:r>
              <a:rPr lang="cs-CZ" sz="2000"/>
              <a:t>Secondary school is fro young people between the age 11 and 16</a:t>
            </a:r>
          </a:p>
          <a:p>
            <a:r>
              <a:rPr lang="cs-CZ" sz="2000"/>
              <a:t>2 types: Comprehesive and grammar school</a:t>
            </a:r>
          </a:p>
          <a:p>
            <a:r>
              <a:rPr lang="cs-CZ" sz="2000"/>
              <a:t>At the age of 16 you have to take </a:t>
            </a:r>
            <a:r>
              <a:rPr lang="cs-CZ" sz="2000" b="0" i="0">
                <a:effectLst/>
                <a:latin typeface="Georgia" panose="02040502050405020303" pitchFamily="18" charset="0"/>
              </a:rPr>
              <a:t>GCSE</a:t>
            </a:r>
            <a:endParaRPr lang="cs-CZ" sz="200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Povinná školní docházka: Secondary School (11-14 let) » MAGAZÍN VELKÁ  BRITÁNIE">
            <a:extLst>
              <a:ext uri="{FF2B5EF4-FFF2-40B4-BE49-F238E27FC236}">
                <a16:creationId xmlns:a16="http://schemas.microsoft.com/office/drawing/2014/main" id="{1F388301-3B6A-4A62-8176-C8E8DFA757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2" r="27601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82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B2EE13-D601-42EB-8276-82FEBAA66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cs-CZ" sz="4000" b="1" dirty="0" err="1"/>
              <a:t>Further</a:t>
            </a:r>
            <a:r>
              <a:rPr lang="cs-CZ" sz="4000" b="1" dirty="0"/>
              <a:t> </a:t>
            </a:r>
            <a:r>
              <a:rPr lang="cs-CZ" sz="4000" b="1" dirty="0" err="1"/>
              <a:t>education</a:t>
            </a:r>
            <a:endParaRPr lang="cs-CZ" sz="4000" b="1" dirty="0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6" name="Rectangle 19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2A780-7C59-4DFA-80C8-0B87776CF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cs-CZ" sz="2000" dirty="0" err="1"/>
              <a:t>Qualification</a:t>
            </a:r>
            <a:endParaRPr lang="cs-CZ" sz="2000" dirty="0"/>
          </a:p>
          <a:p>
            <a:r>
              <a:rPr lang="cs-CZ" sz="2000" b="0" i="0" dirty="0">
                <a:effectLst/>
              </a:rPr>
              <a:t>A-</a:t>
            </a:r>
            <a:r>
              <a:rPr lang="cs-CZ" sz="2000" b="0" i="0" dirty="0" err="1">
                <a:effectLst/>
              </a:rPr>
              <a:t>Levels</a:t>
            </a:r>
            <a:r>
              <a:rPr lang="cs-CZ" sz="2000" b="0" i="0" dirty="0">
                <a:effectLst/>
              </a:rPr>
              <a:t>, </a:t>
            </a:r>
            <a:r>
              <a:rPr lang="cs-CZ" sz="2000" b="0" i="0" dirty="0" err="1">
                <a:effectLst/>
              </a:rPr>
              <a:t>GNVQ's</a:t>
            </a:r>
            <a:r>
              <a:rPr lang="cs-CZ" sz="2000" b="0" i="0" dirty="0">
                <a:effectLst/>
              </a:rPr>
              <a:t>, </a:t>
            </a:r>
            <a:r>
              <a:rPr lang="cs-CZ" sz="2000" b="0" i="0" dirty="0" err="1">
                <a:effectLst/>
              </a:rPr>
              <a:t>BTEC‘s</a:t>
            </a:r>
            <a:endParaRPr lang="cs-CZ" sz="2000" b="0" i="0" dirty="0">
              <a:effectLst/>
            </a:endParaRPr>
          </a:p>
          <a:p>
            <a:r>
              <a:rPr lang="en-US" sz="2000" b="0" i="0" dirty="0">
                <a:effectLst/>
              </a:rPr>
              <a:t>UK students planning to go to college or university must complete further education</a:t>
            </a:r>
            <a:endParaRPr lang="cs-CZ" sz="2000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GCSE 2016: A*-C pass rate drops">
            <a:extLst>
              <a:ext uri="{FF2B5EF4-FFF2-40B4-BE49-F238E27FC236}">
                <a16:creationId xmlns:a16="http://schemas.microsoft.com/office/drawing/2014/main" id="{F8898018-A9FB-4FDE-9695-5B4A95AB7D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" r="7076" b="-3"/>
          <a:stretch/>
        </p:blipFill>
        <p:spPr bwMode="auto">
          <a:xfrm>
            <a:off x="7083423" y="581892"/>
            <a:ext cx="4397433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" name="Rectangle 19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 Level Introduction CIE &amp; Edexcel - Zahanat.com">
            <a:extLst>
              <a:ext uri="{FF2B5EF4-FFF2-40B4-BE49-F238E27FC236}">
                <a16:creationId xmlns:a16="http://schemas.microsoft.com/office/drawing/2014/main" id="{4F8A11C1-B572-4114-8D9D-087A53F2FA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9" r="9729" b="1"/>
          <a:stretch/>
        </p:blipFill>
        <p:spPr bwMode="auto">
          <a:xfrm>
            <a:off x="7083423" y="3707894"/>
            <a:ext cx="4395569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07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C1831F-F510-4A07-AACA-C7DCFEB98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cs-CZ" sz="3600" b="1" dirty="0" err="1"/>
              <a:t>Higher</a:t>
            </a:r>
            <a:r>
              <a:rPr lang="cs-CZ" sz="3600" b="1" dirty="0"/>
              <a:t> </a:t>
            </a:r>
            <a:r>
              <a:rPr lang="cs-CZ" sz="3600" b="1" dirty="0" err="1"/>
              <a:t>education</a:t>
            </a:r>
            <a:endParaRPr lang="cs-CZ" sz="36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3AD355-8FA2-41CF-AB1A-BF5FEC8B0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cs-CZ" sz="2000" dirty="0"/>
              <a:t>3 to 4 </a:t>
            </a:r>
            <a:r>
              <a:rPr lang="cs-CZ" sz="2000" dirty="0" err="1"/>
              <a:t>years</a:t>
            </a:r>
            <a:endParaRPr lang="cs-CZ" sz="2000" dirty="0"/>
          </a:p>
          <a:p>
            <a:r>
              <a:rPr lang="cs-CZ" sz="2000" dirty="0" err="1"/>
              <a:t>Optional</a:t>
            </a:r>
            <a:endParaRPr lang="cs-CZ" sz="2000" dirty="0"/>
          </a:p>
          <a:p>
            <a:endParaRPr lang="cs-CZ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0C9D30C-38CA-45F3-9FD4-B6B5234AB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34846"/>
              </p:ext>
            </p:extLst>
          </p:nvPr>
        </p:nvGraphicFramePr>
        <p:xfrm>
          <a:off x="6038460" y="650494"/>
          <a:ext cx="5526575" cy="53241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88544">
                  <a:extLst>
                    <a:ext uri="{9D8B030D-6E8A-4147-A177-3AD203B41FA5}">
                      <a16:colId xmlns:a16="http://schemas.microsoft.com/office/drawing/2014/main" val="3000569539"/>
                    </a:ext>
                  </a:extLst>
                </a:gridCol>
                <a:gridCol w="1572595">
                  <a:extLst>
                    <a:ext uri="{9D8B030D-6E8A-4147-A177-3AD203B41FA5}">
                      <a16:colId xmlns:a16="http://schemas.microsoft.com/office/drawing/2014/main" val="1161193516"/>
                    </a:ext>
                  </a:extLst>
                </a:gridCol>
                <a:gridCol w="1965436">
                  <a:extLst>
                    <a:ext uri="{9D8B030D-6E8A-4147-A177-3AD203B41FA5}">
                      <a16:colId xmlns:a16="http://schemas.microsoft.com/office/drawing/2014/main" val="1396440026"/>
                    </a:ext>
                  </a:extLst>
                </a:gridCol>
              </a:tblGrid>
              <a:tr h="134717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Degree</a:t>
                      </a:r>
                      <a:r>
                        <a:rPr lang="cs-CZ" sz="19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Level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Average</a:t>
                      </a:r>
                      <a:r>
                        <a:rPr lang="cs-CZ" sz="19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Completion</a:t>
                      </a:r>
                      <a:r>
                        <a:rPr lang="cs-CZ" sz="19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Time (full-</a:t>
                      </a: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time</a:t>
                      </a:r>
                      <a:r>
                        <a:rPr lang="cs-CZ" sz="19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Common</a:t>
                      </a:r>
                      <a:r>
                        <a:rPr lang="cs-CZ" sz="19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9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Prerequisite</a:t>
                      </a:r>
                      <a:endParaRPr lang="cs-CZ" sz="19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897" marR="114897" marT="84702" marB="84702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883916"/>
                  </a:ext>
                </a:extLst>
              </a:tr>
              <a:tr h="106482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Associate degree</a:t>
                      </a:r>
                    </a:p>
                  </a:txBody>
                  <a:tcPr marL="114897" marR="114897" marT="84702" marB="84702" anchor="ctr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years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 school diploma or equivalent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300494"/>
                  </a:ext>
                </a:extLst>
              </a:tr>
              <a:tr h="94382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Bachelor's degree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years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 school diploma or equivalent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41793"/>
                  </a:ext>
                </a:extLst>
              </a:tr>
              <a:tr h="78248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Master's degree</a:t>
                      </a:r>
                    </a:p>
                  </a:txBody>
                  <a:tcPr marL="114897" marR="114897" marT="84702" marB="84702" anchor="ctr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1-2 years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Bachelor's degree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87682"/>
                  </a:ext>
                </a:extLst>
              </a:tr>
              <a:tr h="1185832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Doctoral degree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2+ years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Master's degree (sometimes bachelor's degree is acceptable)</a:t>
                      </a:r>
                    </a:p>
                  </a:txBody>
                  <a:tcPr marL="114897" marR="114897" marT="84702" marB="8470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7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489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A32AD400EB9442907C98672EA54079" ma:contentTypeVersion="13" ma:contentTypeDescription="Vytvoří nový dokument" ma:contentTypeScope="" ma:versionID="d6b4aac948089e1dca582daa44f24b08">
  <xsd:schema xmlns:xsd="http://www.w3.org/2001/XMLSchema" xmlns:xs="http://www.w3.org/2001/XMLSchema" xmlns:p="http://schemas.microsoft.com/office/2006/metadata/properties" xmlns:ns3="0b0dd13e-68f5-407c-b685-d911e31b3332" xmlns:ns4="f8f22547-7901-46ec-b759-38fc9d017645" targetNamespace="http://schemas.microsoft.com/office/2006/metadata/properties" ma:root="true" ma:fieldsID="81e83f311444f47934d6bdb4a0887f5c" ns3:_="" ns4:_="">
    <xsd:import namespace="0b0dd13e-68f5-407c-b685-d911e31b3332"/>
    <xsd:import namespace="f8f22547-7901-46ec-b759-38fc9d0176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dd13e-68f5-407c-b685-d911e31b33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22547-7901-46ec-b759-38fc9d01764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E54C0-93CB-4BF9-8DCB-EA483045E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0dd13e-68f5-407c-b685-d911e31b3332"/>
    <ds:schemaRef ds:uri="f8f22547-7901-46ec-b759-38fc9d0176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383A57-0970-4617-AF31-BF582E153B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45FC01-BF0B-4FB9-9E6C-8CF1FE281287}">
  <ds:schemaRefs>
    <ds:schemaRef ds:uri="http://purl.org/dc/dcmitype/"/>
    <ds:schemaRef ds:uri="http://www.w3.org/XML/1998/namespace"/>
    <ds:schemaRef ds:uri="http://schemas.microsoft.com/office/2006/metadata/properties"/>
    <ds:schemaRef ds:uri="f8f22547-7901-46ec-b759-38fc9d017645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b0dd13e-68f5-407c-b685-d911e31b33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Širokoúhlá obrazovka</PresentationFormat>
  <Paragraphs>92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Motiv Office</vt:lpstr>
      <vt:lpstr>Education system in the UK</vt:lpstr>
      <vt:lpstr>Prezentace aplikace PowerPoint</vt:lpstr>
      <vt:lpstr>Primary and secondary school</vt:lpstr>
      <vt:lpstr>Further education</vt:lpstr>
      <vt:lpstr>Higher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system in the UK</dc:title>
  <dc:creator>Roušarová Anna</dc:creator>
  <cp:lastModifiedBy>Roušarová Anna</cp:lastModifiedBy>
  <cp:revision>1</cp:revision>
  <dcterms:created xsi:type="dcterms:W3CDTF">2020-11-18T09:30:32Z</dcterms:created>
  <dcterms:modified xsi:type="dcterms:W3CDTF">2020-11-18T09:31:20Z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0x01010086A32AD400EB9442907C98672EA54079</vt:lpwstr>
  </property>
</Properties>
</file>