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61" r:id="rId8"/>
    <p:sldId id="260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řední sty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671E85-CAFA-45A4-B3BD-D019EEC4AA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8FA19C6-1381-4F8F-A8D2-56DBDB917A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08E7C9-36D3-4166-B3C3-EA425D710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63E-A11C-42F0-9A15-67A31E4937B8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06A59FD-D7FD-4B2E-AA93-659799476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CBF792D-1B18-4764-85E4-606FDFC64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76F0-FDF2-4736-ADBA-54006DFE59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6213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8C3020-D9DB-40E3-8A54-7CBBB2BF4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84547D7-D5E8-4E3B-8438-A96406CCE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691DBE-C25F-44FC-9124-1BA80F06D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63E-A11C-42F0-9A15-67A31E4937B8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AE5950-4372-491C-B429-8BF1A69FC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58C1500-02AB-4356-B1F0-450723BD0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76F0-FDF2-4736-ADBA-54006DFE59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02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8E83039-25E7-4924-BA64-E23A4FCA0A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1CED095-CFE3-4DEB-A375-3B701883DE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E8CBD5E-3E29-4FD9-A9F5-4D66A0E33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63E-A11C-42F0-9A15-67A31E4937B8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4896F90-91BE-49D9-91E1-5E77A21B9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A4BA09-A532-4D0B-A269-00EC8296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76F0-FDF2-4736-ADBA-54006DFE59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764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7E565B-3DE0-475F-9C2C-3048C13A3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74BEBD-FF86-4A44-8C0B-C1F819D2C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418C4D1-27D0-4D8E-AE3B-9E0E93C38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63E-A11C-42F0-9A15-67A31E4937B8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6525D8-5985-4957-8012-B20C2B473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323803-5D4F-4AC8-9E16-8B36E54A4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76F0-FDF2-4736-ADBA-54006DFE59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335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0DCAA8-A2C1-4ED8-8C60-D84DEFD2A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8DC8EFA-4B00-476C-8670-1A72E40EF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01FBB3-4E43-4E96-ACEC-0FD986785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63E-A11C-42F0-9A15-67A31E4937B8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41C8640-0ED2-4060-AEAF-B3748DFC9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E21A22-1A71-4E30-854B-1D4656B65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76F0-FDF2-4736-ADBA-54006DFE59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50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83233B-9FB3-411D-9498-9E14FE644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599E60-FACA-4FE8-AC8A-CF998836DD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1E32BA9-B175-4B60-A653-E1E9BA4F46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B6B511E-2196-477C-AAE9-F5E7592B3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63E-A11C-42F0-9A15-67A31E4937B8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3C06F49-B9EB-48D7-A5D7-AC8A22CF3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0AC8AB3-5854-441F-A97A-AB36954AF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76F0-FDF2-4736-ADBA-54006DFE59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063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60C5B0-724B-430E-91EA-5B7DED958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21AC025-EBA0-4EC8-9FDF-BEF3D2DAB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E69B66F-7B6C-4B28-95AE-EFE54491D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1460952-3D48-4901-9E97-B3D0DC6A52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597D67F-D4B8-41D4-B173-7765717400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D3A33B2-99A1-4CD8-A704-8C2E89FB1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63E-A11C-42F0-9A15-67A31E4937B8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0C45345-F391-41ED-83B6-892F9B122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4B94CF8-D31D-47DE-B96C-715354229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76F0-FDF2-4736-ADBA-54006DFE59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650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5849B4-1648-434F-9B72-C6C76A8D5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DAFBC9F-8A2A-4944-B38F-7839B81D7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63E-A11C-42F0-9A15-67A31E4937B8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DF64035-37FF-446B-8B47-722B09915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6429279-F871-4975-9CE4-DF00E8B5B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76F0-FDF2-4736-ADBA-54006DFE59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6610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0BC8675-BB18-4F9C-B4CD-B7E5AEBD8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63E-A11C-42F0-9A15-67A31E4937B8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3EC9D40-233C-4955-95EF-FA62B7713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58B6937-44D8-406E-AD0F-44EBC5AE6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76F0-FDF2-4736-ADBA-54006DFE59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741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7C9A04-BD18-47AE-87C1-7AF9F032C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C5D98C-C40E-40F6-B6C1-523BFCC56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F25B4EA-45D4-49FB-A9DE-E35B86D0DE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B9BC688-5506-494B-A576-2E54D7791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63E-A11C-42F0-9A15-67A31E4937B8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720102B-D76E-4ADF-AA5B-5A721A933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065B3AA-98CA-4461-9E33-3F57F5FAD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76F0-FDF2-4736-ADBA-54006DFE59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263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993897-A1B0-4B4B-98AB-0759F3A07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52328D5-1DE4-4B56-A649-4A6B54ECA3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785818A-3DD6-4C92-BA4C-C517BD26B5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E2F7416-23E8-4D5D-AE08-E92ED860B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63E-A11C-42F0-9A15-67A31E4937B8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C1E38E3-EC64-4F57-9FE4-69C7D12E2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528D539-4038-435A-A001-8E823B9C2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76F0-FDF2-4736-ADBA-54006DFE59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447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7A0A7BD-8D50-433B-B752-6B0C4C73B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F86713F-84C6-40F0-9FF3-50229A924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D61E42-5F68-40C4-9B77-8B6372480C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1363E-A11C-42F0-9A15-67A31E4937B8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D8A094-FCFF-4E62-86D3-C60D85A303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E6FDBA-D672-4298-B1A8-B5DDC052D8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576F0-FDF2-4736-ADBA-54006DFE59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8990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7895A40-19A4-42D6-9D30-DBC1E8002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270325" y="3369273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74475" y="1040470"/>
            <a:ext cx="6858003" cy="47770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914" y="857786"/>
            <a:ext cx="11067024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B413B11-9EFB-45FD-9420-38486FDBCC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7689" y="3071183"/>
            <a:ext cx="9910296" cy="2590027"/>
          </a:xfrm>
        </p:spPr>
        <p:txBody>
          <a:bodyPr anchor="t">
            <a:normAutofit/>
          </a:bodyPr>
          <a:lstStyle/>
          <a:p>
            <a:pPr algn="l"/>
            <a:r>
              <a:rPr lang="cs-CZ" sz="8000" dirty="0" err="1"/>
              <a:t>Education</a:t>
            </a:r>
            <a:r>
              <a:rPr lang="cs-CZ" sz="8000" dirty="0"/>
              <a:t> </a:t>
            </a:r>
            <a:r>
              <a:rPr lang="cs-CZ" sz="8000" dirty="0" err="1"/>
              <a:t>system</a:t>
            </a:r>
            <a:r>
              <a:rPr lang="cs-CZ" sz="8000" dirty="0"/>
              <a:t> in </a:t>
            </a:r>
            <a:r>
              <a:rPr lang="cs-CZ" sz="8000" dirty="0" err="1"/>
              <a:t>the</a:t>
            </a:r>
            <a:r>
              <a:rPr lang="cs-CZ" sz="8000" dirty="0"/>
              <a:t> UK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450E3FC-C2EB-4643-A20E-5C210A7371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7688" y="1553518"/>
            <a:ext cx="9910295" cy="1281733"/>
          </a:xfrm>
        </p:spPr>
        <p:txBody>
          <a:bodyPr anchor="b">
            <a:normAutofit/>
          </a:bodyPr>
          <a:lstStyle/>
          <a:p>
            <a:pPr algn="l"/>
            <a:r>
              <a:rPr lang="cs-CZ" dirty="0"/>
              <a:t>Anna Roušarová</a:t>
            </a:r>
            <a:endParaRPr lang="cs-CZ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0EE8A42-107A-4D4C-8D56-BBAE95C7F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524009" y="3366125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96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26">
            <a:extLst>
              <a:ext uri="{FF2B5EF4-FFF2-40B4-BE49-F238E27FC236}">
                <a16:creationId xmlns:a16="http://schemas.microsoft.com/office/drawing/2014/main" id="{DBC6133C-0615-4CE4-9132-37E609A9B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28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6533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F1B0DE-F364-45BC-BBFB-1008E1E6C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066" y="2031101"/>
            <a:ext cx="4282984" cy="3511943"/>
          </a:xfrm>
        </p:spPr>
        <p:txBody>
          <a:bodyPr anchor="ctr">
            <a:normAutofit/>
          </a:bodyPr>
          <a:lstStyle/>
          <a:p>
            <a:r>
              <a:rPr lang="cs-CZ" sz="1800"/>
              <a:t>The school is compulsory from the age od </a:t>
            </a:r>
            <a:r>
              <a:rPr lang="cs-CZ" sz="1800" b="1"/>
              <a:t>5 to 16</a:t>
            </a:r>
          </a:p>
          <a:p>
            <a:r>
              <a:rPr lang="cs-CZ" sz="1800" b="1"/>
              <a:t>State scho</a:t>
            </a:r>
            <a:r>
              <a:rPr lang="cs-CZ" sz="1800"/>
              <a:t>ol or </a:t>
            </a:r>
            <a:r>
              <a:rPr lang="cs-CZ" sz="1800" b="1"/>
              <a:t>independent school</a:t>
            </a:r>
            <a:r>
              <a:rPr lang="cs-CZ" sz="1800"/>
              <a:t>=public school</a:t>
            </a:r>
          </a:p>
          <a:p>
            <a:r>
              <a:rPr lang="cs-CZ" sz="1800"/>
              <a:t>The school year is divided into </a:t>
            </a:r>
            <a:r>
              <a:rPr lang="cs-CZ" sz="1800" b="1"/>
              <a:t>3 terms</a:t>
            </a:r>
          </a:p>
          <a:p>
            <a:r>
              <a:rPr lang="cs-CZ" sz="1800"/>
              <a:t>Some of the children goes to nursery school</a:t>
            </a:r>
          </a:p>
          <a:p>
            <a:endParaRPr lang="cs-CZ" sz="1800"/>
          </a:p>
        </p:txBody>
      </p:sp>
      <p:sp>
        <p:nvSpPr>
          <p:cNvPr id="46" name="Rectangle 30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25843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492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6793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BD69A503-A73B-46B7-A7C6-874CA8DA6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5525" y="1937321"/>
            <a:ext cx="184731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br>
              <a:rPr kumimoji="0" lang="cs-CZ" alt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ACF0BB4-67A7-4D4F-B53E-A90AE1017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136" y="-640080"/>
            <a:ext cx="45719" cy="45719"/>
          </a:xfrm>
        </p:spPr>
        <p:txBody>
          <a:bodyPr anchor="b">
            <a:normAutofit fontScale="90000"/>
          </a:bodyPr>
          <a:lstStyle/>
          <a:p>
            <a:endParaRPr lang="cs-CZ" sz="5400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3ACCAD43-35D6-421B-AFC0-BA09CBD1C4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378224"/>
              </p:ext>
            </p:extLst>
          </p:nvPr>
        </p:nvGraphicFramePr>
        <p:xfrm>
          <a:off x="5987738" y="736755"/>
          <a:ext cx="5628019" cy="5151629"/>
        </p:xfrm>
        <a:graphic>
          <a:graphicData uri="http://schemas.openxmlformats.org/drawingml/2006/table">
            <a:tbl>
              <a:tblPr firstRow="1" firstCol="1" bandRow="1"/>
              <a:tblGrid>
                <a:gridCol w="1156488">
                  <a:extLst>
                    <a:ext uri="{9D8B030D-6E8A-4147-A177-3AD203B41FA5}">
                      <a16:colId xmlns:a16="http://schemas.microsoft.com/office/drawing/2014/main" val="3144981773"/>
                    </a:ext>
                  </a:extLst>
                </a:gridCol>
                <a:gridCol w="3060359">
                  <a:extLst>
                    <a:ext uri="{9D8B030D-6E8A-4147-A177-3AD203B41FA5}">
                      <a16:colId xmlns:a16="http://schemas.microsoft.com/office/drawing/2014/main" val="2316589546"/>
                    </a:ext>
                  </a:extLst>
                </a:gridCol>
                <a:gridCol w="1411172">
                  <a:extLst>
                    <a:ext uri="{9D8B030D-6E8A-4147-A177-3AD203B41FA5}">
                      <a16:colId xmlns:a16="http://schemas.microsoft.com/office/drawing/2014/main" val="1095488747"/>
                    </a:ext>
                  </a:extLst>
                </a:gridCol>
              </a:tblGrid>
              <a:tr h="23884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11" marR="72011" marT="1000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11" marR="72011" marT="1000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YEARS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11" marR="72011" marT="1000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010100"/>
                  </a:ext>
                </a:extLst>
              </a:tr>
              <a:tr h="23884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11" marR="72011" marT="100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graduation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11" marR="72011" marT="100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11" marR="72011" marT="100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741757"/>
                  </a:ext>
                </a:extLst>
              </a:tr>
              <a:tr h="23884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11" marR="72011" marT="100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University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5" marR="96015" marT="48007" marB="480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11" marR="72011" marT="100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301955"/>
                  </a:ext>
                </a:extLst>
              </a:tr>
              <a:tr h="23884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11" marR="72011" marT="100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11" marR="72011" marT="100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6111"/>
                  </a:ext>
                </a:extLst>
              </a:tr>
              <a:tr h="23884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11" marR="72011" marT="100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11" marR="72011" marT="100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01011"/>
                  </a:ext>
                </a:extLst>
              </a:tr>
              <a:tr h="306787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11" marR="72011" marT="100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SIXTH FORM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“A levels“ exam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5" marR="96015" marT="48007" marB="480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11" marR="72011" marT="100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716500"/>
                  </a:ext>
                </a:extLst>
              </a:tr>
              <a:tr h="306787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11" marR="72011" marT="100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11" marR="72011" marT="100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071376"/>
                  </a:ext>
                </a:extLst>
              </a:tr>
              <a:tr h="23884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11" marR="72011" marT="100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GCSE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11" marR="72011" marT="100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11" marR="72011" marT="100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514258"/>
                  </a:ext>
                </a:extLst>
              </a:tr>
              <a:tr h="23884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11" marR="72011" marT="100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Secondary school 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Optional subjects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5" marR="96015" marT="48007" marB="480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11" marR="72011" marT="100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545669"/>
                  </a:ext>
                </a:extLst>
              </a:tr>
              <a:tr h="23884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11" marR="72011" marT="100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11" marR="72011" marT="100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569005"/>
                  </a:ext>
                </a:extLst>
              </a:tr>
              <a:tr h="23884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11" marR="72011" marT="100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11" marR="72011" marT="100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551678"/>
                  </a:ext>
                </a:extLst>
              </a:tr>
              <a:tr h="23884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11" marR="72011" marT="100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11" marR="72011" marT="100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761660"/>
                  </a:ext>
                </a:extLst>
              </a:tr>
              <a:tr h="23884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11" marR="72011" marT="100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11" marR="72011" marT="100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458250"/>
                  </a:ext>
                </a:extLst>
              </a:tr>
              <a:tr h="23884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11" marR="72011" marT="100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Primary school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(Infant and Junior)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5" marR="96015" marT="48007" marB="480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11" marR="72011" marT="100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166054"/>
                  </a:ext>
                </a:extLst>
              </a:tr>
              <a:tr h="23884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11" marR="72011" marT="100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11" marR="72011" marT="100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311034"/>
                  </a:ext>
                </a:extLst>
              </a:tr>
              <a:tr h="23884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11" marR="72011" marT="100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11" marR="72011" marT="100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61054"/>
                  </a:ext>
                </a:extLst>
              </a:tr>
              <a:tr h="23884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11" marR="72011" marT="100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11" marR="72011" marT="100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391139"/>
                  </a:ext>
                </a:extLst>
              </a:tr>
              <a:tr h="23884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11" marR="72011" marT="100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11" marR="72011" marT="100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589243"/>
                  </a:ext>
                </a:extLst>
              </a:tr>
              <a:tr h="23884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11" marR="72011" marT="100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11" marR="72011" marT="100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961689"/>
                  </a:ext>
                </a:extLst>
              </a:tr>
              <a:tr h="23884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11" marR="72011" marT="100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Nursery school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5" marR="96015" marT="48007" marB="480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11" marR="72011" marT="100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282594"/>
                  </a:ext>
                </a:extLst>
              </a:tr>
              <a:tr h="23884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11" marR="72011" marT="100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11" marR="72011" marT="100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898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1621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9A7E97C-2CC8-47BE-9A74-86F49FFF1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cs-CZ" sz="3700" b="1"/>
              <a:t>Primary and secondary school</a:t>
            </a:r>
          </a:p>
        </p:txBody>
      </p: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1" name="Rectangle 140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9DCBEA-FF89-41D6-A4E8-ED0339BC1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r>
              <a:rPr lang="cs-CZ" sz="2000"/>
              <a:t>Primary school is for children from age </a:t>
            </a:r>
            <a:r>
              <a:rPr lang="cs-CZ" sz="2000" b="1"/>
              <a:t>5 to 11</a:t>
            </a:r>
          </a:p>
          <a:p>
            <a:r>
              <a:rPr lang="cs-CZ" sz="2000"/>
              <a:t>Interesting fact – Teachers in primary schools are mainly woman</a:t>
            </a:r>
          </a:p>
          <a:p>
            <a:r>
              <a:rPr lang="cs-CZ" sz="2000"/>
              <a:t>Secondary school is fro young people between the age 11 and 16</a:t>
            </a:r>
          </a:p>
          <a:p>
            <a:r>
              <a:rPr lang="cs-CZ" sz="2000"/>
              <a:t>2 types: Comprehesive and grammar school</a:t>
            </a:r>
          </a:p>
          <a:p>
            <a:r>
              <a:rPr lang="cs-CZ" sz="2000"/>
              <a:t>At the age of 16 you have to take </a:t>
            </a:r>
            <a:r>
              <a:rPr lang="cs-CZ" sz="2000" b="0" i="0">
                <a:effectLst/>
                <a:latin typeface="Georgia" panose="02040502050405020303" pitchFamily="18" charset="0"/>
              </a:rPr>
              <a:t>GCSE</a:t>
            </a:r>
            <a:endParaRPr lang="cs-CZ" sz="2000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Povinná školní docházka: Secondary School (11-14 let) » MAGAZÍN VELKÁ  BRITÁNIE">
            <a:extLst>
              <a:ext uri="{FF2B5EF4-FFF2-40B4-BE49-F238E27FC236}">
                <a16:creationId xmlns:a16="http://schemas.microsoft.com/office/drawing/2014/main" id="{1F388301-3B6A-4A62-8176-C8E8DFA757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42" r="27601" b="2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8828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6ECA6DCB-B7E1-40A9-9524-540C6DA40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6B2EE13-D601-42EB-8276-82FEBAA66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5279408" cy="1128068"/>
          </a:xfrm>
        </p:spPr>
        <p:txBody>
          <a:bodyPr anchor="ctr">
            <a:normAutofit/>
          </a:bodyPr>
          <a:lstStyle/>
          <a:p>
            <a:r>
              <a:rPr lang="cs-CZ" sz="4000" b="1" dirty="0" err="1"/>
              <a:t>Further</a:t>
            </a:r>
            <a:r>
              <a:rPr lang="cs-CZ" sz="4000" b="1" dirty="0"/>
              <a:t> </a:t>
            </a:r>
            <a:r>
              <a:rPr lang="cs-CZ" sz="4000" b="1" dirty="0" err="1"/>
              <a:t>education</a:t>
            </a:r>
            <a:endParaRPr lang="cs-CZ" sz="4000" b="1" dirty="0"/>
          </a:p>
        </p:txBody>
      </p: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6" name="Rectangle 195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123821"/>
            <a:ext cx="4975066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D2A780-7C59-4DFA-80C8-0B87776CF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5278066" cy="3979585"/>
          </a:xfrm>
        </p:spPr>
        <p:txBody>
          <a:bodyPr anchor="ctr">
            <a:normAutofit/>
          </a:bodyPr>
          <a:lstStyle/>
          <a:p>
            <a:r>
              <a:rPr lang="cs-CZ" sz="2000" dirty="0" err="1"/>
              <a:t>Qualification</a:t>
            </a:r>
            <a:endParaRPr lang="cs-CZ" sz="2000" dirty="0"/>
          </a:p>
          <a:p>
            <a:r>
              <a:rPr lang="cs-CZ" sz="2000" b="0" i="0" dirty="0">
                <a:effectLst/>
              </a:rPr>
              <a:t>A-</a:t>
            </a:r>
            <a:r>
              <a:rPr lang="cs-CZ" sz="2000" b="0" i="0" dirty="0" err="1">
                <a:effectLst/>
              </a:rPr>
              <a:t>Levels</a:t>
            </a:r>
            <a:r>
              <a:rPr lang="cs-CZ" sz="2000" b="0" i="0" dirty="0">
                <a:effectLst/>
              </a:rPr>
              <a:t>, </a:t>
            </a:r>
            <a:r>
              <a:rPr lang="cs-CZ" sz="2000" b="0" i="0" dirty="0" err="1">
                <a:effectLst/>
              </a:rPr>
              <a:t>GNVQ's</a:t>
            </a:r>
            <a:r>
              <a:rPr lang="cs-CZ" sz="2000" b="0" i="0" dirty="0">
                <a:effectLst/>
              </a:rPr>
              <a:t>, </a:t>
            </a:r>
            <a:r>
              <a:rPr lang="cs-CZ" sz="2000" b="0" i="0" dirty="0" err="1">
                <a:effectLst/>
              </a:rPr>
              <a:t>BTEC‘s</a:t>
            </a:r>
            <a:endParaRPr lang="cs-CZ" sz="2000" b="0" i="0" dirty="0">
              <a:effectLst/>
            </a:endParaRPr>
          </a:p>
          <a:p>
            <a:r>
              <a:rPr lang="en-US" sz="2000" b="0" i="0" dirty="0">
                <a:effectLst/>
              </a:rPr>
              <a:t>UK students planning to go to college or university must complete further education</a:t>
            </a:r>
            <a:endParaRPr lang="cs-CZ" sz="2000" dirty="0"/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7447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4" name="Picture 4" descr="GCSE 2016: A*-C pass rate drops">
            <a:extLst>
              <a:ext uri="{FF2B5EF4-FFF2-40B4-BE49-F238E27FC236}">
                <a16:creationId xmlns:a16="http://schemas.microsoft.com/office/drawing/2014/main" id="{F8898018-A9FB-4FDE-9695-5B4A95AB7D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2" r="7076" b="-3"/>
          <a:stretch/>
        </p:blipFill>
        <p:spPr bwMode="auto">
          <a:xfrm>
            <a:off x="7083423" y="581892"/>
            <a:ext cx="4397433" cy="2518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9" name="Rectangle 198">
            <a:extLst>
              <a:ext uri="{FF2B5EF4-FFF2-40B4-BE49-F238E27FC236}">
                <a16:creationId xmlns:a16="http://schemas.microsoft.com/office/drawing/2014/main" id="{8CB5D2D7-DF65-4E86-BFBA-FFB9B5ACE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05479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A Level Introduction CIE &amp; Edexcel - Zahanat.com">
            <a:extLst>
              <a:ext uri="{FF2B5EF4-FFF2-40B4-BE49-F238E27FC236}">
                <a16:creationId xmlns:a16="http://schemas.microsoft.com/office/drawing/2014/main" id="{4F8A11C1-B572-4114-8D9D-087A53F2FA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59" r="9729" b="1"/>
          <a:stretch/>
        </p:blipFill>
        <p:spPr bwMode="auto">
          <a:xfrm>
            <a:off x="7083423" y="3707894"/>
            <a:ext cx="4395569" cy="2518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9075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DBC6133C-0615-4CE4-9132-37E609A9B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DC1831F-F510-4A07-AACA-C7DCFEB98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4" y="525982"/>
            <a:ext cx="4282983" cy="1200361"/>
          </a:xfrm>
        </p:spPr>
        <p:txBody>
          <a:bodyPr anchor="b">
            <a:normAutofit/>
          </a:bodyPr>
          <a:lstStyle/>
          <a:p>
            <a:r>
              <a:rPr lang="cs-CZ" sz="3600" b="1" dirty="0" err="1"/>
              <a:t>Higher</a:t>
            </a:r>
            <a:r>
              <a:rPr lang="cs-CZ" sz="3600" b="1" dirty="0"/>
              <a:t> </a:t>
            </a:r>
            <a:r>
              <a:rPr lang="cs-CZ" sz="3600" b="1" dirty="0" err="1"/>
              <a:t>education</a:t>
            </a:r>
            <a:endParaRPr lang="cs-CZ" sz="3600" b="1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6533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3AD355-8FA2-41CF-AB1A-BF5FEC8B0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066" y="2031101"/>
            <a:ext cx="4282984" cy="3511943"/>
          </a:xfrm>
        </p:spPr>
        <p:txBody>
          <a:bodyPr anchor="ctr">
            <a:normAutofit/>
          </a:bodyPr>
          <a:lstStyle/>
          <a:p>
            <a:r>
              <a:rPr lang="cs-CZ" sz="2000" dirty="0"/>
              <a:t>3 to 4 </a:t>
            </a:r>
            <a:r>
              <a:rPr lang="cs-CZ" sz="2000" dirty="0" err="1"/>
              <a:t>years</a:t>
            </a:r>
            <a:endParaRPr lang="cs-CZ" sz="2000" dirty="0"/>
          </a:p>
          <a:p>
            <a:r>
              <a:rPr lang="cs-CZ" sz="2000" dirty="0" err="1"/>
              <a:t>Optional</a:t>
            </a:r>
            <a:endParaRPr lang="cs-CZ" sz="2000" dirty="0"/>
          </a:p>
          <a:p>
            <a:endParaRPr lang="cs-CZ" sz="18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25843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492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6793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F0C9D30C-38CA-45F3-9FD4-B6B5234ABD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634846"/>
              </p:ext>
            </p:extLst>
          </p:nvPr>
        </p:nvGraphicFramePr>
        <p:xfrm>
          <a:off x="6038460" y="650494"/>
          <a:ext cx="5526575" cy="532414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988544">
                  <a:extLst>
                    <a:ext uri="{9D8B030D-6E8A-4147-A177-3AD203B41FA5}">
                      <a16:colId xmlns:a16="http://schemas.microsoft.com/office/drawing/2014/main" val="3000569539"/>
                    </a:ext>
                  </a:extLst>
                </a:gridCol>
                <a:gridCol w="1572595">
                  <a:extLst>
                    <a:ext uri="{9D8B030D-6E8A-4147-A177-3AD203B41FA5}">
                      <a16:colId xmlns:a16="http://schemas.microsoft.com/office/drawing/2014/main" val="1161193516"/>
                    </a:ext>
                  </a:extLst>
                </a:gridCol>
                <a:gridCol w="1965436">
                  <a:extLst>
                    <a:ext uri="{9D8B030D-6E8A-4147-A177-3AD203B41FA5}">
                      <a16:colId xmlns:a16="http://schemas.microsoft.com/office/drawing/2014/main" val="1396440026"/>
                    </a:ext>
                  </a:extLst>
                </a:gridCol>
              </a:tblGrid>
              <a:tr h="1347170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900" b="1" i="0" u="none" strike="noStrike" cap="none" spc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Degree</a:t>
                      </a:r>
                      <a:r>
                        <a:rPr lang="cs-CZ" sz="19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Level</a:t>
                      </a:r>
                    </a:p>
                  </a:txBody>
                  <a:tcPr marL="114897" marR="114897" marT="84702" marB="84702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900" b="1" i="0" u="none" strike="noStrike" cap="none" spc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Average</a:t>
                      </a:r>
                      <a:r>
                        <a:rPr lang="cs-CZ" sz="19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cs-CZ" sz="1900" b="1" i="0" u="none" strike="noStrike" cap="none" spc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Completion</a:t>
                      </a:r>
                      <a:r>
                        <a:rPr lang="cs-CZ" sz="19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Time (full-</a:t>
                      </a:r>
                      <a:r>
                        <a:rPr lang="cs-CZ" sz="1900" b="1" i="0" u="none" strike="noStrike" cap="none" spc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time</a:t>
                      </a:r>
                      <a:r>
                        <a:rPr lang="cs-CZ" sz="19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L="114897" marR="114897" marT="84702" marB="84702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900" b="1" i="0" u="none" strike="noStrike" cap="none" spc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Common</a:t>
                      </a:r>
                      <a:r>
                        <a:rPr lang="cs-CZ" sz="19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cs-CZ" sz="1900" b="1" i="0" u="none" strike="noStrike" cap="none" spc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Prerequisite</a:t>
                      </a:r>
                      <a:endParaRPr lang="cs-CZ" sz="19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897" marR="114897" marT="84702" marB="84702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5883916"/>
                  </a:ext>
                </a:extLst>
              </a:tr>
              <a:tr h="1064829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9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Associate degree</a:t>
                      </a:r>
                    </a:p>
                  </a:txBody>
                  <a:tcPr marL="114897" marR="114897" marT="84702" marB="84702" anchor="ctr">
                    <a:lnL w="28575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9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years</a:t>
                      </a:r>
                    </a:p>
                  </a:txBody>
                  <a:tcPr marL="114897" marR="114897" marT="84702" marB="8470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High school diploma or equivalent</a:t>
                      </a:r>
                    </a:p>
                  </a:txBody>
                  <a:tcPr marL="114897" marR="114897" marT="84702" marB="84702" anchor="ctr">
                    <a:lnL w="12700" cmpd="sng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7300494"/>
                  </a:ext>
                </a:extLst>
              </a:tr>
              <a:tr h="943826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Bachelor's degree</a:t>
                      </a:r>
                    </a:p>
                  </a:txBody>
                  <a:tcPr marL="114897" marR="114897" marT="84702" marB="8470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 years</a:t>
                      </a:r>
                    </a:p>
                  </a:txBody>
                  <a:tcPr marL="114897" marR="114897" marT="84702" marB="8470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High school diploma or equivalent</a:t>
                      </a:r>
                    </a:p>
                  </a:txBody>
                  <a:tcPr marL="114897" marR="114897" marT="84702" marB="8470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941793"/>
                  </a:ext>
                </a:extLst>
              </a:tr>
              <a:tr h="782488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9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Master's degree</a:t>
                      </a:r>
                    </a:p>
                  </a:txBody>
                  <a:tcPr marL="114897" marR="114897" marT="84702" marB="84702" anchor="ctr">
                    <a:lnL w="28575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9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1-2 years</a:t>
                      </a:r>
                    </a:p>
                  </a:txBody>
                  <a:tcPr marL="114897" marR="114897" marT="84702" marB="8470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9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Bachelor's degree</a:t>
                      </a:r>
                    </a:p>
                  </a:txBody>
                  <a:tcPr marL="114897" marR="114897" marT="84702" marB="84702" anchor="ctr">
                    <a:lnL w="12700" cmpd="sng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6287682"/>
                  </a:ext>
                </a:extLst>
              </a:tr>
              <a:tr h="1185832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Doctoral degree</a:t>
                      </a:r>
                    </a:p>
                  </a:txBody>
                  <a:tcPr marL="114897" marR="114897" marT="84702" marB="8470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2+ years</a:t>
                      </a:r>
                    </a:p>
                  </a:txBody>
                  <a:tcPr marL="114897" marR="114897" marT="84702" marB="8470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Master's degree (sometimes bachelor's degree is acceptable)</a:t>
                      </a:r>
                    </a:p>
                  </a:txBody>
                  <a:tcPr marL="114897" marR="114897" marT="84702" marB="8470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475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44897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A32AD400EB9442907C98672EA54079" ma:contentTypeVersion="13" ma:contentTypeDescription="Vytvoří nový dokument" ma:contentTypeScope="" ma:versionID="d6b4aac948089e1dca582daa44f24b08">
  <xsd:schema xmlns:xsd="http://www.w3.org/2001/XMLSchema" xmlns:xs="http://www.w3.org/2001/XMLSchema" xmlns:p="http://schemas.microsoft.com/office/2006/metadata/properties" xmlns:ns3="0b0dd13e-68f5-407c-b685-d911e31b3332" xmlns:ns4="f8f22547-7901-46ec-b759-38fc9d017645" targetNamespace="http://schemas.microsoft.com/office/2006/metadata/properties" ma:root="true" ma:fieldsID="81e83f311444f47934d6bdb4a0887f5c" ns3:_="" ns4:_="">
    <xsd:import namespace="0b0dd13e-68f5-407c-b685-d911e31b3332"/>
    <xsd:import namespace="f8f22547-7901-46ec-b759-38fc9d01764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0dd13e-68f5-407c-b685-d911e31b33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f22547-7901-46ec-b759-38fc9d01764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45E54C0-93CB-4BF9-8DCB-EA483045E7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0dd13e-68f5-407c-b685-d911e31b3332"/>
    <ds:schemaRef ds:uri="f8f22547-7901-46ec-b759-38fc9d0176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7383A57-0970-4617-AF31-BF582E153B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45FC01-BF0B-4FB9-9E6C-8CF1FE281287}">
  <ds:schemaRefs>
    <ds:schemaRef ds:uri="http://purl.org/dc/dcmitype/"/>
    <ds:schemaRef ds:uri="http://www.w3.org/XML/1998/namespace"/>
    <ds:schemaRef ds:uri="http://schemas.microsoft.com/office/2006/metadata/properties"/>
    <ds:schemaRef ds:uri="f8f22547-7901-46ec-b759-38fc9d017645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0b0dd13e-68f5-407c-b685-d911e31b333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Microsoft Office PowerPoint</Application>
  <PresentationFormat>Širokoúhlá obrazovka</PresentationFormat>
  <Paragraphs>92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Georgia</vt:lpstr>
      <vt:lpstr>Motiv Office</vt:lpstr>
      <vt:lpstr>Education system in the UK</vt:lpstr>
      <vt:lpstr>Prezentace aplikace PowerPoint</vt:lpstr>
      <vt:lpstr>Primary and secondary school</vt:lpstr>
      <vt:lpstr>Further education</vt:lpstr>
      <vt:lpstr>Higher education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system in the UK</dc:title>
  <dc:creator>Roušarová Anna</dc:creator>
  <cp:lastModifiedBy>Roušarová Anna</cp:lastModifiedBy>
  <cp:revision>1</cp:revision>
  <dcterms:created xsi:type="dcterms:W3CDTF">2020-11-18T09:30:32Z</dcterms:created>
  <dcterms:modified xsi:type="dcterms:W3CDTF">2020-11-18T09:31:20Z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0x01010086A32AD400EB9442907C98672EA54079</vt:lpwstr>
  </property>
</Properties>
</file>