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DC4C8F8-DF77-43E4-B7C7-D8F79D044B6F}" type="datetimeFigureOut">
              <a:rPr lang="cs-CZ" smtClean="0"/>
              <a:t>17.11.2018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026279F-F43A-4B66-A1F2-FE1A4D06BB60}" type="slidenum">
              <a:rPr lang="cs-CZ" smtClean="0"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080120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chemeClr val="accent2">
                    <a:lumMod val="75000"/>
                  </a:schemeClr>
                </a:solidFill>
              </a:rPr>
              <a:t>BUDDHISMUS</a:t>
            </a:r>
            <a:endParaRPr lang="cs-CZ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648072"/>
          </a:xfrm>
        </p:spPr>
        <p:txBody>
          <a:bodyPr>
            <a:normAutofit/>
          </a:bodyPr>
          <a:lstStyle/>
          <a:p>
            <a:r>
              <a:rPr lang="cs-CZ" sz="1600" b="1" dirty="0" smtClean="0"/>
              <a:t>                                             </a:t>
            </a:r>
            <a:r>
              <a:rPr lang="cs-CZ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Eliška Vašková 9.B</a:t>
            </a:r>
            <a:endParaRPr lang="cs-CZ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467" y="260649"/>
            <a:ext cx="7125113" cy="79208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Buddhistické pojmy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3"/>
            <a:ext cx="7125112" cy="352839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NIRVÁNA</a:t>
            </a:r>
          </a:p>
          <a:p>
            <a:r>
              <a:rPr lang="cs-CZ" sz="2400" dirty="0" smtClean="0"/>
              <a:t>Stojí na konci usilování Buddhisty. </a:t>
            </a:r>
          </a:p>
          <a:p>
            <a:r>
              <a:rPr lang="cs-CZ" sz="2400" dirty="0" smtClean="0"/>
              <a:t> Lze jí dosáhnout jen určitými meditačnímu technikami. </a:t>
            </a:r>
          </a:p>
          <a:p>
            <a:r>
              <a:rPr lang="cs-CZ" sz="2400" dirty="0" smtClean="0"/>
              <a:t>Nirvána je připodobňována zhasnutí plamene svíce. </a:t>
            </a:r>
          </a:p>
          <a:p>
            <a:r>
              <a:rPr lang="cs-CZ" sz="2400" dirty="0" smtClean="0"/>
              <a:t>Myšlení člověka je osvobozeno ode všech obsahů, nakonec se zastavuje vnímání.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3880"/>
            <a:ext cx="3600400" cy="228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73174"/>
            <a:ext cx="331236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8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6156176" cy="924475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Arhatové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393" y="260648"/>
            <a:ext cx="7125112" cy="4051437"/>
          </a:xfrm>
        </p:spPr>
        <p:txBody>
          <a:bodyPr/>
          <a:lstStyle/>
          <a:p>
            <a:r>
              <a:rPr lang="cs-CZ" dirty="0" smtClean="0"/>
              <a:t>Světci, kteří dosáhli nirvány již za tohoto života – žijí jako vlastnící nesmrtelnosti.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525658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1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057594" cy="9244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HÍNAJÁNA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764704"/>
            <a:ext cx="7125112" cy="405143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Buddhistická škola</a:t>
            </a:r>
          </a:p>
          <a:p>
            <a:r>
              <a:rPr lang="cs-CZ" sz="2400" b="1" i="1" dirty="0" smtClean="0">
                <a:solidFill>
                  <a:srgbClr val="FF0000"/>
                </a:solidFill>
              </a:rPr>
              <a:t> </a:t>
            </a:r>
            <a:r>
              <a:rPr lang="cs-CZ" sz="2400" b="1" i="1" dirty="0" err="1" smtClean="0">
                <a:solidFill>
                  <a:srgbClr val="FF0000"/>
                </a:solidFill>
              </a:rPr>
              <a:t>Hínajána</a:t>
            </a:r>
            <a:r>
              <a:rPr lang="cs-CZ" sz="2400" b="1" i="1" dirty="0" smtClean="0">
                <a:solidFill>
                  <a:srgbClr val="FF0000"/>
                </a:solidFill>
              </a:rPr>
              <a:t>  </a:t>
            </a:r>
            <a:r>
              <a:rPr lang="cs-CZ" sz="2400" dirty="0" smtClean="0"/>
              <a:t>znamená </a:t>
            </a:r>
            <a:r>
              <a:rPr lang="cs-CZ" sz="2400" i="1" dirty="0" smtClean="0"/>
              <a:t>malý vůz</a:t>
            </a:r>
            <a:r>
              <a:rPr lang="cs-CZ" sz="2400" dirty="0" smtClean="0"/>
              <a:t>, cesta k vykoupení je určena jen vyvoleným.</a:t>
            </a:r>
          </a:p>
          <a:p>
            <a:r>
              <a:rPr lang="cs-CZ" sz="2400" dirty="0" smtClean="0"/>
              <a:t> Ideálem je mnišský život a </a:t>
            </a:r>
            <a:r>
              <a:rPr lang="cs-CZ" sz="2400" dirty="0" err="1" smtClean="0"/>
              <a:t>arhatství</a:t>
            </a:r>
            <a:r>
              <a:rPr lang="cs-CZ" sz="2400" dirty="0" smtClean="0"/>
              <a:t>. </a:t>
            </a:r>
          </a:p>
          <a:p>
            <a:r>
              <a:rPr lang="cs-CZ" sz="2400" b="1" dirty="0" smtClean="0"/>
              <a:t>Rozšíření</a:t>
            </a:r>
            <a:r>
              <a:rPr lang="cs-CZ" sz="2400" dirty="0" smtClean="0"/>
              <a:t>: Vietnam, Laos, Thajsko, Barma.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76150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68" y="4245869"/>
            <a:ext cx="2647884" cy="222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18088"/>
            <a:ext cx="2808312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1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675724"/>
            <a:ext cx="5434763" cy="9244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MAHÁJÁNA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4997152"/>
          </a:xfrm>
        </p:spPr>
        <p:txBody>
          <a:bodyPr>
            <a:normAutofit/>
          </a:bodyPr>
          <a:lstStyle/>
          <a:p>
            <a:r>
              <a:rPr lang="cs-CZ" sz="2400" i="1" dirty="0" smtClean="0"/>
              <a:t> „Velký vůz“ </a:t>
            </a:r>
            <a:r>
              <a:rPr lang="cs-CZ" sz="2400" dirty="0" smtClean="0"/>
              <a:t>– cesta ke spáse je otevřena každému člověku. </a:t>
            </a:r>
          </a:p>
          <a:p>
            <a:r>
              <a:rPr lang="cs-CZ" sz="2400" dirty="0" smtClean="0"/>
              <a:t> Do lidového buddhismu proniká božstvo. </a:t>
            </a:r>
          </a:p>
          <a:p>
            <a:r>
              <a:rPr lang="cs-CZ" sz="2400" dirty="0" smtClean="0"/>
              <a:t>Bódhisattva – postava spasitele, který odkládá vstup do nirvány, aby pomohl spasit jiné lidi – soucit.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2" y="4193704"/>
            <a:ext cx="474181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3" y="4365104"/>
            <a:ext cx="3773702" cy="182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6106690"/>
          </a:xfrm>
        </p:spPr>
        <p:txBody>
          <a:bodyPr>
            <a:normAutofit/>
          </a:bodyPr>
          <a:lstStyle/>
          <a:p>
            <a:r>
              <a:rPr lang="cs-CZ" sz="9600" b="1" dirty="0" smtClean="0">
                <a:solidFill>
                  <a:srgbClr val="FF0000"/>
                </a:solidFill>
              </a:rPr>
              <a:t>KONEC</a:t>
            </a:r>
            <a:endParaRPr lang="cs-CZ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Vznik a původce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7125112" cy="4051437"/>
          </a:xfrm>
        </p:spPr>
        <p:txBody>
          <a:bodyPr/>
          <a:lstStyle/>
          <a:p>
            <a:r>
              <a:rPr lang="cs-CZ" sz="2400" dirty="0"/>
              <a:t> </a:t>
            </a:r>
            <a:r>
              <a:rPr lang="cs-CZ" sz="2400" u="sng" dirty="0" err="1" smtClean="0"/>
              <a:t>Siddhárth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Gautama</a:t>
            </a:r>
            <a:r>
              <a:rPr lang="cs-CZ" sz="2400" u="sng" dirty="0" smtClean="0"/>
              <a:t>- </a:t>
            </a:r>
            <a:r>
              <a:rPr lang="cs-CZ" sz="2400" dirty="0" smtClean="0"/>
              <a:t>považován za </a:t>
            </a:r>
            <a:r>
              <a:rPr lang="cs-CZ" sz="2400" dirty="0" err="1" smtClean="0"/>
              <a:t>znovuobjevitele</a:t>
            </a:r>
            <a:r>
              <a:rPr lang="cs-CZ" sz="2400" dirty="0" smtClean="0"/>
              <a:t> napomenutých pravd. Známý jako BUDDHA (probuzený)</a:t>
            </a:r>
          </a:p>
          <a:p>
            <a:r>
              <a:rPr lang="cs-CZ" sz="2400" dirty="0" smtClean="0"/>
              <a:t>Buddhismus je </a:t>
            </a:r>
            <a:r>
              <a:rPr lang="cs-CZ" sz="2400" dirty="0" err="1" smtClean="0"/>
              <a:t>netheistické</a:t>
            </a:r>
            <a:r>
              <a:rPr lang="cs-CZ" sz="2400" dirty="0" smtClean="0"/>
              <a:t> náboženství</a:t>
            </a:r>
          </a:p>
          <a:p>
            <a:r>
              <a:rPr lang="cs-CZ" sz="2400" dirty="0" smtClean="0"/>
              <a:t>Žil a učil mezi </a:t>
            </a:r>
            <a:r>
              <a:rPr lang="cs-CZ" sz="2400" dirty="0"/>
              <a:t>6</a:t>
            </a:r>
            <a:r>
              <a:rPr lang="cs-CZ" sz="2400" dirty="0" smtClean="0"/>
              <a:t>. a 4. stoletím př.n.l.</a:t>
            </a:r>
          </a:p>
          <a:p>
            <a:r>
              <a:rPr lang="cs-CZ" sz="2400" dirty="0" smtClean="0"/>
              <a:t>Území dnešní severovýchodní Indie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65534"/>
            <a:ext cx="2790297" cy="279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6067"/>
            <a:ext cx="5726954" cy="252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7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Buddhismus ve světě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68" y="354359"/>
            <a:ext cx="8291264" cy="4709120"/>
          </a:xfrm>
        </p:spPr>
        <p:txBody>
          <a:bodyPr/>
          <a:lstStyle/>
          <a:p>
            <a:r>
              <a:rPr lang="cs-CZ" sz="1600" dirty="0" smtClean="0"/>
              <a:t>Nejrozšířenější v Asii (Mongolsko, Čína, Thajsko, Indie, Kambodža, Vietnam, </a:t>
            </a:r>
            <a:r>
              <a:rPr lang="cs-CZ" sz="1600" dirty="0" err="1" smtClean="0"/>
              <a:t>Sri</a:t>
            </a:r>
            <a:r>
              <a:rPr lang="cs-CZ" sz="1600" dirty="0" smtClean="0"/>
              <a:t> Lanka, Japonsko, atd..)</a:t>
            </a:r>
          </a:p>
          <a:p>
            <a:r>
              <a:rPr lang="cs-CZ" sz="1600" dirty="0" smtClean="0"/>
              <a:t>V současné době kolem 400 milionů </a:t>
            </a:r>
            <a:r>
              <a:rPr lang="cs-CZ" sz="1600" dirty="0"/>
              <a:t>v</a:t>
            </a:r>
            <a:r>
              <a:rPr lang="cs-CZ" sz="1600" dirty="0" smtClean="0"/>
              <a:t>yznavačů</a:t>
            </a:r>
          </a:p>
          <a:p>
            <a:r>
              <a:rPr lang="cs-CZ" sz="1600" dirty="0" smtClean="0"/>
              <a:t>V dnešní </a:t>
            </a:r>
            <a:r>
              <a:rPr lang="cs-CZ" sz="1600" dirty="0"/>
              <a:t>Indii buddhismus </a:t>
            </a:r>
            <a:r>
              <a:rPr lang="cs-CZ" sz="1600" dirty="0" smtClean="0"/>
              <a:t>téměř </a:t>
            </a:r>
            <a:r>
              <a:rPr lang="cs-CZ" sz="1600" dirty="0"/>
              <a:t>vymizel</a:t>
            </a:r>
            <a:r>
              <a:rPr lang="cs-CZ" sz="1600" dirty="0" smtClean="0"/>
              <a:t>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342"/>
            <a:ext cx="5371584" cy="273300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06" y="2636912"/>
            <a:ext cx="3514494" cy="325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Šipka doprava 13"/>
          <p:cNvSpPr/>
          <p:nvPr/>
        </p:nvSpPr>
        <p:spPr>
          <a:xfrm rot="19698038">
            <a:off x="3243693" y="5063316"/>
            <a:ext cx="3029830" cy="189621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285384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BUDDHA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244" y="332656"/>
            <a:ext cx="7283152" cy="48965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Vlastním jménem </a:t>
            </a:r>
            <a:r>
              <a:rPr lang="cs-CZ" sz="2400" b="1" dirty="0" err="1" smtClean="0"/>
              <a:t>Siddhártha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Gautama</a:t>
            </a:r>
            <a:endParaRPr lang="cs-CZ" sz="2400" b="1" dirty="0" smtClean="0"/>
          </a:p>
          <a:p>
            <a:r>
              <a:rPr lang="cs-CZ" sz="2400" dirty="0" smtClean="0"/>
              <a:t>Byl reálně existující postavou žijící v letech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558 – 478 př. Kr. </a:t>
            </a:r>
          </a:p>
          <a:p>
            <a:r>
              <a:rPr lang="cs-CZ" sz="2400" dirty="0" smtClean="0"/>
              <a:t>Narodil se jako královský syn v podhůří </a:t>
            </a:r>
            <a:r>
              <a:rPr lang="cs-CZ" sz="2400" dirty="0" err="1" smtClean="0"/>
              <a:t>Himalají</a:t>
            </a:r>
            <a:r>
              <a:rPr lang="cs-CZ" sz="2400" dirty="0" smtClean="0"/>
              <a:t>, své mládí strávil v královském paláci.</a:t>
            </a:r>
          </a:p>
          <a:p>
            <a:r>
              <a:rPr lang="pl-PL" sz="2400" dirty="0" smtClean="0"/>
              <a:t>Po odchodu poznal tři zla – </a:t>
            </a:r>
            <a:r>
              <a:rPr lang="pl-PL" sz="2400" b="1" dirty="0" smtClean="0"/>
              <a:t>stáří</a:t>
            </a:r>
            <a:r>
              <a:rPr lang="pl-PL" sz="2400" dirty="0" smtClean="0"/>
              <a:t>, </a:t>
            </a:r>
            <a:r>
              <a:rPr lang="pl-PL" sz="2400" b="1" dirty="0" smtClean="0"/>
              <a:t>nemoc</a:t>
            </a:r>
            <a:r>
              <a:rPr lang="pl-PL" sz="2400" dirty="0" smtClean="0"/>
              <a:t> a </a:t>
            </a:r>
            <a:r>
              <a:rPr lang="pl-PL" sz="2400" b="1" dirty="0" smtClean="0"/>
              <a:t>smrt</a:t>
            </a:r>
            <a:r>
              <a:rPr lang="pl-PL" sz="2400" dirty="0" smtClean="0"/>
              <a:t>.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68" y="4561394"/>
            <a:ext cx="2692569" cy="223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61394"/>
            <a:ext cx="3015488" cy="22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84" y="4633402"/>
            <a:ext cx="2847975" cy="21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85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1707" y="332656"/>
            <a:ext cx="6152562" cy="9244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BUDDHA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-99392"/>
            <a:ext cx="8229600" cy="506916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 následujících 10 letech se stává potulným asketou a věnuje se umrtvování svého těla.</a:t>
            </a:r>
          </a:p>
          <a:p>
            <a:r>
              <a:rPr lang="cs-CZ" sz="1800" dirty="0" smtClean="0"/>
              <a:t>Po ukončení půstu dosahuje </a:t>
            </a:r>
            <a:r>
              <a:rPr lang="cs-CZ" sz="1800" b="1" i="1" dirty="0" smtClean="0"/>
              <a:t>„probuzení“ </a:t>
            </a:r>
            <a:r>
              <a:rPr lang="cs-CZ" sz="1800" dirty="0" smtClean="0"/>
              <a:t>pod fíkovníkem a poznává </a:t>
            </a:r>
            <a:r>
              <a:rPr lang="cs-CZ" sz="1800" b="1" dirty="0" smtClean="0"/>
              <a:t>4 vznešené pravdy.</a:t>
            </a:r>
          </a:p>
          <a:p>
            <a:r>
              <a:rPr lang="cs-CZ" sz="1800" dirty="0"/>
              <a:t> Zemřel u </a:t>
            </a:r>
            <a:r>
              <a:rPr lang="cs-CZ" sz="1800" b="1" dirty="0" err="1" smtClean="0"/>
              <a:t>Kušinagary</a:t>
            </a:r>
            <a:r>
              <a:rPr lang="cs-CZ" sz="1800" dirty="0" smtClean="0"/>
              <a:t> </a:t>
            </a:r>
            <a:r>
              <a:rPr lang="cs-CZ" sz="1800" i="1" dirty="0" smtClean="0"/>
              <a:t>( jedno z hlavních buddhistických poutních míst)</a:t>
            </a:r>
            <a:r>
              <a:rPr lang="cs-CZ" sz="1800" dirty="0"/>
              <a:t> obklopen svými mnišskými následovníky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Zde odešel do tzv. </a:t>
            </a:r>
            <a:r>
              <a:rPr lang="cs-CZ" sz="1800" b="1" dirty="0" smtClean="0"/>
              <a:t>,,</a:t>
            </a:r>
            <a:r>
              <a:rPr lang="cs-CZ" sz="1800" b="1" dirty="0" err="1" smtClean="0"/>
              <a:t>parinirvány</a:t>
            </a:r>
            <a:r>
              <a:rPr lang="cs-CZ" sz="1800" b="1" dirty="0" smtClean="0"/>
              <a:t>‘‘ </a:t>
            </a:r>
            <a:r>
              <a:rPr lang="cs-CZ" sz="1800" i="1" dirty="0" smtClean="0"/>
              <a:t>(konečné vyvanutí)</a:t>
            </a:r>
            <a:endParaRPr lang="cs-CZ" sz="18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753033"/>
            <a:ext cx="3898252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2"/>
            <a:ext cx="4276359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3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Čtyři vznešené pravdy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692696"/>
            <a:ext cx="7125112" cy="4051437"/>
          </a:xfrm>
        </p:spPr>
        <p:txBody>
          <a:bodyPr/>
          <a:lstStyle/>
          <a:p>
            <a:r>
              <a:rPr lang="cs-CZ" i="1" dirty="0" smtClean="0"/>
              <a:t>Všechno je utrpení.</a:t>
            </a:r>
          </a:p>
          <a:p>
            <a:r>
              <a:rPr lang="cs-CZ" i="1" dirty="0" smtClean="0"/>
              <a:t>Utrpení pramení ze žádostivosti, jež způsobuje převtělování.</a:t>
            </a:r>
          </a:p>
          <a:p>
            <a:r>
              <a:rPr lang="cs-CZ" i="1" dirty="0" smtClean="0"/>
              <a:t>Osvobození od utrpení tkví v potlačení žádosti</a:t>
            </a:r>
            <a:r>
              <a:rPr lang="cs-CZ" dirty="0" smtClean="0"/>
              <a:t>. </a:t>
            </a:r>
          </a:p>
          <a:p>
            <a:r>
              <a:rPr lang="cs-CZ" i="1" dirty="0" smtClean="0"/>
              <a:t>K vysvobození vede osmidílná stezka.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8678"/>
            <a:ext cx="2743572" cy="274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Šipka doleva 4"/>
          <p:cNvSpPr/>
          <p:nvPr/>
        </p:nvSpPr>
        <p:spPr>
          <a:xfrm rot="19322474">
            <a:off x="2968380" y="4310116"/>
            <a:ext cx="2501696" cy="305269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Ušlechtilá osmidílná stezka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40871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7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Pět etických pravidel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0" y="1340768"/>
            <a:ext cx="5508612" cy="342738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3960440" cy="248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06959"/>
            <a:ext cx="3096344" cy="259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1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Tři Klenoty Buddhismu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7551738" cy="3671888"/>
          </a:xfrm>
        </p:spPr>
      </p:pic>
    </p:spTree>
    <p:extLst>
      <p:ext uri="{BB962C8B-B14F-4D97-AF65-F5344CB8AC3E}">
        <p14:creationId xmlns:p14="http://schemas.microsoft.com/office/powerpoint/2010/main" val="7716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TM02455610[[fn=Podzim]]</Template>
  <TotalTime>119</TotalTime>
  <Words>297</Words>
  <Application>Microsoft Office PowerPoint</Application>
  <PresentationFormat>Předvádění na obrazovce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Autumn</vt:lpstr>
      <vt:lpstr>BUDDHISMUS</vt:lpstr>
      <vt:lpstr>Vznik a původce</vt:lpstr>
      <vt:lpstr>Buddhismus ve světě</vt:lpstr>
      <vt:lpstr>BUDDHA</vt:lpstr>
      <vt:lpstr>BUDDHA</vt:lpstr>
      <vt:lpstr>Čtyři vznešené pravdy</vt:lpstr>
      <vt:lpstr>Ušlechtilá osmidílná stezka</vt:lpstr>
      <vt:lpstr>Pět etických pravidel</vt:lpstr>
      <vt:lpstr>Tři Klenoty Buddhismu</vt:lpstr>
      <vt:lpstr>Buddhistické pojmy</vt:lpstr>
      <vt:lpstr>Arhatové</vt:lpstr>
      <vt:lpstr>HÍNAJÁNA</vt:lpstr>
      <vt:lpstr>MAHÁJÁNA 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BUDDHISMUS</dc:title>
  <dc:creator>ZVaS</dc:creator>
  <cp:lastModifiedBy>ZVaS</cp:lastModifiedBy>
  <cp:revision>10</cp:revision>
  <dcterms:created xsi:type="dcterms:W3CDTF">2018-11-17T09:29:49Z</dcterms:created>
  <dcterms:modified xsi:type="dcterms:W3CDTF">2018-11-17T11:28:59Z</dcterms:modified>
</cp:coreProperties>
</file>