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F89C-5B9B-4F67-9B3E-4C694ED5D6E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15128" y="1788456"/>
            <a:ext cx="8361227" cy="2098227"/>
          </a:xfrm>
        </p:spPr>
        <p:txBody>
          <a:bodyPr anchor="b" anchorCtr="1">
            <a:noAutofit/>
          </a:bodyPr>
          <a:lstStyle>
            <a:lvl1pPr algn="ctr">
              <a:defRPr sz="7200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6FAAB-8F0D-49E4-BA2D-C5367113A37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79905" y="3956279"/>
            <a:ext cx="6831674" cy="1086234"/>
          </a:xfrm>
        </p:spPr>
        <p:txBody>
          <a:bodyPr anchorCtr="1"/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EF4AC-0BD7-4D82-96D3-B3BD98137E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52862" y="6453387"/>
            <a:ext cx="1607944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992786E1-1FB0-4612-AD9D-E3803CE01F10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6FC03-ED2C-44AD-BB56-F9AD944C04C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84057" y="6453387"/>
            <a:ext cx="7023378" cy="404612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EBCCF-CC62-473E-93FC-A2A6F3AB71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3068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D67248BC-4D75-494E-968B-9A792B96B5C2}" type="slidenum">
              <a:t>‹#›</a:t>
            </a:fld>
            <a:endParaRPr lang="cs-CZ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E08B7C7-A0D0-4769-B7A9-7303076C55A8}"/>
              </a:ext>
            </a:extLst>
          </p:cNvPr>
          <p:cNvGrpSpPr/>
          <p:nvPr/>
        </p:nvGrpSpPr>
        <p:grpSpPr>
          <a:xfrm>
            <a:off x="752862" y="744467"/>
            <a:ext cx="10674111" cy="5349669"/>
            <a:chOff x="752862" y="744467"/>
            <a:chExt cx="10674111" cy="5349669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D97DDF4-4A47-491A-885D-6B6A6730B188}"/>
                </a:ext>
              </a:extLst>
            </p:cNvPr>
            <p:cNvSpPr/>
            <p:nvPr/>
          </p:nvSpPr>
          <p:spPr>
            <a:xfrm>
              <a:off x="8151958" y="1685650"/>
              <a:ext cx="3275015" cy="4408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00"/>
                <a:gd name="f4" fmla="val 8761"/>
                <a:gd name="f5" fmla="val 9126"/>
                <a:gd name="f6" fmla="val 9127"/>
                <a:gd name="f7" fmla="*/ f0 1 10000"/>
                <a:gd name="f8" fmla="*/ f1 1 10000"/>
                <a:gd name="f9" fmla="+- f3 0 f2"/>
                <a:gd name="f10" fmla="*/ f9 1 10000"/>
                <a:gd name="f11" fmla="*/ f2 1 f10"/>
                <a:gd name="f12" fmla="*/ f3 1 f10"/>
                <a:gd name="f13" fmla="*/ f11 f7 1"/>
                <a:gd name="f14" fmla="*/ f12 f7 1"/>
                <a:gd name="f15" fmla="*/ f12 f8 1"/>
                <a:gd name="f16" fmla="*/ f11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" t="f16" r="f14" b="f15"/>
              <a:pathLst>
                <a:path w="10000" h="10000">
                  <a:moveTo>
                    <a:pt x="f4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5"/>
                  </a:lnTo>
                  <a:lnTo>
                    <a:pt x="f4" y="f6"/>
                  </a:lnTo>
                  <a:lnTo>
                    <a:pt x="f4" y="f2"/>
                  </a:lnTo>
                  <a:close/>
                </a:path>
              </a:pathLst>
            </a:custGeom>
            <a:solidFill>
              <a:srgbClr val="191B0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372D6AF-EAFE-46B9-9737-05F863B264D6}"/>
                </a:ext>
              </a:extLst>
            </p:cNvPr>
            <p:cNvSpPr/>
            <p:nvPr/>
          </p:nvSpPr>
          <p:spPr>
            <a:xfrm flipH="1" flipV="1">
              <a:off x="752862" y="744467"/>
              <a:ext cx="3275664" cy="4408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02"/>
                <a:gd name="f4" fmla="val 10000"/>
                <a:gd name="f5" fmla="val 8763"/>
                <a:gd name="f6" fmla="val 2"/>
                <a:gd name="f7" fmla="+- 0 0 2"/>
                <a:gd name="f8" fmla="val 9698"/>
                <a:gd name="f9" fmla="val 4"/>
                <a:gd name="f10" fmla="val 9427"/>
                <a:gd name="f11" fmla="val 9125"/>
                <a:gd name="f12" fmla="val 9128"/>
                <a:gd name="f13" fmla="*/ f0 1 10002"/>
                <a:gd name="f14" fmla="*/ f1 1 10000"/>
                <a:gd name="f15" fmla="+- f4 0 f2"/>
                <a:gd name="f16" fmla="+- f3 0 f2"/>
                <a:gd name="f17" fmla="*/ f16 1 10002"/>
                <a:gd name="f18" fmla="*/ f15 1 10000"/>
                <a:gd name="f19" fmla="*/ f2 1 f17"/>
                <a:gd name="f20" fmla="*/ f3 1 f17"/>
                <a:gd name="f21" fmla="*/ f2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10002" h="10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2" y="f11"/>
                  </a:cubicBezTo>
                  <a:lnTo>
                    <a:pt x="f5" y="f12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191B0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289696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66BD6-17FC-4798-AF11-6E05B79BEA4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6D803-F161-4C08-AC32-E55EF6AFE13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371600" y="2295528"/>
            <a:ext cx="9601200" cy="357187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A9A85-3677-4A6E-B545-F323F0C899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CD0BA6-415B-4059-968F-8273B723FF2B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52C9D-B534-473D-8925-3BD059851E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09916-EBFB-4A03-A837-2A82CD906F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9DBA89-5B3A-42DF-9AFE-FACBEA2CBE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5D913C-2A04-4E01-874B-AE1A8C792FC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596563" y="624160"/>
            <a:ext cx="1565763" cy="524324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05A1F-A0EF-45CB-BC4E-27004214ED0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371600" y="624160"/>
            <a:ext cx="8179637" cy="524324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FD2AA-06E9-4852-B481-6245A5BB0F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4BE70-3311-4419-A98C-173A73D612E7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3DF90-8C95-4EA1-AE64-8B85E3660BF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D4066-BB3F-4CF3-8CB7-482BAFF1E8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7B7BBD-3B2F-424D-AF10-490836AC56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5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9FA04-B541-4D85-982B-9BAFA8BD6F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3632-324A-48DA-9320-4C5402EFFDD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42CD9-5AE6-4D61-8A62-DD6C2B52AF3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D54A56-5652-4D92-BF59-BA9226F45758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A9534-416D-4357-91A4-48D62D1A28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18659-F337-4121-AB38-181C4EBA80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31FE97-732C-43EA-BF08-16674DEC736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2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rgbClr val="191B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5D7D-281F-4C4A-91A9-D43258A5AD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5023" y="1301355"/>
            <a:ext cx="9612968" cy="2852735"/>
          </a:xfrm>
        </p:spPr>
        <p:txBody>
          <a:bodyPr anchor="b"/>
          <a:lstStyle>
            <a:lvl1pPr algn="r">
              <a:defRPr sz="7200" cap="all">
                <a:solidFill>
                  <a:srgbClr val="EFEDE3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43D70-2DBB-465F-8AAA-E405DDC7AA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5023" y="4216325"/>
            <a:ext cx="9612968" cy="1143320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EFEDE3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30A80-1069-4B49-98D1-8F7C027ACF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38908" y="6453387"/>
            <a:ext cx="1622410" cy="404612"/>
          </a:xfrm>
        </p:spPr>
        <p:txBody>
          <a:bodyPr/>
          <a:lstStyle>
            <a:lvl1pPr>
              <a:defRPr>
                <a:solidFill>
                  <a:srgbClr val="EFEDE3"/>
                </a:solidFill>
              </a:defRPr>
            </a:lvl1pPr>
          </a:lstStyle>
          <a:p>
            <a:pPr lvl="0"/>
            <a:fld id="{CE5F9059-FA62-4219-85D2-354B64BD13E7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9E8AE-6A55-4030-983B-C59B58281C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84313" y="6453387"/>
            <a:ext cx="7023378" cy="404612"/>
          </a:xfrm>
        </p:spPr>
        <p:txBody>
          <a:bodyPr anchorCtr="1"/>
          <a:lstStyle>
            <a:lvl1pPr algn="ctr">
              <a:defRPr>
                <a:solidFill>
                  <a:srgbClr val="EFEDE3"/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6FEF1-872E-4572-819C-DD2DACD6E1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30686" y="6453387"/>
            <a:ext cx="1596295" cy="404612"/>
          </a:xfrm>
        </p:spPr>
        <p:txBody>
          <a:bodyPr/>
          <a:lstStyle>
            <a:lvl1pPr>
              <a:defRPr>
                <a:solidFill>
                  <a:srgbClr val="EFEDE3"/>
                </a:solidFill>
              </a:defRPr>
            </a:lvl1pPr>
          </a:lstStyle>
          <a:p>
            <a:pPr lvl="0"/>
            <a:fld id="{44E246B4-063D-42A4-AAA8-A9A38DCE12EC}" type="slidenum">
              <a:t>‹#›</a:t>
            </a:fld>
            <a:endParaRPr lang="cs-CZ"/>
          </a:p>
        </p:txBody>
      </p:sp>
      <p:sp>
        <p:nvSpPr>
          <p:cNvPr id="7" name="Freeform 6" title="Crop Mark">
            <a:extLst>
              <a:ext uri="{FF2B5EF4-FFF2-40B4-BE49-F238E27FC236}">
                <a16:creationId xmlns:a16="http://schemas.microsoft.com/office/drawing/2014/main" id="{7155F126-4A33-4A39-ADB5-B97C639BFE32}"/>
              </a:ext>
            </a:extLst>
          </p:cNvPr>
          <p:cNvSpPr/>
          <p:nvPr/>
        </p:nvSpPr>
        <p:spPr>
          <a:xfrm>
            <a:off x="8151958" y="1685650"/>
            <a:ext cx="3275015" cy="4408486"/>
          </a:xfrm>
          <a:custGeom>
            <a:avLst/>
            <a:gdLst>
              <a:gd name="f0" fmla="val w"/>
              <a:gd name="f1" fmla="val h"/>
              <a:gd name="f2" fmla="val 0"/>
              <a:gd name="f3" fmla="val 4125"/>
              <a:gd name="f4" fmla="val 5554"/>
              <a:gd name="f5" fmla="val 3614"/>
              <a:gd name="f6" fmla="val 5074"/>
              <a:gd name="f7" fmla="*/ f0 1 4125"/>
              <a:gd name="f8" fmla="*/ f1 1 5554"/>
              <a:gd name="f9" fmla="+- f4 0 f2"/>
              <a:gd name="f10" fmla="+- f3 0 f2"/>
              <a:gd name="f11" fmla="*/ f10 1 4125"/>
              <a:gd name="f12" fmla="*/ f9 1 5554"/>
              <a:gd name="f13" fmla="*/ 0 1 f11"/>
              <a:gd name="f14" fmla="*/ f3 1 f11"/>
              <a:gd name="f15" fmla="*/ 0 1 f12"/>
              <a:gd name="f16" fmla="*/ f4 1 f12"/>
              <a:gd name="f17" fmla="*/ f13 f7 1"/>
              <a:gd name="f18" fmla="*/ f14 f7 1"/>
              <a:gd name="f19" fmla="*/ f16 f8 1"/>
              <a:gd name="f20" fmla="*/ f15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" t="f20" r="f18" b="f19"/>
            <a:pathLst>
              <a:path w="4125" h="5554">
                <a:moveTo>
                  <a:pt x="f5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rgbClr val="EFEDE3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1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E3E71-2047-4FFB-8310-E4398C2842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401F-7669-4669-97BA-B16FC92F422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2286000"/>
            <a:ext cx="4447787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D5E36-A64F-4992-9023-6F56BE68E21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525405" y="2286000"/>
            <a:ext cx="4447787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A8CE-FE7C-4869-B258-CD7CCB967FC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3CE82E-26B9-47A3-8BD4-BB0E6C88C066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0D47D-E686-481F-87BD-B66F3490D5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70FF5-9315-49D2-9221-65D42420F7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C557-8BCC-4F71-9455-C827C522BA5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810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71FD3-AE47-4EE0-B9DA-FCC65C08E98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DB511-41F7-48AC-8408-F5BCA34E12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3" cy="8239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C9CCB-60A6-4184-99E0-D8E942486FB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371600" y="3305208"/>
            <a:ext cx="4443983" cy="25621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81906-7D5A-4A10-8E8F-298755825EF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525012" y="2340864"/>
            <a:ext cx="4443983" cy="8239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04C607-5005-4835-B3B9-3D0A5105B3C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525012" y="3305208"/>
            <a:ext cx="4443983" cy="25621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3888E-BF4D-418C-BF62-C0E4E0DC4F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AE41B4-94D7-4F18-9B74-A3DA4B75E85C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DFCA3-47A9-4898-9E87-4CA1322859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4A79A-C13A-4BCA-9A25-2B8777526C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9A501C-56A3-4580-9ADC-1DCF34091F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79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58EC-8DD3-40B0-9EDA-D249634AD2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C4F9A8-9665-4EB1-BFFF-241765B311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FFB1AE-89FE-4833-8B47-B1E911A606B0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702FB2-6D89-42DA-B175-AED1FD53DDE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145A9C-095A-4C02-98DE-5AB4E20C19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913CBB-FEAA-4A36-80BC-F0F2CD2321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8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323EA-0D45-45CA-BDF8-39607D848D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8613BC-3929-4D82-B1C0-5CB432E678DD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E8B824-4713-4191-BD5D-AF87E2DF97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88C1C-896E-4019-B028-96517CA874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162182-5FAE-4CCE-ACAE-98D75FBB492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84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 title="Background Shape">
            <a:extLst>
              <a:ext uri="{FF2B5EF4-FFF2-40B4-BE49-F238E27FC236}">
                <a16:creationId xmlns:a16="http://schemas.microsoft.com/office/drawing/2014/main" id="{FDDE09A7-48B5-40CF-8813-928D0B97B4D0}"/>
              </a:ext>
            </a:extLst>
          </p:cNvPr>
          <p:cNvSpPr/>
          <p:nvPr/>
        </p:nvSpPr>
        <p:spPr>
          <a:xfrm>
            <a:off x="0" y="374"/>
            <a:ext cx="5303520" cy="6857625"/>
          </a:xfrm>
          <a:prstGeom prst="rect">
            <a:avLst/>
          </a:prstGeom>
          <a:solidFill>
            <a:srgbClr val="8C8D86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3CEA0A0-D20E-4A28-9C91-5A2E06EF2B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3903" y="685800"/>
            <a:ext cx="3855723" cy="2157883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CFEED1-F2E2-4645-8B7C-AF126CB789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56023" y="685800"/>
            <a:ext cx="5212080" cy="517524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4576CF8-4592-404D-94EB-7475340ACDA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23903" y="2856347"/>
            <a:ext cx="3855723" cy="3011055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F53A884-DC51-417D-8B02-6611469960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3903" y="6453387"/>
            <a:ext cx="120457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95AF89B1-B585-4CB2-B57F-90611CE7FBBD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94A4335-A7A1-4C11-8812-63A4B7656E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205944" y="6453387"/>
            <a:ext cx="2373672" cy="40461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914A4D8-F7D2-4266-BD52-E748354CC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8313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BD81D157-6250-4739-B626-DC8824364276}" type="slidenum">
              <a:t>‹#›</a:t>
            </a:fld>
            <a:endParaRPr lang="cs-CZ"/>
          </a:p>
        </p:txBody>
      </p:sp>
      <p:sp>
        <p:nvSpPr>
          <p:cNvPr id="9" name="Rectangle 8" title="Divider Bar">
            <a:extLst>
              <a:ext uri="{FF2B5EF4-FFF2-40B4-BE49-F238E27FC236}">
                <a16:creationId xmlns:a16="http://schemas.microsoft.com/office/drawing/2014/main" id="{31E51657-CD16-472E-B084-C4E5048B5837}"/>
              </a:ext>
            </a:extLst>
          </p:cNvPr>
          <p:cNvSpPr/>
          <p:nvPr/>
        </p:nvSpPr>
        <p:spPr>
          <a:xfrm>
            <a:off x="5303520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100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 title="Background Shape">
            <a:extLst>
              <a:ext uri="{FF2B5EF4-FFF2-40B4-BE49-F238E27FC236}">
                <a16:creationId xmlns:a16="http://schemas.microsoft.com/office/drawing/2014/main" id="{DCD2A564-67BF-4D23-94A6-99241420998E}"/>
              </a:ext>
            </a:extLst>
          </p:cNvPr>
          <p:cNvSpPr/>
          <p:nvPr/>
        </p:nvSpPr>
        <p:spPr>
          <a:xfrm>
            <a:off x="0" y="374"/>
            <a:ext cx="5303520" cy="6857625"/>
          </a:xfrm>
          <a:prstGeom prst="rect">
            <a:avLst/>
          </a:prstGeom>
          <a:solidFill>
            <a:srgbClr val="8C8D86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47896A-8E2A-4AA4-B9EF-F0D626C44A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3903" y="685800"/>
            <a:ext cx="3855723" cy="2157883"/>
          </a:xfr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D4B7DC5-C831-40AF-9943-8A57C2447C5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532120" y="0"/>
            <a:ext cx="665987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EC52CAD-37FA-4757-B00E-3BA56CB376A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23903" y="2855963"/>
            <a:ext cx="3855723" cy="3011430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D2A2B81-98EE-4A1D-BB7F-FE44EBE79D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3903" y="6453387"/>
            <a:ext cx="120457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C5069E07-87CA-49A7-9C9E-D93DC90A4756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EB5BF66-174C-42E4-B0AB-C161844F67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205944" y="6453387"/>
            <a:ext cx="2373672" cy="40461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67BBB9-F6DB-4406-9C17-D51E193C3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8313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F1E3363D-2711-4135-8D91-77B9EA698B12}" type="slidenum">
              <a:t>‹#›</a:t>
            </a:fld>
            <a:endParaRPr lang="cs-CZ"/>
          </a:p>
        </p:txBody>
      </p:sp>
      <p:sp>
        <p:nvSpPr>
          <p:cNvPr id="9" name="Rectangle 8" title="Divider Bar">
            <a:extLst>
              <a:ext uri="{FF2B5EF4-FFF2-40B4-BE49-F238E27FC236}">
                <a16:creationId xmlns:a16="http://schemas.microsoft.com/office/drawing/2014/main" id="{220B57D2-F37E-4A36-8866-1F66653DEE16}"/>
              </a:ext>
            </a:extLst>
          </p:cNvPr>
          <p:cNvSpPr/>
          <p:nvPr/>
        </p:nvSpPr>
        <p:spPr>
          <a:xfrm>
            <a:off x="5303520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097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377D70-59A5-4FBB-843D-68161A0996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E7390-7D77-4170-8881-38CC2E3A93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CF1BB-E77E-4BAA-8FF3-07DE0080595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390646" y="6453387"/>
            <a:ext cx="1204575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fld id="{C37B2AFC-5565-4D67-909F-AD70E07B15A2}" type="datetime1">
              <a:rPr lang="cs-CZ"/>
              <a:pPr lvl="0"/>
              <a:t>07.02.2021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72C96-D476-4A92-B21C-48B30A797E6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893563" y="6453387"/>
            <a:ext cx="6280830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8513F-AEC5-4F67-853A-580F4F1074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472735" y="6453387"/>
            <a:ext cx="1596295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fld id="{67A3355D-401D-4462-AE84-08F10C3CF923}" type="slidenum">
              <a:t>‹#›</a:t>
            </a:fld>
            <a:endParaRPr lang="cs-CZ"/>
          </a:p>
        </p:txBody>
      </p:sp>
      <p:sp>
        <p:nvSpPr>
          <p:cNvPr id="7" name="Rectangle 8" title="Side bar">
            <a:extLst>
              <a:ext uri="{FF2B5EF4-FFF2-40B4-BE49-F238E27FC236}">
                <a16:creationId xmlns:a16="http://schemas.microsoft.com/office/drawing/2014/main" id="{4C454490-235D-45C8-AB90-99EAA29BFD71}"/>
              </a:ext>
            </a:extLst>
          </p:cNvPr>
          <p:cNvSpPr/>
          <p:nvPr/>
        </p:nvSpPr>
        <p:spPr>
          <a:xfrm>
            <a:off x="478094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89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1pPr>
    </p:titleStyle>
    <p:bodyStyle>
      <a:lvl1pPr marL="384048" marR="0" lvl="0" indent="-384048" algn="l" defTabSz="914400" rtl="0" fontAlgn="auto" hangingPunct="1">
        <a:lnSpc>
          <a:spcPct val="94000"/>
        </a:lnSpc>
        <a:spcBef>
          <a:spcPts val="1000"/>
        </a:spcBef>
        <a:spcAft>
          <a:spcPts val="200"/>
        </a:spcAft>
        <a:buSzPct val="100000"/>
        <a:buFont typeface="Franklin Gothic Book" pitchFamily="34"/>
        <a:buChar char="■"/>
        <a:tabLst/>
        <a:defRPr lang="cs-CZ" sz="20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1pPr>
      <a:lvl2pPr marL="914400" marR="0" lvl="1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–"/>
        <a:tabLst/>
        <a:defRPr lang="cs-CZ" sz="2000" b="0" i="1" u="none" strike="noStrike" kern="1200" cap="none" spc="0" baseline="0">
          <a:solidFill>
            <a:srgbClr val="191B0E"/>
          </a:solidFill>
          <a:uFillTx/>
          <a:latin typeface="Franklin Gothic Book"/>
        </a:defRPr>
      </a:lvl2pPr>
      <a:lvl3pPr marL="1371600" marR="0" lvl="2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■"/>
        <a:tabLst/>
        <a:defRPr lang="cs-CZ" sz="18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3pPr>
      <a:lvl4pPr marL="1828800" marR="0" lvl="3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–"/>
        <a:tabLst/>
        <a:defRPr lang="cs-CZ" sz="1800" b="0" i="1" u="none" strike="noStrike" kern="1200" cap="none" spc="0" baseline="0">
          <a:solidFill>
            <a:srgbClr val="191B0E"/>
          </a:solidFill>
          <a:uFillTx/>
          <a:latin typeface="Franklin Gothic Book"/>
        </a:defRPr>
      </a:lvl4pPr>
      <a:lvl5pPr marL="2286000" marR="0" lvl="4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■"/>
        <a:tabLst/>
        <a:defRPr lang="cs-CZ" sz="16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elk&#225;_francouzsk&#225;_revoluce" TargetMode="External"/><Relationship Id="rId2" Type="http://schemas.openxmlformats.org/officeDocument/2006/relationships/hyperlink" Target="https://www.dejepis.com/ucebnice/velka-francouzska-revolu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md.gytool.cz/downloads/5-3_FRANCOUZSKA_REVOLUCE_A_NAPOLEON_bar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D27C-DD7E-4F47-A50B-B5CF074805E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93792" y="1788456"/>
            <a:ext cx="9481349" cy="2098227"/>
          </a:xfrm>
        </p:spPr>
        <p:txBody>
          <a:bodyPr/>
          <a:lstStyle/>
          <a:p>
            <a:pPr lvl="0"/>
            <a:r>
              <a:rPr lang="cs-CZ"/>
              <a:t>Velká Francouzská revoluce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C3A668-620B-4C01-BED3-52EC047A903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/>
              <a:t>M. Janečková 3.A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5C4D8-525A-42AC-96A9-32995F24A7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Vídeňský kongres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F786CD-91DB-4047-BBE1-8F7AFB43BA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38685" y="1429307"/>
            <a:ext cx="10804120" cy="4998128"/>
          </a:xfrm>
        </p:spPr>
        <p:txBody>
          <a:bodyPr/>
          <a:lstStyle/>
          <a:p>
            <a:pPr lvl="0"/>
            <a:r>
              <a:rPr lang="cs-CZ"/>
              <a:t>1814 – 1815</a:t>
            </a:r>
          </a:p>
          <a:p>
            <a:pPr lvl="0"/>
            <a:r>
              <a:rPr lang="cs-CZ"/>
              <a:t>Cíl: přerozdělování Evropy mezi vítězné velmoci (Rusko, Rakousko, Prusko)</a:t>
            </a:r>
          </a:p>
          <a:p>
            <a:pPr lvl="1"/>
            <a:r>
              <a:rPr lang="cs-CZ"/>
              <a:t>Prusko – zisk Porýní, Vestfálska</a:t>
            </a:r>
          </a:p>
          <a:p>
            <a:pPr lvl="1"/>
            <a:r>
              <a:rPr lang="cs-CZ"/>
              <a:t>Rakousko = habsburská monarchie – zisk severní Itálie</a:t>
            </a:r>
          </a:p>
          <a:p>
            <a:pPr lvl="1"/>
            <a:r>
              <a:rPr lang="cs-CZ"/>
              <a:t>Rusko – evropská velmoc – zisk většiny Polska</a:t>
            </a:r>
          </a:p>
          <a:p>
            <a:pPr lvl="1"/>
            <a:r>
              <a:rPr lang="cs-CZ"/>
              <a:t>Ze Svaté říše římské (=z Rýnského spolku) vznikl volný Německý spolek</a:t>
            </a:r>
          </a:p>
          <a:p>
            <a:pPr lvl="0"/>
            <a:r>
              <a:rPr lang="cs-CZ"/>
              <a:t>Návrat původních panovnických rodů</a:t>
            </a:r>
          </a:p>
          <a:p>
            <a:pPr lvl="0"/>
            <a:r>
              <a:rPr lang="cs-CZ"/>
              <a:t>Obnoveny předrevoluční poměry</a:t>
            </a:r>
          </a:p>
          <a:p>
            <a:pPr lvl="0"/>
            <a:r>
              <a:rPr lang="cs-CZ"/>
              <a:t>Biedermeir – životní styl měšťanstva – zdůrazňuje klid, umírněnost, měšťanské ctnosti </a:t>
            </a:r>
          </a:p>
          <a:p>
            <a:pPr lvl="0"/>
            <a:r>
              <a:rPr lang="cs-CZ"/>
              <a:t>=&gt; Svatá aliance – dohoda o spolupráci mezi Ruskem, Pruskem a Rakouskem</a:t>
            </a:r>
          </a:p>
          <a:p>
            <a:pPr lvl="1"/>
            <a:r>
              <a:rPr lang="cs-CZ"/>
              <a:t>Založena na zásadě rovnováhy sil a spolupráce panovníků proti nebezpečí nových revolucí</a:t>
            </a:r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B5344-72FF-4C57-8E24-2D0A5E6FD4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Použitá 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ECE93-8018-4BBE-BB7B-FD00A1B61E9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1828800"/>
            <a:ext cx="10142735" cy="4029724"/>
          </a:xfrm>
        </p:spPr>
        <p:txBody>
          <a:bodyPr/>
          <a:lstStyle/>
          <a:p>
            <a:pPr lvl="0"/>
            <a:r>
              <a:rPr lang="cs-CZ"/>
              <a:t>Univ. Prof. PhDr. Hroch Miroslav, DrSc.: Dějiny novověku, Praha, Albra; Sdružení českých producentů učebnic - SPL, 1999, 4. vydání, str. 72-91</a:t>
            </a:r>
          </a:p>
          <a:p>
            <a:pPr lvl="0"/>
            <a:r>
              <a:rPr lang="cs-CZ">
                <a:hlinkClick r:id="rId2"/>
              </a:rPr>
              <a:t>https://www.dejepis.com/ucebnice/velka-francouzska-revoluce/</a:t>
            </a:r>
            <a:endParaRPr lang="cs-CZ"/>
          </a:p>
          <a:p>
            <a:pPr lvl="0"/>
            <a:r>
              <a:rPr lang="cs-CZ">
                <a:hlinkClick r:id="rId3"/>
              </a:rPr>
              <a:t>https://cs.wikipedia.org/wiki/Velk%C3%A1_francouzsk%C3%A1_revoluce</a:t>
            </a:r>
            <a:r>
              <a:rPr lang="cs-CZ"/>
              <a:t>  </a:t>
            </a:r>
          </a:p>
          <a:p>
            <a:pPr lvl="0"/>
            <a:r>
              <a:rPr lang="cs-CZ">
                <a:solidFill>
                  <a:srgbClr val="77A2BB"/>
                </a:solidFill>
                <a:hlinkClick r:id="rId4"/>
              </a:rPr>
              <a:t>https://smd.gytool.cz/downloads/5-3_FRANCOUZSKA_REVOLUCE_A_NAPOLEON_bar.pdf</a:t>
            </a:r>
            <a:endParaRPr lang="cs-CZ"/>
          </a:p>
          <a:p>
            <a:pPr marL="0" lvl="0" indent="0"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3392-D10D-46FC-912E-BE85F2A8F6C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Situace před Velkou francouzskou revolucí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62A13-0053-4D67-AE5A-56A1720E8C0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2286000"/>
            <a:ext cx="5570735" cy="3581403"/>
          </a:xfrm>
        </p:spPr>
        <p:txBody>
          <a:bodyPr/>
          <a:lstStyle/>
          <a:p>
            <a:pPr lvl="0"/>
            <a:r>
              <a:rPr lang="cs-CZ"/>
              <a:t>Osvícenství</a:t>
            </a:r>
          </a:p>
          <a:p>
            <a:pPr lvl="0"/>
            <a:r>
              <a:rPr lang="cs-CZ"/>
              <a:t>Vláda Ludvíka XVI. (1774 – 1792)</a:t>
            </a:r>
          </a:p>
          <a:p>
            <a:pPr lvl="1"/>
            <a:r>
              <a:rPr lang="cs-CZ"/>
              <a:t>Zhoršování ekonomické situace státu, zvyšování zadluženosti</a:t>
            </a:r>
          </a:p>
          <a:p>
            <a:pPr lvl="0"/>
            <a:r>
              <a:rPr lang="cs-CZ"/>
              <a:t>Rozdělení společnosti: </a:t>
            </a:r>
            <a:r>
              <a:rPr lang="cs-CZ" b="1"/>
              <a:t>privilegovaný stav </a:t>
            </a:r>
            <a:r>
              <a:rPr lang="cs-CZ"/>
              <a:t>(šlechta a duchovenstvo (3%) – neplatí daně), </a:t>
            </a:r>
            <a:r>
              <a:rPr lang="cs-CZ" b="1"/>
              <a:t>třetí stav </a:t>
            </a:r>
            <a:r>
              <a:rPr lang="cs-CZ"/>
              <a:t>(měšťanstvo (97%) – poddaní, platí daně)</a:t>
            </a:r>
          </a:p>
          <a:p>
            <a:pPr lvl="0"/>
            <a:r>
              <a:rPr lang="cs-CZ"/>
              <a:t>Všobecná nespokojenost</a:t>
            </a:r>
          </a:p>
          <a:p>
            <a:pPr lvl="0"/>
            <a:endParaRPr lang="cs-CZ"/>
          </a:p>
          <a:p>
            <a:pPr lvl="0"/>
            <a:endParaRPr lang="cs-CZ"/>
          </a:p>
          <a:p>
            <a:pPr marL="530352" lvl="1" indent="0">
              <a:buNone/>
            </a:pPr>
            <a:endParaRPr lang="cs-CZ"/>
          </a:p>
        </p:txBody>
      </p:sp>
      <p:pic>
        <p:nvPicPr>
          <p:cNvPr id="4" name="Zástupný obsah 6">
            <a:extLst>
              <a:ext uri="{FF2B5EF4-FFF2-40B4-BE49-F238E27FC236}">
                <a16:creationId xmlns:a16="http://schemas.microsoft.com/office/drawing/2014/main" id="{4BF3C92B-D96B-4FBD-81F9-D93AFBB0B8D7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7501627" y="1543287"/>
            <a:ext cx="3068022" cy="4324115"/>
          </a:xfrm>
        </p:spPr>
      </p:pic>
      <p:sp>
        <p:nvSpPr>
          <p:cNvPr id="5" name="TextovéPole 7">
            <a:extLst>
              <a:ext uri="{FF2B5EF4-FFF2-40B4-BE49-F238E27FC236}">
                <a16:creationId xmlns:a16="http://schemas.microsoft.com/office/drawing/2014/main" id="{EA9BED78-41DD-409B-9671-F199B4BA5213}"/>
              </a:ext>
            </a:extLst>
          </p:cNvPr>
          <p:cNvSpPr txBox="1"/>
          <p:nvPr/>
        </p:nvSpPr>
        <p:spPr>
          <a:xfrm>
            <a:off x="7501627" y="5867403"/>
            <a:ext cx="2840848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100" b="0" i="0" u="none" strike="noStrike" kern="1200" cap="none" spc="0" baseline="0">
                <a:solidFill>
                  <a:srgbClr val="000000"/>
                </a:solidFill>
                <a:uFillTx/>
                <a:latin typeface="Franklin Gothic Book"/>
              </a:rPr>
              <a:t>Ludvík XVI.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7E946-DC80-4AC0-919E-D6F4B2D4CFD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Příčiny Velké francouzské revoluce: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474B2B-CC46-4D05-888D-F707D34494D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1651250"/>
            <a:ext cx="9601200" cy="4216152"/>
          </a:xfrm>
        </p:spPr>
        <p:txBody>
          <a:bodyPr/>
          <a:lstStyle/>
          <a:p>
            <a:pPr lvl="0"/>
            <a:r>
              <a:rPr lang="cs-CZ"/>
              <a:t>Osvícenství – změny ve společnosti -&gt; jiný pohled na svět</a:t>
            </a:r>
          </a:p>
          <a:p>
            <a:pPr lvl="0"/>
            <a:r>
              <a:rPr lang="cs-CZ"/>
              <a:t>Absolutistická vláda Ludvíka XVI. – poslanci požadovali omezení moci</a:t>
            </a:r>
          </a:p>
          <a:p>
            <a:pPr lvl="0"/>
            <a:r>
              <a:rPr lang="cs-CZ"/>
              <a:t>Ekonomické problémy – stavba Versailles + dříve neúspěšné války -&gt; zvýšení daní</a:t>
            </a:r>
          </a:p>
          <a:p>
            <a:pPr lvl="0"/>
            <a:r>
              <a:rPr lang="cs-CZ"/>
              <a:t>Hladomor</a:t>
            </a:r>
          </a:p>
          <a:p>
            <a:pPr lvl="0"/>
            <a:r>
              <a:rPr lang="cs-CZ"/>
              <a:t>1789 – svolání generálních stavů do Versailles – projednávání finančních otázek – neshoda se třetím stavem</a:t>
            </a:r>
          </a:p>
          <a:p>
            <a:pPr lvl="0"/>
            <a:r>
              <a:rPr lang="cs-CZ"/>
              <a:t>Třetí stav se prohlásil za </a:t>
            </a:r>
            <a:r>
              <a:rPr lang="cs-CZ" i="1"/>
              <a:t>Národní shromáždění </a:t>
            </a:r>
            <a:r>
              <a:rPr lang="cs-CZ"/>
              <a:t>– po přidání prvního a druhého stavu - </a:t>
            </a:r>
            <a:r>
              <a:rPr lang="cs-CZ" i="1"/>
              <a:t>Ústavodárné národní shromáždění -&gt; </a:t>
            </a:r>
            <a:r>
              <a:rPr lang="cs-CZ"/>
              <a:t>cíl: přijmout ústavu a ukončit absolutismus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271C9-C98E-4063-8B47-D64FF55E47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Průběh Velké francouzské revoluce: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BF6DC-C9FA-4328-977B-2DD3D694256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1438186"/>
            <a:ext cx="9601200" cy="5122413"/>
          </a:xfrm>
        </p:spPr>
        <p:txBody>
          <a:bodyPr/>
          <a:lstStyle/>
          <a:p>
            <a:pPr lvl="0"/>
            <a:r>
              <a:rPr lang="cs-CZ"/>
              <a:t>Začátek: 14.7.1789 – dav v Paříži zaútočil na </a:t>
            </a:r>
            <a:r>
              <a:rPr lang="cs-CZ" i="1"/>
              <a:t>Bastilu</a:t>
            </a:r>
            <a:r>
              <a:rPr lang="cs-CZ"/>
              <a:t> (věznici) -&gt; král ustoupil</a:t>
            </a:r>
          </a:p>
          <a:p>
            <a:pPr lvl="0"/>
            <a:r>
              <a:rPr lang="cs-CZ"/>
              <a:t>Národní shromáždění: </a:t>
            </a:r>
            <a:r>
              <a:rPr lang="cs-CZ" i="1"/>
              <a:t>Deklarace lidských a občanských práv </a:t>
            </a:r>
            <a:r>
              <a:rPr lang="cs-CZ"/>
              <a:t>– rušení stavů, všichni obyvatelé se stali rovnými občany</a:t>
            </a:r>
          </a:p>
          <a:p>
            <a:pPr lvl="0"/>
            <a:r>
              <a:rPr lang="cs-CZ"/>
              <a:t>1791 – nová ústava -&gt; Francie se stala </a:t>
            </a:r>
            <a:r>
              <a:rPr lang="cs-CZ" i="1"/>
              <a:t>konstituční monarchií </a:t>
            </a:r>
            <a:r>
              <a:rPr lang="cs-CZ"/>
              <a:t>(práva krále byla omezena </a:t>
            </a:r>
            <a:r>
              <a:rPr lang="cs-CZ" i="1"/>
              <a:t>Zákonodárným shromážděním)</a:t>
            </a:r>
          </a:p>
          <a:p>
            <a:pPr lvl="0"/>
            <a:r>
              <a:rPr lang="cs-CZ"/>
              <a:t>1792 – Francie republikou – </a:t>
            </a:r>
            <a:r>
              <a:rPr lang="cs-CZ" i="1"/>
              <a:t>Konvent</a:t>
            </a:r>
            <a:r>
              <a:rPr lang="cs-CZ"/>
              <a:t> v čele</a:t>
            </a:r>
          </a:p>
          <a:p>
            <a:pPr lvl="0"/>
            <a:r>
              <a:rPr lang="cs-CZ"/>
              <a:t>1793 – Ludvík XVI. + jeho manželka Marie Antoinetta popraveni</a:t>
            </a:r>
          </a:p>
          <a:p>
            <a:pPr lvl="0"/>
            <a:r>
              <a:rPr lang="cs-CZ"/>
              <a:t>1794 – snaha odstranit křesťanství</a:t>
            </a:r>
          </a:p>
          <a:p>
            <a:pPr lvl="0"/>
            <a:r>
              <a:rPr lang="cs-CZ"/>
              <a:t>1795 – nová ústava – volební právo jen pro majetné</a:t>
            </a:r>
          </a:p>
          <a:p>
            <a:pPr lvl="1"/>
            <a:r>
              <a:rPr lang="cs-CZ"/>
              <a:t>Majetné vrstvy se dostaly k moci -&gt; svoboda podnikání</a:t>
            </a:r>
          </a:p>
          <a:p>
            <a:pPr lvl="0"/>
            <a:r>
              <a:rPr lang="cs-CZ"/>
              <a:t>Zákonodárný sbor (skládá se ze 2 komor) – rada starších, rada pětiset</a:t>
            </a:r>
          </a:p>
          <a:p>
            <a:pPr lvl="0"/>
            <a:r>
              <a:rPr lang="cs-CZ"/>
              <a:t>Výkonná moc – direktorium – 5 členů, jmenuje ministry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55A97-57C4-4750-9000-2D0DD43E38E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VOLNOST, ROVNOST, BRATRSTVÍ</a:t>
            </a:r>
          </a:p>
        </p:txBody>
      </p:sp>
      <p:pic>
        <p:nvPicPr>
          <p:cNvPr id="3" name="Obrázek 4">
            <a:extLst>
              <a:ext uri="{FF2B5EF4-FFF2-40B4-BE49-F238E27FC236}">
                <a16:creationId xmlns:a16="http://schemas.microsoft.com/office/drawing/2014/main" id="{19330B17-D854-487B-9BDB-41B492CC6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317" y="1832933"/>
            <a:ext cx="6483370" cy="43392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6">
            <a:extLst>
              <a:ext uri="{FF2B5EF4-FFF2-40B4-BE49-F238E27FC236}">
                <a16:creationId xmlns:a16="http://schemas.microsoft.com/office/drawing/2014/main" id="{795003D6-86E6-4C72-AE77-81E4428B4000}"/>
              </a:ext>
            </a:extLst>
          </p:cNvPr>
          <p:cNvSpPr txBox="1"/>
          <p:nvPr/>
        </p:nvSpPr>
        <p:spPr>
          <a:xfrm>
            <a:off x="1371600" y="1358286"/>
            <a:ext cx="4264011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Franklin Gothic Book"/>
              </a:rPr>
              <a:t>Heslo Velké francouzské revoluce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35F88-8CC2-498E-91F6-1BF53626960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Politické strany + organizátoři: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355B91-8FD2-4232-96AF-50217A1A39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2171699"/>
            <a:ext cx="9601200" cy="4000500"/>
          </a:xfrm>
        </p:spPr>
        <p:txBody>
          <a:bodyPr/>
          <a:lstStyle/>
          <a:p>
            <a:pPr lvl="0"/>
            <a:r>
              <a:rPr lang="cs-CZ">
                <a:latin typeface="Franklin Gothic Book" pitchFamily="34"/>
              </a:rPr>
              <a:t>Klub </a:t>
            </a:r>
            <a:r>
              <a:rPr lang="cs-CZ" b="1">
                <a:latin typeface="Franklin Gothic Book" pitchFamily="34"/>
              </a:rPr>
              <a:t>Cordelierů</a:t>
            </a:r>
            <a:r>
              <a:rPr lang="cs-CZ">
                <a:latin typeface="Franklin Gothic Book" pitchFamily="34"/>
              </a:rPr>
              <a:t> – </a:t>
            </a:r>
            <a:r>
              <a:rPr lang="cs-CZ" i="1">
                <a:latin typeface="Franklin Gothic Book" pitchFamily="34"/>
              </a:rPr>
              <a:t>Danton, Marat </a:t>
            </a:r>
            <a:r>
              <a:rPr lang="cs-CZ">
                <a:latin typeface="Franklin Gothic Book" pitchFamily="34"/>
              </a:rPr>
              <a:t>radikální rétorika ve prospěch obyčejných lidí</a:t>
            </a:r>
          </a:p>
          <a:p>
            <a:pPr lvl="0"/>
            <a:r>
              <a:rPr lang="cs-CZ" b="1"/>
              <a:t>Girondisté </a:t>
            </a:r>
            <a:r>
              <a:rPr lang="cs-CZ"/>
              <a:t>– </a:t>
            </a:r>
            <a:r>
              <a:rPr lang="cs-CZ" i="1"/>
              <a:t>Brissot, Vergniaud</a:t>
            </a:r>
            <a:r>
              <a:rPr lang="cs-CZ"/>
              <a:t>, umírnění, zájmy buržoazie, obchodníků, řemeslníků</a:t>
            </a:r>
          </a:p>
          <a:p>
            <a:pPr lvl="0"/>
            <a:r>
              <a:rPr lang="cs-CZ"/>
              <a:t>1792 - </a:t>
            </a:r>
            <a:r>
              <a:rPr lang="cs-CZ" b="1" i="1"/>
              <a:t>Konvent</a:t>
            </a:r>
            <a:r>
              <a:rPr lang="cs-CZ"/>
              <a:t> – vyhlášení republiky</a:t>
            </a:r>
          </a:p>
          <a:p>
            <a:pPr lvl="0"/>
            <a:r>
              <a:rPr lang="cs-CZ" b="1"/>
              <a:t>Jakobíni</a:t>
            </a:r>
            <a:r>
              <a:rPr lang="cs-CZ"/>
              <a:t> (Jakobínská diktatura) 1793 – </a:t>
            </a:r>
            <a:r>
              <a:rPr lang="cs-CZ" i="1"/>
              <a:t>M. Robespierre</a:t>
            </a:r>
            <a:r>
              <a:rPr lang="cs-CZ"/>
              <a:t>, radikální republikáni upřednostňující silnou ústřední vládu a státní dohled nad hospodářstvím</a:t>
            </a:r>
          </a:p>
          <a:p>
            <a:pPr lvl="1"/>
            <a:r>
              <a:rPr lang="cs-CZ"/>
              <a:t>Reakcí na zhoršení situace ve Francii po popravě krále </a:t>
            </a:r>
          </a:p>
          <a:p>
            <a:pPr lvl="1"/>
            <a:r>
              <a:rPr lang="cs-CZ"/>
              <a:t>Svůj účel splnila</a:t>
            </a:r>
          </a:p>
          <a:p>
            <a:pPr lvl="0"/>
            <a:r>
              <a:rPr lang="cs-CZ"/>
              <a:t>1795 – 1799 - </a:t>
            </a:r>
            <a:r>
              <a:rPr lang="cs-CZ" b="1"/>
              <a:t>Direktorium </a:t>
            </a:r>
            <a:r>
              <a:rPr lang="cs-CZ"/>
              <a:t>– 5 mužů vybraných parlamentem</a:t>
            </a:r>
            <a:endParaRPr lang="cs-CZ" sz="500"/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0371C-7DC3-4885-89F9-75592AAAA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Konvent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B8564E-5B1F-46FD-A90B-B2FF52C1C7F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1695635"/>
            <a:ext cx="9601200" cy="4793943"/>
          </a:xfrm>
        </p:spPr>
        <p:txBody>
          <a:bodyPr/>
          <a:lstStyle/>
          <a:p>
            <a:pPr lvl="0"/>
            <a:r>
              <a:rPr lang="cs-CZ"/>
              <a:t>1792 – nově zvolená politická strana</a:t>
            </a:r>
          </a:p>
          <a:p>
            <a:pPr lvl="0"/>
            <a:r>
              <a:rPr lang="cs-CZ"/>
              <a:t>Nejsilnější skupina Konventu byli girondini, ale významné pozice měli i jakobíni i cordeliéři – zasedali v horní části sněmovny -&gt; přezdíváni „hora“</a:t>
            </a:r>
          </a:p>
          <a:p>
            <a:pPr lvl="0"/>
            <a:r>
              <a:rPr lang="cs-CZ"/>
              <a:t>Polovina poslanců – nevyhranění poslanci – přezdíváni „bahno“</a:t>
            </a:r>
          </a:p>
          <a:p>
            <a:pPr lvl="0"/>
            <a:r>
              <a:rPr lang="cs-CZ"/>
              <a:t>Vojenské úspěchy republiky </a:t>
            </a:r>
          </a:p>
          <a:p>
            <a:pPr lvl="0"/>
            <a:r>
              <a:rPr lang="cs-CZ"/>
              <a:t>Odhlasován trest smrti králi – 21.1. 1793 – Ludvík XVI. Popraven (sťat gilotinou)</a:t>
            </a:r>
          </a:p>
          <a:p>
            <a:pPr lvl="0"/>
            <a:r>
              <a:rPr lang="cs-CZ"/>
              <a:t>Reformy konventu:</a:t>
            </a:r>
          </a:p>
          <a:p>
            <a:pPr lvl="1"/>
            <a:r>
              <a:rPr lang="cs-CZ"/>
              <a:t>zrušení otroctví</a:t>
            </a:r>
          </a:p>
          <a:p>
            <a:pPr lvl="1"/>
            <a:r>
              <a:rPr lang="cs-CZ"/>
              <a:t>zákaz věznění kvůli dluhům</a:t>
            </a:r>
          </a:p>
          <a:p>
            <a:pPr lvl="1"/>
            <a:r>
              <a:rPr lang="cs-CZ"/>
              <a:t>všeobecné hlasovací právo</a:t>
            </a:r>
          </a:p>
          <a:p>
            <a:pPr lvl="1"/>
            <a:r>
              <a:rPr lang="cs-CZ"/>
              <a:t>konfiskace (=zabavení) majetku nepřátel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B78C1-84B0-4CB4-A05B-6AB96D3DF2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5403" y="481614"/>
            <a:ext cx="9601200" cy="1485900"/>
          </a:xfrm>
        </p:spPr>
        <p:txBody>
          <a:bodyPr/>
          <a:lstStyle/>
          <a:p>
            <a:pPr lvl="0"/>
            <a:r>
              <a:rPr lang="cs-CZ" u="sng"/>
              <a:t>Napoleonské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7A03D-06F2-4E0E-B4E3-A7ED84A174F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32157" y="1180728"/>
            <a:ext cx="10617692" cy="5610685"/>
          </a:xfrm>
        </p:spPr>
        <p:txBody>
          <a:bodyPr/>
          <a:lstStyle/>
          <a:p>
            <a:pPr lvl="0"/>
            <a:r>
              <a:rPr lang="cs-CZ" sz="2400"/>
              <a:t>Napoleon Bonaparte </a:t>
            </a:r>
            <a:r>
              <a:rPr lang="cs-CZ"/>
              <a:t>– císař – osobní diktatura (Francie císařstvím)</a:t>
            </a:r>
          </a:p>
          <a:p>
            <a:pPr lvl="0"/>
            <a:r>
              <a:rPr lang="cs-CZ"/>
              <a:t>1805 – </a:t>
            </a:r>
            <a:r>
              <a:rPr lang="cs-CZ" b="1"/>
              <a:t>Bitva u Trafalgaru </a:t>
            </a:r>
            <a:r>
              <a:rPr lang="cs-CZ"/>
              <a:t>– námořní bitva proti Anglii - prohra</a:t>
            </a:r>
          </a:p>
          <a:p>
            <a:pPr lvl="0"/>
            <a:r>
              <a:rPr lang="cs-CZ"/>
              <a:t>1805 – </a:t>
            </a:r>
            <a:r>
              <a:rPr lang="cs-CZ" b="1"/>
              <a:t>Bitva u Slavkova </a:t>
            </a:r>
            <a:r>
              <a:rPr lang="cs-CZ"/>
              <a:t>(=bitva 3 císařů) – porážka Ruska a Rakouska</a:t>
            </a:r>
          </a:p>
          <a:p>
            <a:pPr lvl="0"/>
            <a:r>
              <a:rPr lang="cs-CZ"/>
              <a:t>1806 – vyhlášena kontinentální blokáda (=zákaz obchodu s VB a jejími koloniemi)</a:t>
            </a:r>
          </a:p>
          <a:p>
            <a:pPr lvl="0"/>
            <a:r>
              <a:rPr lang="cs-CZ"/>
              <a:t>1807 – </a:t>
            </a:r>
            <a:r>
              <a:rPr lang="cs-CZ" b="1"/>
              <a:t>bitva u Friedlandu </a:t>
            </a:r>
            <a:r>
              <a:rPr lang="cs-CZ"/>
              <a:t>– výhra -&gt; Tylžský mír (mezi Francií a Ruskem) – Rusku též vyhlášena kontinentální blokáda</a:t>
            </a:r>
          </a:p>
          <a:p>
            <a:pPr lvl="0"/>
            <a:r>
              <a:rPr lang="cs-CZ"/>
              <a:t>1809 – </a:t>
            </a:r>
            <a:r>
              <a:rPr lang="cs-CZ" b="1"/>
              <a:t>bitva u Eggmühlu </a:t>
            </a:r>
            <a:r>
              <a:rPr lang="cs-CZ"/>
              <a:t>– porážka Rakouska (páté koalice – Rak. s Anglií, Sicílií a Sardinií) </a:t>
            </a:r>
          </a:p>
          <a:p>
            <a:pPr lvl="0"/>
            <a:r>
              <a:rPr lang="cs-CZ"/>
              <a:t>1812 – </a:t>
            </a:r>
            <a:r>
              <a:rPr lang="cs-CZ" b="1"/>
              <a:t>bitva u Borodina </a:t>
            </a:r>
            <a:r>
              <a:rPr lang="cs-CZ"/>
              <a:t>(=bitva u řeky Moskvy) – ztráty pro obě strany – Francie donucena k ústupu </a:t>
            </a:r>
            <a:r>
              <a:rPr lang="cs-CZ" i="1"/>
              <a:t>(oslabení Francie vyžilo Rakousko a Prusko – odtrhlo se od France)</a:t>
            </a:r>
          </a:p>
          <a:p>
            <a:pPr lvl="0"/>
            <a:r>
              <a:rPr lang="cs-CZ"/>
              <a:t>1813 – </a:t>
            </a:r>
            <a:r>
              <a:rPr lang="cs-CZ" b="1"/>
              <a:t>bitva u Lipska </a:t>
            </a:r>
            <a:r>
              <a:rPr lang="cs-CZ"/>
              <a:t>– porážka Francie (Prusko, Rusko s podporou VB) -&gt; dostanou se do Paříže, která následně kapituluje  -&gt; 11.4.1814 Napoleon Bonaparte se vzdal vlády</a:t>
            </a:r>
          </a:p>
          <a:p>
            <a:pPr lvl="0"/>
            <a:r>
              <a:rPr lang="cs-CZ"/>
              <a:t>18.7.1815 – </a:t>
            </a:r>
            <a:r>
              <a:rPr lang="cs-CZ" b="1"/>
              <a:t>bitva u Waterloo </a:t>
            </a:r>
            <a:r>
              <a:rPr lang="cs-CZ"/>
              <a:t>– rozhodující bitva Francie x evropským státům – konečná prohra Napoleona Bonaparte -&gt; vyhoštěn na ostrov sv. Heleny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5F4FA-8DEA-48D5-A62D-390F733171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/>
              <a:t>Důsledky Velké francouzské revoluce: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3E327-05CD-4C88-A441-74E9467679A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Politické a ekonomické sjednocení země</a:t>
            </a:r>
          </a:p>
          <a:p>
            <a:pPr lvl="0"/>
            <a:r>
              <a:rPr lang="cs-CZ"/>
              <a:t>Rozdělení moci na: výkonnou, zákonodární a soudní</a:t>
            </a:r>
          </a:p>
          <a:p>
            <a:pPr lvl="0"/>
            <a:r>
              <a:rPr lang="cs-CZ"/>
              <a:t>Deklarace práv člověka a občana = všichni lidé jsou občany, kteří si jsou rovni před zákonem</a:t>
            </a:r>
          </a:p>
          <a:p>
            <a:pPr lvl="0"/>
            <a:r>
              <a:rPr lang="cs-CZ"/>
              <a:t>Svržení feudalismu (=systém lenních vztahů) a absolutismu</a:t>
            </a:r>
          </a:p>
          <a:p>
            <a:pPr lvl="0"/>
            <a:r>
              <a:rPr lang="cs-CZ"/>
              <a:t>Odkaz ostatním národům – boje o lidská a občanská práva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TM10001105%5b%5bfn=Oříznutí%5d%5d</Template>
  <TotalTime>510</TotalTime>
  <Words>876</Words>
  <Application>Microsoft Office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Franklin Gothic Book</vt:lpstr>
      <vt:lpstr>Oříznutí</vt:lpstr>
      <vt:lpstr>Velká Francouzská revoluce</vt:lpstr>
      <vt:lpstr>Situace před Velkou francouzskou revolucí</vt:lpstr>
      <vt:lpstr>Příčiny Velké francouzské revoluce:</vt:lpstr>
      <vt:lpstr>Průběh Velké francouzské revoluce:</vt:lpstr>
      <vt:lpstr>VOLNOST, ROVNOST, BRATRSTVÍ</vt:lpstr>
      <vt:lpstr>Politické strany + organizátoři:</vt:lpstr>
      <vt:lpstr>Konvent</vt:lpstr>
      <vt:lpstr>Napoleonské války</vt:lpstr>
      <vt:lpstr>Důsledky Velké francouzské revoluce:</vt:lpstr>
      <vt:lpstr>Vídeňský kongres</vt:lpstr>
      <vt:lpstr>Použitá 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Francouzská revoluce</dc:title>
  <dc:creator>Monika Janečková</dc:creator>
  <cp:lastModifiedBy>Monika Janečková</cp:lastModifiedBy>
  <cp:revision>14</cp:revision>
  <dcterms:created xsi:type="dcterms:W3CDTF">2020-11-07T10:21:55Z</dcterms:created>
  <dcterms:modified xsi:type="dcterms:W3CDTF">2021-02-07T16:58:05Z</dcterms:modified>
</cp:coreProperties>
</file>