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8" r:id="rId18"/>
    <p:sldId id="279" r:id="rId19"/>
    <p:sldId id="280" r:id="rId20"/>
    <p:sldId id="283" r:id="rId21"/>
    <p:sldId id="282" r:id="rId22"/>
    <p:sldId id="284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344D-BE8E-4376-9B83-52387268174D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E09D-C23B-4C13-A94C-F5CC2C2FF2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63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344D-BE8E-4376-9B83-52387268174D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E09D-C23B-4C13-A94C-F5CC2C2FF2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16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344D-BE8E-4376-9B83-52387268174D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E09D-C23B-4C13-A94C-F5CC2C2FF2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01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344D-BE8E-4376-9B83-52387268174D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E09D-C23B-4C13-A94C-F5CC2C2FF2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61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344D-BE8E-4376-9B83-52387268174D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E09D-C23B-4C13-A94C-F5CC2C2FF2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22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344D-BE8E-4376-9B83-52387268174D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E09D-C23B-4C13-A94C-F5CC2C2FF2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64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344D-BE8E-4376-9B83-52387268174D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E09D-C23B-4C13-A94C-F5CC2C2FF2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6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344D-BE8E-4376-9B83-52387268174D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E09D-C23B-4C13-A94C-F5CC2C2FF2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64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344D-BE8E-4376-9B83-52387268174D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E09D-C23B-4C13-A94C-F5CC2C2FF2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15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344D-BE8E-4376-9B83-52387268174D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E09D-C23B-4C13-A94C-F5CC2C2FF2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734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344D-BE8E-4376-9B83-52387268174D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E09D-C23B-4C13-A94C-F5CC2C2FF2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72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9344D-BE8E-4376-9B83-52387268174D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3E09D-C23B-4C13-A94C-F5CC2C2FF2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77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rad.cz/cs/prazsky-hrad-pro-navstevniky/ostatni/korunovacni-klenoty-10202" TargetMode="External"/><Relationship Id="rId2" Type="http://schemas.openxmlformats.org/officeDocument/2006/relationships/hyperlink" Target="https://cestipanovnici.estranky.cz/clanky/korunovacni-klenoty/koruna-rimskych-cisaru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s.wikipedia.org/wiki/Korunova%C4%8Dn%C3%AD_klenot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B833D2-2FC4-478F-B862-0303994F8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Historie českých korunovačních klenotů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EBF66E6-8A79-4504-8BA4-86389E47A6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53348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Uložení ve Vídni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3713" y="1690688"/>
            <a:ext cx="10515600" cy="4351338"/>
          </a:xfrm>
        </p:spPr>
        <p:txBody>
          <a:bodyPr/>
          <a:lstStyle/>
          <a:p>
            <a:r>
              <a:rPr lang="cs-CZ" dirty="0"/>
              <a:t>Původní jablko a žezlo jsou uloženy ve vídeňské klenotnici</a:t>
            </a:r>
          </a:p>
          <a:p>
            <a:r>
              <a:rPr lang="cs-CZ" dirty="0"/>
              <a:t>Důvod výměny: </a:t>
            </a:r>
          </a:p>
          <a:p>
            <a:pPr marL="0" indent="0">
              <a:buNone/>
            </a:pPr>
            <a:r>
              <a:rPr lang="cs-CZ" dirty="0"/>
              <a:t>  -původní jablko a žezlo byly svým tvarem a zdobností moc jednoduché</a:t>
            </a:r>
          </a:p>
          <a:p>
            <a:pPr marL="0" indent="0">
              <a:buNone/>
            </a:pPr>
            <a:r>
              <a:rPr lang="cs-CZ" dirty="0"/>
              <a:t>  -nesplňovaly rostoucí nároky na reprezentaci Českého království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4" descr="Dárková sada korunovační klenoty český graná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4"/>
          <a:stretch/>
        </p:blipFill>
        <p:spPr bwMode="auto">
          <a:xfrm>
            <a:off x="9939127" y="3086100"/>
            <a:ext cx="2180458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ezlo-a-jabl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23" y="3839472"/>
            <a:ext cx="3723077" cy="279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477610" y="4157496"/>
            <a:ext cx="272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Původní žezlo a jablko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202337" y="5857360"/>
            <a:ext cx="238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Současné žezlo a jablko</a:t>
            </a:r>
          </a:p>
        </p:txBody>
      </p:sp>
    </p:spTree>
    <p:extLst>
      <p:ext uri="{BB962C8B-B14F-4D97-AF65-F5344CB8AC3E}">
        <p14:creationId xmlns:p14="http://schemas.microsoft.com/office/powerpoint/2010/main" val="50010182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Navrácení do Prahy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 navrácením korunovačních klenotů do prahy souhlasil Leopold II.</a:t>
            </a:r>
          </a:p>
          <a:p>
            <a:r>
              <a:rPr lang="cs-CZ" dirty="0"/>
              <a:t>Klenoty byly do Prahy přivezeny roku 1791</a:t>
            </a:r>
          </a:p>
          <a:p>
            <a:r>
              <a:rPr lang="cs-CZ" dirty="0"/>
              <a:t>Vznikla současná tradice sedmy klíčů</a:t>
            </a:r>
          </a:p>
        </p:txBody>
      </p:sp>
      <p:pic>
        <p:nvPicPr>
          <p:cNvPr id="4098" name="Picture 2" descr="Leopold II. – Wikip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2547938"/>
            <a:ext cx="28575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827654" y="6311900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Leopold II.</a:t>
            </a:r>
          </a:p>
        </p:txBody>
      </p:sp>
    </p:spTree>
    <p:extLst>
      <p:ext uri="{BB962C8B-B14F-4D97-AF65-F5344CB8AC3E}">
        <p14:creationId xmlns:p14="http://schemas.microsoft.com/office/powerpoint/2010/main" val="55311624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Za Československé republiky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1018" y="1690688"/>
            <a:ext cx="10942782" cy="4351338"/>
          </a:xfrm>
        </p:spPr>
        <p:txBody>
          <a:bodyPr/>
          <a:lstStyle/>
          <a:p>
            <a:r>
              <a:rPr lang="cs-CZ" dirty="0"/>
              <a:t>Během mobilizace před vypuknutím 2. světové války byly klenoty 20.9. 1938 tajně převezeny do pobočky Národní banky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sz="2400" dirty="0"/>
              <a:t>			 (tajná operace s názvem KFC-Klenoty fascinující ceny)</a:t>
            </a:r>
          </a:p>
          <a:p>
            <a:r>
              <a:rPr lang="cs-CZ" dirty="0"/>
              <a:t>Úkryt však nebyl bezpečný, proto byly 6.10. 1938 odvezeny zpět do Prahy</a:t>
            </a:r>
          </a:p>
          <a:p>
            <a:pPr marL="457200" lvl="1" indent="0">
              <a:buNone/>
            </a:pPr>
            <a:r>
              <a:rPr lang="cs-CZ" dirty="0"/>
              <a:t>				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6146" name="Picture 2" descr="Operace KFC - Korunovační klenoty před Hitlerem ujely do Žilin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89824"/>
            <a:ext cx="5257800" cy="295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5314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Za Československé republiky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1727" y="1690688"/>
            <a:ext cx="11242964" cy="4351338"/>
          </a:xfrm>
        </p:spPr>
        <p:txBody>
          <a:bodyPr/>
          <a:lstStyle/>
          <a:p>
            <a:r>
              <a:rPr lang="cs-CZ" dirty="0"/>
              <a:t>Klenoty neunikly ani pozornosti německé okupační moci</a:t>
            </a:r>
          </a:p>
          <a:p>
            <a:r>
              <a:rPr lang="cs-CZ" dirty="0"/>
              <a:t>V srpnu 1939 o ně projevil zájem říšský protektor Konstantin von </a:t>
            </a:r>
            <a:r>
              <a:rPr lang="cs-CZ" dirty="0" err="1"/>
              <a:t>Neurath</a:t>
            </a:r>
            <a:r>
              <a:rPr lang="cs-CZ" dirty="0"/>
              <a:t> a státní tajemník Karl Hermann Frank</a:t>
            </a:r>
          </a:p>
          <a:p>
            <a:r>
              <a:rPr lang="cs-CZ" dirty="0"/>
              <a:t>Roku 1940  byly přerozděleny klíče od Korunní komory (3-Hácha, 1- pražský arcibiskup, 3-říšský protektor)</a:t>
            </a:r>
          </a:p>
        </p:txBody>
      </p:sp>
      <p:pic>
        <p:nvPicPr>
          <p:cNvPr id="7172" name="Picture 4" descr="Na popravu ‚zvrhlého' K. H. Franka se před 70 lety stála fronta 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610" y="3906182"/>
            <a:ext cx="3333750" cy="217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Konstantin von Neurath: Nemám, co bych řekl | Pl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3"/>
          <a:stretch/>
        </p:blipFill>
        <p:spPr bwMode="auto">
          <a:xfrm>
            <a:off x="1372782" y="3922440"/>
            <a:ext cx="3112627" cy="215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636004" y="6225309"/>
            <a:ext cx="258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Konstantin von </a:t>
            </a:r>
            <a:r>
              <a:rPr lang="cs-CZ" dirty="0" err="1"/>
              <a:t>Neurath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305963" y="6271475"/>
            <a:ext cx="2364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Karl Hermann Frank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326569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Za Československé republiky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2154" y="1665289"/>
            <a:ext cx="11427691" cy="4351338"/>
          </a:xfrm>
        </p:spPr>
        <p:txBody>
          <a:bodyPr/>
          <a:lstStyle/>
          <a:p>
            <a:r>
              <a:rPr lang="cs-CZ" dirty="0"/>
              <a:t>Říšský protektor Reinhard Heydrich 19.11. 1941 získal zbylé 4 klíče </a:t>
            </a:r>
          </a:p>
          <a:p>
            <a:pPr lvl="1"/>
            <a:r>
              <a:rPr lang="cs-CZ" sz="2000" dirty="0"/>
              <a:t>Legenda o svévolné korunovaci Heydricha a jeho syna. Za tuto opovážlivost je měl oba stihnout krutý trest</a:t>
            </a:r>
          </a:p>
          <a:p>
            <a:r>
              <a:rPr lang="cs-CZ" dirty="0"/>
              <a:t> 1944 nechali nacisté klenoty zazdít ve sklepení Starého královského paláce na Pražském hradě</a:t>
            </a:r>
          </a:p>
          <a:p>
            <a:r>
              <a:rPr lang="cs-CZ" dirty="0"/>
              <a:t>Po osvobození Prahy byly klenoty v květnu 1945 vyzvednuty a vráceny zpět do Korunní komnaty</a:t>
            </a:r>
          </a:p>
        </p:txBody>
      </p:sp>
      <p:pic>
        <p:nvPicPr>
          <p:cNvPr id="8194" name="Picture 2" descr="Reinhard Heydrich – Wikip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860" y="4196829"/>
            <a:ext cx="2036611" cy="266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laus Heydrich zemřel 24. října 1943, tedy poměrně nedlouho po&#10;svém otci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6" t="659" r="15003" b="36338"/>
          <a:stretch/>
        </p:blipFill>
        <p:spPr bwMode="auto">
          <a:xfrm>
            <a:off x="7528212" y="4196828"/>
            <a:ext cx="1981778" cy="266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509633" y="5883315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Reinhard Heydrich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9784047" y="5883315"/>
            <a:ext cx="229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Heydrichův syn Klaus</a:t>
            </a:r>
          </a:p>
        </p:txBody>
      </p:sp>
    </p:spTree>
    <p:extLst>
      <p:ext uri="{BB962C8B-B14F-4D97-AF65-F5344CB8AC3E}">
        <p14:creationId xmlns:p14="http://schemas.microsoft.com/office/powerpoint/2010/main" val="252068903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Uložení korunovačních klenotů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2491" y="1690688"/>
            <a:ext cx="10515600" cy="4351338"/>
          </a:xfrm>
        </p:spPr>
        <p:txBody>
          <a:bodyPr/>
          <a:lstStyle/>
          <a:p>
            <a:r>
              <a:rPr lang="cs-CZ" dirty="0"/>
              <a:t>Korunovační klenoty jsou uloženy v Korunní komoře nad jižním vchodem do chrámu sv. Víta</a:t>
            </a:r>
          </a:p>
          <a:p>
            <a:r>
              <a:rPr lang="cs-CZ" dirty="0"/>
              <a:t>Vstupní dveře jsou opatřeny 7 zámky</a:t>
            </a:r>
          </a:p>
          <a:p>
            <a:r>
              <a:rPr lang="cs-CZ" dirty="0"/>
              <a:t>Klíče mají: prezident republiky, předseda vlády, arcibiskup pražský, předseda poslanecké sněmovny, předseda Senátu,  probošt Metropolitní kapituly u sv. Víta v Praze a primátor hlavního města Prahy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9220" name="Picture 4" descr="Prezident České republiky – Wikip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89" y="4300280"/>
            <a:ext cx="147066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Předseda vlády České republiky – Wikipe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047" y="4275009"/>
            <a:ext cx="1517650" cy="208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580689" y="6357680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Miloš Zeman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160828" y="6406331"/>
            <a:ext cx="148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Andrej </a:t>
            </a:r>
            <a:r>
              <a:rPr lang="cs-CZ" dirty="0" err="1"/>
              <a:t>Babiš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892040" y="6406331"/>
            <a:ext cx="1597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Dominik </a:t>
            </a:r>
            <a:r>
              <a:rPr lang="cs-CZ" dirty="0" err="1"/>
              <a:t>Duka</a:t>
            </a:r>
            <a:endParaRPr lang="cs-CZ" dirty="0"/>
          </a:p>
        </p:txBody>
      </p:sp>
      <p:pic>
        <p:nvPicPr>
          <p:cNvPr id="9228" name="Picture 12" descr="Arcibiskup pražský – Wikiped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30" y="4275008"/>
            <a:ext cx="1388447" cy="208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6489932" y="6406331"/>
            <a:ext cx="201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Radek Vondráček</a:t>
            </a:r>
          </a:p>
        </p:txBody>
      </p:sp>
      <p:pic>
        <p:nvPicPr>
          <p:cNvPr id="9230" name="Picture 14" descr="Předseda Poslanecké sněmovny Parlamentu České republiky – Wikiped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011" y="4275009"/>
            <a:ext cx="155305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8483667" y="6416243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Miloš Vystrčil</a:t>
            </a:r>
          </a:p>
        </p:txBody>
      </p:sp>
      <p:pic>
        <p:nvPicPr>
          <p:cNvPr id="9232" name="Picture 16" descr="Miloš Vystrčil – Wikiped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472" y="4275009"/>
            <a:ext cx="1608436" cy="207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10270318" y="6406331"/>
            <a:ext cx="138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Václav Malý</a:t>
            </a:r>
          </a:p>
        </p:txBody>
      </p:sp>
      <p:pic>
        <p:nvPicPr>
          <p:cNvPr id="9234" name="Picture 18" descr="Mons. Václav Malý - Církev.c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318" y="4272262"/>
            <a:ext cx="1387757" cy="208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10382044" y="3771942"/>
            <a:ext cx="1407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Zdeněk Hřib</a:t>
            </a:r>
          </a:p>
        </p:txBody>
      </p:sp>
      <p:pic>
        <p:nvPicPr>
          <p:cNvPr id="9236" name="Picture 20" descr="Primátor hlavního města Prahy – Wikipedi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941" y="1626438"/>
            <a:ext cx="1560008" cy="208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92609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Svatováclavská koruna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1000" y="1690688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Čelenka je zhotovena ze zlata o ryzosti 22 karátů</a:t>
            </a:r>
          </a:p>
          <a:p>
            <a:r>
              <a:rPr lang="cs-CZ" dirty="0"/>
              <a:t>Koruna je osazena 96 drahými kameny a perlami</a:t>
            </a:r>
          </a:p>
          <a:p>
            <a:r>
              <a:rPr lang="cs-CZ" dirty="0"/>
              <a:t>Nevzácnější kámen je rubelit</a:t>
            </a:r>
          </a:p>
          <a:p>
            <a:r>
              <a:rPr lang="cs-CZ" dirty="0"/>
              <a:t>Do křížku na vrcholu byl údajně vložen trn z koruny Ježíše Krista</a:t>
            </a:r>
          </a:p>
          <a:p>
            <a:r>
              <a:rPr lang="cs-CZ" dirty="0"/>
              <a:t>Je 4. nejstarší </a:t>
            </a:r>
            <a:r>
              <a:rPr lang="cs-CZ"/>
              <a:t>v Evropě</a:t>
            </a:r>
            <a:endParaRPr lang="cs-CZ" dirty="0"/>
          </a:p>
          <a:p>
            <a:r>
              <a:rPr lang="cs-CZ" dirty="0"/>
              <a:t>Váží 2,4 kg, dosahuje výšky </a:t>
            </a:r>
          </a:p>
          <a:p>
            <a:pPr marL="0" indent="0">
              <a:buNone/>
            </a:pPr>
            <a:r>
              <a:rPr lang="cs-CZ" dirty="0"/>
              <a:t>19 cm a průměr čelenky je 19-21cm</a:t>
            </a:r>
          </a:p>
          <a:p>
            <a:endParaRPr lang="cs-CZ" dirty="0"/>
          </a:p>
        </p:txBody>
      </p:sp>
      <p:pic>
        <p:nvPicPr>
          <p:cNvPr id="11266" name="Picture 2" descr="Svatováclavská koruna – Wikipedi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1171575"/>
            <a:ext cx="6054053" cy="487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01073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Královské žezlo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850" y="1690688"/>
            <a:ext cx="5181600" cy="4351338"/>
          </a:xfrm>
        </p:spPr>
        <p:txBody>
          <a:bodyPr/>
          <a:lstStyle/>
          <a:p>
            <a:r>
              <a:rPr lang="cs-CZ" dirty="0"/>
              <a:t>Vytvořil ho augsburský zlatník Hans </a:t>
            </a:r>
            <a:r>
              <a:rPr lang="cs-CZ" dirty="0" err="1"/>
              <a:t>Haller</a:t>
            </a:r>
            <a:r>
              <a:rPr lang="cs-CZ" dirty="0"/>
              <a:t> roku 1533</a:t>
            </a:r>
          </a:p>
          <a:p>
            <a:r>
              <a:rPr lang="cs-CZ" dirty="0"/>
              <a:t>Je zhotoveno z 18ti karátového zlata</a:t>
            </a:r>
          </a:p>
          <a:p>
            <a:r>
              <a:rPr lang="cs-CZ" dirty="0"/>
              <a:t>Váží 1013 g a měří 67 cm</a:t>
            </a:r>
          </a:p>
        </p:txBody>
      </p:sp>
      <p:pic>
        <p:nvPicPr>
          <p:cNvPr id="12290" name="Picture 2" descr="Výstava Českých korunovačních klenotů v OC Šestk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8324" y="495300"/>
            <a:ext cx="6442159" cy="568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92302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Královské jablko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28625" y="1690688"/>
            <a:ext cx="5181600" cy="4351338"/>
          </a:xfrm>
        </p:spPr>
        <p:txBody>
          <a:bodyPr/>
          <a:lstStyle/>
          <a:p>
            <a:r>
              <a:rPr lang="cs-CZ" dirty="0"/>
              <a:t>Bylo vytvořeno roku 1527</a:t>
            </a:r>
          </a:p>
          <a:p>
            <a:r>
              <a:rPr lang="cs-CZ" dirty="0"/>
              <a:t>Je z 18ti karátového zlata</a:t>
            </a:r>
          </a:p>
          <a:p>
            <a:r>
              <a:rPr lang="cs-CZ" dirty="0"/>
              <a:t>Váží 780 g a je vysoké 22 cm</a:t>
            </a:r>
          </a:p>
        </p:txBody>
      </p:sp>
      <p:pic>
        <p:nvPicPr>
          <p:cNvPr id="13314" name="Picture 2" descr="Královské jablko - české korunovační kleno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7634" y="365125"/>
            <a:ext cx="4072366" cy="643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78267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Korunovační plášť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61391" y="1690688"/>
            <a:ext cx="5181600" cy="4351338"/>
          </a:xfrm>
        </p:spPr>
        <p:txBody>
          <a:bodyPr/>
          <a:lstStyle/>
          <a:p>
            <a:r>
              <a:rPr lang="cs-CZ" dirty="0"/>
              <a:t>Byl zhotoven pro korunovaci Ferdinanda II. Roku 1617</a:t>
            </a:r>
          </a:p>
          <a:p>
            <a:r>
              <a:rPr lang="cs-CZ" dirty="0"/>
              <a:t>Jako první žena do něj byla oblečena roku 1743 Marie Terezie</a:t>
            </a:r>
          </a:p>
          <a:p>
            <a:r>
              <a:rPr lang="cs-CZ" dirty="0"/>
              <a:t>Je uložen ve speciálně klimatizovaném depozitáři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4338" name="Picture 2" descr="Monarchie jako stále relevantní forma vlády :: Monarchis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44" y="244137"/>
            <a:ext cx="4006405" cy="639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31950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57366A-B06D-495E-8AF0-0FD3E4C50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České korunovační klenoty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E581CE-0834-4C65-B458-FA40F032B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07" y="1690688"/>
            <a:ext cx="10515600" cy="4813300"/>
          </a:xfrm>
        </p:spPr>
        <p:txBody>
          <a:bodyPr>
            <a:normAutofit/>
          </a:bodyPr>
          <a:lstStyle/>
          <a:p>
            <a:r>
              <a:rPr lang="cs-CZ" dirty="0"/>
              <a:t>Jsou souborem předmětů ze sbírky Svatovítského pokladu</a:t>
            </a:r>
          </a:p>
          <a:p>
            <a:r>
              <a:rPr lang="cs-CZ" dirty="0"/>
              <a:t>Udělovaly se při korunovaci</a:t>
            </a:r>
          </a:p>
          <a:p>
            <a:r>
              <a:rPr lang="cs-CZ" dirty="0"/>
              <a:t>Jsou národní kulturní památkou</a:t>
            </a:r>
          </a:p>
          <a:p>
            <a:r>
              <a:rPr lang="cs-CZ" dirty="0"/>
              <a:t>Soubor zahrnuje: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8" name="Picture 4" descr="Svatováclavská koruna – Wikipedie">
            <a:extLst>
              <a:ext uri="{FF2B5EF4-FFF2-40B4-BE49-F238E27FC236}">
                <a16:creationId xmlns:a16="http://schemas.microsoft.com/office/drawing/2014/main" id="{96499A93-28F9-49D4-B575-366C85BCE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1" y="3701928"/>
            <a:ext cx="2638425" cy="212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NQUIS - 2008/56 České korunovační klenoty, symbol českých dějin ...">
            <a:extLst>
              <a:ext uri="{FF2B5EF4-FFF2-40B4-BE49-F238E27FC236}">
                <a16:creationId xmlns:a16="http://schemas.microsoft.com/office/drawing/2014/main" id="{C8B6AA5D-673A-4E0B-9E53-338D5E0EA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132" y="5008863"/>
            <a:ext cx="3673522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české korunovační klenoty jablko-replika | Korunovační klenoty, Jablka">
            <a:extLst>
              <a:ext uri="{FF2B5EF4-FFF2-40B4-BE49-F238E27FC236}">
                <a16:creationId xmlns:a16="http://schemas.microsoft.com/office/drawing/2014/main" id="{68EEB8F2-BA3F-4953-BA92-867781BEB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400" y="2262717"/>
            <a:ext cx="1638300" cy="218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ČT24 - Korunovační plášť Zdroj: ČTK Autor: Michal Doležal ...">
            <a:extLst>
              <a:ext uri="{FF2B5EF4-FFF2-40B4-BE49-F238E27FC236}">
                <a16:creationId xmlns:a16="http://schemas.microsoft.com/office/drawing/2014/main" id="{4A9817B1-F71B-46BA-BF1E-5A89EB574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596" y="780776"/>
            <a:ext cx="2012902" cy="303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6E9DF5E-85C4-4F1B-8144-225C18D7D1BF}"/>
              </a:ext>
            </a:extLst>
          </p:cNvPr>
          <p:cNvSpPr txBox="1"/>
          <p:nvPr/>
        </p:nvSpPr>
        <p:spPr>
          <a:xfrm>
            <a:off x="482508" y="6156238"/>
            <a:ext cx="241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Svatováclavská koruna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97BC714-2583-4967-BF15-47FAF939D31C}"/>
              </a:ext>
            </a:extLst>
          </p:cNvPr>
          <p:cNvSpPr txBox="1"/>
          <p:nvPr/>
        </p:nvSpPr>
        <p:spPr>
          <a:xfrm>
            <a:off x="6552155" y="5883368"/>
            <a:ext cx="161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Královské žezlo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401C05F-C4C1-4A2C-9165-1FEA4C74D900}"/>
              </a:ext>
            </a:extLst>
          </p:cNvPr>
          <p:cNvSpPr txBox="1"/>
          <p:nvPr/>
        </p:nvSpPr>
        <p:spPr>
          <a:xfrm>
            <a:off x="6882400" y="4543661"/>
            <a:ext cx="178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Královské jablko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999358C-CAF3-4287-9841-BF813D08D582}"/>
              </a:ext>
            </a:extLst>
          </p:cNvPr>
          <p:cNvSpPr txBox="1"/>
          <p:nvPr/>
        </p:nvSpPr>
        <p:spPr>
          <a:xfrm>
            <a:off x="9860596" y="3950961"/>
            <a:ext cx="261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Korunovační plášť</a:t>
            </a:r>
          </a:p>
        </p:txBody>
      </p:sp>
      <p:pic>
        <p:nvPicPr>
          <p:cNvPr id="19" name="Picture 10" descr="Čeští panovníci - Korunovační klenoty - Koruna římských císařů">
            <a:extLst>
              <a:ext uri="{FF2B5EF4-FFF2-40B4-BE49-F238E27FC236}">
                <a16:creationId xmlns:a16="http://schemas.microsoft.com/office/drawing/2014/main" id="{B735C536-F5AF-4E69-844F-2983C56BD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2" y="3185792"/>
            <a:ext cx="20574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3ACC98A6-5E56-40F7-A8FE-4E7D7C0AE912}"/>
              </a:ext>
            </a:extLst>
          </p:cNvPr>
          <p:cNvSpPr txBox="1"/>
          <p:nvPr/>
        </p:nvSpPr>
        <p:spPr>
          <a:xfrm>
            <a:off x="3427779" y="5778007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Kožené pouzdro na korunu</a:t>
            </a:r>
          </a:p>
        </p:txBody>
      </p:sp>
    </p:spTree>
    <p:extLst>
      <p:ext uri="{BB962C8B-B14F-4D97-AF65-F5344CB8AC3E}">
        <p14:creationId xmlns:p14="http://schemas.microsoft.com/office/powerpoint/2010/main" val="210103940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Kožená pouzdra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2378" y="1967082"/>
            <a:ext cx="4949247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Pouzdro na korunu nechal zhotovit Karel IV. roku 1347</a:t>
            </a:r>
          </a:p>
          <a:p>
            <a:endParaRPr lang="cs-CZ" dirty="0"/>
          </a:p>
          <a:p>
            <a:r>
              <a:rPr lang="cs-CZ" dirty="0"/>
              <a:t>Pouzdro na žezlo pochází ze 17. stol.</a:t>
            </a:r>
          </a:p>
          <a:p>
            <a:endParaRPr lang="cs-CZ" dirty="0"/>
          </a:p>
          <a:p>
            <a:r>
              <a:rPr lang="cs-CZ" dirty="0"/>
              <a:t>Původní pouzdro na jablko má tvar kříže. V době 1. republiky nechtěla státní moc používat ,,katolické“ symboly, proto udělali nové pouzdro.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5366" name="Picture 6" descr="Společenskovědní web Marka Šimoňá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4681538"/>
            <a:ext cx="4876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Čeští panovníci - Korunovační klenoty - Koruna římských císař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297" y="873002"/>
            <a:ext cx="2241549" cy="241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Čeští panovníci - Korunovační klenoty - České korunovační kleno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606" y="156363"/>
            <a:ext cx="1878445" cy="302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035222" y="144656"/>
            <a:ext cx="308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Pouzdro na jablko původní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0157691" y="3464878"/>
            <a:ext cx="239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Pouzdro na korunu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258425" y="6097649"/>
            <a:ext cx="2059709" cy="37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Pouzdro na žezlo</a:t>
            </a:r>
          </a:p>
        </p:txBody>
      </p:sp>
      <p:pic>
        <p:nvPicPr>
          <p:cNvPr id="15376" name="Picture 16" descr="Čeští panovníci - Korunovační klenoty - České korunovační kleno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413" y="1062564"/>
            <a:ext cx="23050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623916" y="4139268"/>
            <a:ext cx="3533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Současné kožené pouzdro na jablko</a:t>
            </a:r>
          </a:p>
        </p:txBody>
      </p:sp>
    </p:spTree>
    <p:extLst>
      <p:ext uri="{BB962C8B-B14F-4D97-AF65-F5344CB8AC3E}">
        <p14:creationId xmlns:p14="http://schemas.microsoft.com/office/powerpoint/2010/main" val="37161944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Ostatní korunovační klenoty</a:t>
            </a:r>
          </a:p>
        </p:txBody>
      </p:sp>
      <p:pic>
        <p:nvPicPr>
          <p:cNvPr id="16386" name="Picture 2" descr="Svatováclavský meč - české korunovační klenot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9612" y="1825625"/>
            <a:ext cx="147877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Korunovační kříž - české korunovační kleno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223" y="1438275"/>
            <a:ext cx="2784537" cy="53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500418" y="1686481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Korunovační kříž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824518" y="5966691"/>
            <a:ext cx="351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Svatováclavský meč</a:t>
            </a:r>
          </a:p>
        </p:txBody>
      </p:sp>
      <p:sp>
        <p:nvSpPr>
          <p:cNvPr id="7" name="Obdélník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pic>
        <p:nvPicPr>
          <p:cNvPr id="16390" name="Picture 6" descr="Svatováclavský meč - české korunovační kleno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068" y="76200"/>
            <a:ext cx="3009755" cy="668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65857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62181" y="665018"/>
            <a:ext cx="413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Děkuji za pozornost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62182" y="1838036"/>
            <a:ext cx="422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Vypracovala Kristýna Dostálová 2.B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62181" y="2610944"/>
            <a:ext cx="9772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Zdroje:</a:t>
            </a:r>
          </a:p>
          <a:p>
            <a:r>
              <a:rPr lang="cs-CZ" dirty="0">
                <a:hlinkClick r:id="rId2"/>
              </a:rPr>
              <a:t>https://cestipanovnici.estranky.cz/clanky/korunovacni-klenoty/koruna-rimskych-cisaru.html</a:t>
            </a:r>
            <a:endParaRPr lang="cs-CZ" dirty="0"/>
          </a:p>
          <a:p>
            <a:r>
              <a:rPr lang="cs-CZ" dirty="0">
                <a:hlinkClick r:id="rId3"/>
              </a:rPr>
              <a:t>https://www.hrad.cz/cs/prazsky-hrad-pro-navstevniky/ostatni/korunovacni-klenoty-10202</a:t>
            </a:r>
            <a:endParaRPr lang="cs-CZ" dirty="0"/>
          </a:p>
          <a:p>
            <a:r>
              <a:rPr lang="cs-CZ" dirty="0">
                <a:hlinkClick r:id="rId4"/>
              </a:rPr>
              <a:t>https://cs.wikipedia.org/wiki/Korunova%C4%8Dn%C3%AD_klenoty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895686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D36A45-7690-4579-A92E-5D66251D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Přemyslovská knížata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216697-6AD2-4A75-A63F-7F9E3C10B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25" y="1690688"/>
            <a:ext cx="10515600" cy="4351338"/>
          </a:xfrm>
        </p:spPr>
        <p:txBody>
          <a:bodyPr/>
          <a:lstStyle/>
          <a:p>
            <a:r>
              <a:rPr lang="cs-CZ" dirty="0"/>
              <a:t>Odznaky panovnické moci 1. knížat z rodu Přemyslovců byly:  			        - </a:t>
            </a:r>
            <a:r>
              <a:rPr lang="cs-CZ" sz="2800" dirty="0"/>
              <a:t>Korouhev, štít, meč, přilba, případně klobouk nebo čapka</a:t>
            </a:r>
          </a:p>
          <a:p>
            <a:r>
              <a:rPr lang="cs-CZ" dirty="0"/>
              <a:t>V roce 1059 nebo 1060 získal Spytihněv II. Od papeže Mikuláše II. Za poplatek 100 hřiven právo nosit při zvláštních příležitostech mitru</a:t>
            </a:r>
          </a:p>
          <a:p>
            <a:pPr marL="3657600" lvl="8" indent="0">
              <a:buNone/>
            </a:pPr>
            <a:endParaRPr lang="cs-CZ" dirty="0"/>
          </a:p>
          <a:p>
            <a:pPr marL="3657600" lvl="8" indent="0">
              <a:buNone/>
            </a:pPr>
            <a:endParaRPr lang="cs-CZ" dirty="0"/>
          </a:p>
        </p:txBody>
      </p:sp>
      <p:pic>
        <p:nvPicPr>
          <p:cNvPr id="2052" name="Picture 4" descr="Mikulášská mitra | KLOBOUKY A ČEPICE |Velkoobchod a maloobchod ...">
            <a:extLst>
              <a:ext uri="{FF2B5EF4-FFF2-40B4-BE49-F238E27FC236}">
                <a16:creationId xmlns:a16="http://schemas.microsoft.com/office/drawing/2014/main" id="{E05014B8-B9E1-40A4-8A8B-0D34BDBBD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605213"/>
            <a:ext cx="232653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F4D07CD-F2F3-40DB-9D3E-B2452D57B68B}"/>
              </a:ext>
            </a:extLst>
          </p:cNvPr>
          <p:cNvSpPr txBox="1"/>
          <p:nvPr/>
        </p:nvSpPr>
        <p:spPr>
          <a:xfrm>
            <a:off x="1181100" y="6254750"/>
            <a:ext cx="11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Mitra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CDC88E6-69C5-4DFE-A011-FA7F6DA89763}"/>
              </a:ext>
            </a:extLst>
          </p:cNvPr>
          <p:cNvSpPr txBox="1"/>
          <p:nvPr/>
        </p:nvSpPr>
        <p:spPr>
          <a:xfrm>
            <a:off x="3254428" y="6158469"/>
            <a:ext cx="145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Spytihněv II.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5A2AA38-B173-4A44-AA47-0266320702C1}"/>
              </a:ext>
            </a:extLst>
          </p:cNvPr>
          <p:cNvSpPr txBox="1"/>
          <p:nvPr/>
        </p:nvSpPr>
        <p:spPr>
          <a:xfrm>
            <a:off x="6487101" y="6254750"/>
            <a:ext cx="252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Mikuláš II.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189F647-C7B8-44FD-B92D-BC72D79F2C80}"/>
              </a:ext>
            </a:extLst>
          </p:cNvPr>
          <p:cNvSpPr txBox="1"/>
          <p:nvPr/>
        </p:nvSpPr>
        <p:spPr>
          <a:xfrm>
            <a:off x="10158412" y="6254750"/>
            <a:ext cx="126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pic>
        <p:nvPicPr>
          <p:cNvPr id="1026" name="Picture 2" descr="Zobrazit zdrojový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900" y="3520370"/>
            <a:ext cx="2497400" cy="263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ikuláš II. (papež) – Wikiped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750" y="3805237"/>
            <a:ext cx="2381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6795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785A0C-7FF5-436D-9D43-7D5FAB909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Koruny přemyslovských králů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968966-F153-4DA0-A9D0-E80D5E22A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690688"/>
            <a:ext cx="10515600" cy="4351338"/>
          </a:xfrm>
        </p:spPr>
        <p:txBody>
          <a:bodyPr/>
          <a:lstStyle/>
          <a:p>
            <a:r>
              <a:rPr lang="cs-CZ" dirty="0"/>
              <a:t>Poprvé získal pro svoji osobu královský titul kníže Vratislav II. V roce 1085 za vojenskou pomoc</a:t>
            </a:r>
          </a:p>
          <a:p>
            <a:r>
              <a:rPr lang="cs-CZ" dirty="0"/>
              <a:t>Podruhé královský titul získal Vladislav II. V roce 1158 za příslib vojenské pomoci v Řezně</a:t>
            </a:r>
          </a:p>
          <a:p>
            <a:endParaRPr lang="cs-CZ" u="sng" dirty="0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918637D6-8B7E-493B-8E4D-9F2F1C3D6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35375"/>
            <a:ext cx="23145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7CA64FD-503C-40E4-84AB-74A2EA53FDB1}"/>
              </a:ext>
            </a:extLst>
          </p:cNvPr>
          <p:cNvSpPr txBox="1"/>
          <p:nvPr/>
        </p:nvSpPr>
        <p:spPr>
          <a:xfrm>
            <a:off x="3152775" y="6150253"/>
            <a:ext cx="189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Vratislav II.</a:t>
            </a: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03F73DAC-904E-4111-B01B-EFAB16AFC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465" y="3635375"/>
            <a:ext cx="2360040" cy="285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635B688-3D16-4AB3-B997-B3BB09F659CB}"/>
              </a:ext>
            </a:extLst>
          </p:cNvPr>
          <p:cNvSpPr txBox="1"/>
          <p:nvPr/>
        </p:nvSpPr>
        <p:spPr>
          <a:xfrm>
            <a:off x="7739505" y="6141482"/>
            <a:ext cx="1571625" cy="378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Vladislav II.</a:t>
            </a:r>
          </a:p>
        </p:txBody>
      </p:sp>
    </p:spTree>
    <p:extLst>
      <p:ext uri="{BB962C8B-B14F-4D97-AF65-F5344CB8AC3E}">
        <p14:creationId xmlns:p14="http://schemas.microsoft.com/office/powerpoint/2010/main" val="357426926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3C7C26-7779-4336-9581-72D13CFD8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Koruny přemyslovských králů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A3605D-837E-42EE-A7D3-96A392827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760002"/>
            <a:ext cx="10515600" cy="4351338"/>
          </a:xfrm>
        </p:spPr>
        <p:txBody>
          <a:bodyPr/>
          <a:lstStyle/>
          <a:p>
            <a:r>
              <a:rPr lang="cs-CZ" dirty="0"/>
              <a:t>Dědičný královský titul získal v roce 1198 Přemysl Otakar I.</a:t>
            </a:r>
          </a:p>
          <a:p>
            <a:r>
              <a:rPr lang="cs-CZ" dirty="0"/>
              <a:t>Dědičnost titulu byla definitivně potvrzena roku 1212 Zlatou bulou sicilskou</a:t>
            </a:r>
          </a:p>
          <a:p>
            <a:r>
              <a:rPr lang="cs-CZ" dirty="0"/>
              <a:t>Přemysl Otakar II. a Václav II. Používali titul král až po korunovaci, před korunovací se titulovali jako dědic a pán Království českého</a:t>
            </a:r>
          </a:p>
        </p:txBody>
      </p:sp>
      <p:pic>
        <p:nvPicPr>
          <p:cNvPr id="4098" name="Picture 2" descr="Přemysl Otakar I. - Home | Facebook">
            <a:extLst>
              <a:ext uri="{FF2B5EF4-FFF2-40B4-BE49-F238E27FC236}">
                <a16:creationId xmlns:a16="http://schemas.microsoft.com/office/drawing/2014/main" id="{D775FF2F-582A-4BC8-B758-8477AAD69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01" y="40338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latá bula sicilská – Wikipedie">
            <a:extLst>
              <a:ext uri="{FF2B5EF4-FFF2-40B4-BE49-F238E27FC236}">
                <a16:creationId xmlns:a16="http://schemas.microsoft.com/office/drawing/2014/main" id="{50583F33-8DBA-4044-B5C7-55CC5A3CE4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6" t="7363" r="14165"/>
          <a:stretch/>
        </p:blipFill>
        <p:spPr bwMode="auto">
          <a:xfrm>
            <a:off x="9273925" y="3698935"/>
            <a:ext cx="1224838" cy="251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řemysl Otakar II. | Panovnici.cz">
            <a:extLst>
              <a:ext uri="{FF2B5EF4-FFF2-40B4-BE49-F238E27FC236}">
                <a16:creationId xmlns:a16="http://schemas.microsoft.com/office/drawing/2014/main" id="{2DAB9A7F-421D-472A-A365-6738882C8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240" y="4001294"/>
            <a:ext cx="1574463" cy="236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7C33456D-6C19-49BD-92E9-4F0BC56E9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717" y="4033838"/>
            <a:ext cx="18764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2FD2DBA-0534-4151-A67F-8953F15AE887}"/>
              </a:ext>
            </a:extLst>
          </p:cNvPr>
          <p:cNvSpPr txBox="1"/>
          <p:nvPr/>
        </p:nvSpPr>
        <p:spPr>
          <a:xfrm>
            <a:off x="392999" y="6308209"/>
            <a:ext cx="189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Přemysl Otakar I.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133FD09-FCE8-44F0-9088-C5BF9900BF74}"/>
              </a:ext>
            </a:extLst>
          </p:cNvPr>
          <p:cNvSpPr txBox="1"/>
          <p:nvPr/>
        </p:nvSpPr>
        <p:spPr>
          <a:xfrm>
            <a:off x="3160913" y="6372576"/>
            <a:ext cx="193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Přemysl Otakar II.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B9CC750-999B-4E83-8BF9-9988915869AC}"/>
              </a:ext>
            </a:extLst>
          </p:cNvPr>
          <p:cNvSpPr txBox="1"/>
          <p:nvPr/>
        </p:nvSpPr>
        <p:spPr>
          <a:xfrm>
            <a:off x="6096000" y="6372576"/>
            <a:ext cx="1364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Václav II.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785E39B-8F03-472D-A499-9BD0B26F916E}"/>
              </a:ext>
            </a:extLst>
          </p:cNvPr>
          <p:cNvSpPr txBox="1"/>
          <p:nvPr/>
        </p:nvSpPr>
        <p:spPr>
          <a:xfrm>
            <a:off x="9069997" y="6372576"/>
            <a:ext cx="185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Zlatá bula sicilská</a:t>
            </a:r>
          </a:p>
        </p:txBody>
      </p:sp>
    </p:spTree>
    <p:extLst>
      <p:ext uri="{BB962C8B-B14F-4D97-AF65-F5344CB8AC3E}">
        <p14:creationId xmlns:p14="http://schemas.microsoft.com/office/powerpoint/2010/main" val="49269957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E20AFC-E464-434F-842D-57250FD3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Koruny přemyslovských králů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AD86CC-F618-4C8A-B408-F91770C98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690688"/>
            <a:ext cx="10515600" cy="4351338"/>
          </a:xfrm>
        </p:spPr>
        <p:txBody>
          <a:bodyPr/>
          <a:lstStyle/>
          <a:p>
            <a:r>
              <a:rPr lang="cs-CZ" dirty="0"/>
              <a:t>Do současnosti se nezachovaly a ani o nich neexistují písemné zprávy</a:t>
            </a:r>
          </a:p>
          <a:p>
            <a:r>
              <a:rPr lang="cs-CZ" dirty="0"/>
              <a:t>Jejich podobu lze usuzovat z vyobrazení na pečetích, mincích, nástěnných malbách, kronikách apod.</a:t>
            </a:r>
          </a:p>
          <a:p>
            <a:r>
              <a:rPr lang="cs-CZ" dirty="0"/>
              <a:t>Předpokládá se, že byla opakovaně použita koruna Vratislavova</a:t>
            </a:r>
          </a:p>
          <a:p>
            <a:r>
              <a:rPr lang="cs-CZ" dirty="0"/>
              <a:t>Vratislavova koruna posloužila Karlu IV. jako inspirace na tvorbu nové koruny</a:t>
            </a:r>
          </a:p>
          <a:p>
            <a:endParaRPr lang="cs-CZ" dirty="0"/>
          </a:p>
        </p:txBody>
      </p:sp>
      <p:pic>
        <p:nvPicPr>
          <p:cNvPr id="5122" name="Picture 2" descr="Kam se poděla koruna prvního českého krále? – Epochaplus.cz">
            <a:extLst>
              <a:ext uri="{FF2B5EF4-FFF2-40B4-BE49-F238E27FC236}">
                <a16:creationId xmlns:a16="http://schemas.microsoft.com/office/drawing/2014/main" id="{2630BBAE-0E54-4AE3-96B2-9CCA1C208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408" y="4170443"/>
            <a:ext cx="2687557" cy="268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48. aukce mincí, medailí, bankovek, řádů a vyznamenání - 8. 12 ...">
            <a:extLst>
              <a:ext uri="{FF2B5EF4-FFF2-40B4-BE49-F238E27FC236}">
                <a16:creationId xmlns:a16="http://schemas.microsoft.com/office/drawing/2014/main" id="{FC1307F3-25CD-4C67-8A5D-98C9476DF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173" y="4170443"/>
            <a:ext cx="2286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Zajímavosti | Dějiny národa Českého - ČESKÉ MINCE-DENÁRY | inadhled">
            <a:extLst>
              <a:ext uri="{FF2B5EF4-FFF2-40B4-BE49-F238E27FC236}">
                <a16:creationId xmlns:a16="http://schemas.microsoft.com/office/drawing/2014/main" id="{96C6CD4E-FBDF-4F40-A7D6-D3B841B7E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704" y="4189493"/>
            <a:ext cx="22098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86247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CB36FB-F730-4F9F-B916-2DDF09D5F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Karel IV.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E12C26-F40D-4FA4-A2E8-DDB0C14BD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640959"/>
            <a:ext cx="10515600" cy="4351338"/>
          </a:xfrm>
        </p:spPr>
        <p:txBody>
          <a:bodyPr/>
          <a:lstStyle/>
          <a:p>
            <a:r>
              <a:rPr lang="cs-CZ" dirty="0"/>
              <a:t>Svatováclavskou korunu nechal vytvořit Karel IV v roce 1346</a:t>
            </a:r>
          </a:p>
          <a:p>
            <a:r>
              <a:rPr lang="cs-CZ" dirty="0"/>
              <a:t>6. května 1346 vydal papež na Karlovu žádost bulu na ochranu koruny</a:t>
            </a:r>
          </a:p>
          <a:p>
            <a:r>
              <a:rPr lang="cs-CZ" dirty="0"/>
              <a:t>Za Karlova života byla koruna několikrát přepracována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23950" y="5807631"/>
            <a:ext cx="170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Karel IV.</a:t>
            </a:r>
          </a:p>
        </p:txBody>
      </p:sp>
      <p:pic>
        <p:nvPicPr>
          <p:cNvPr id="2050" name="Picture 2" descr="Zelená výstava - Vládci naší země - 05 - Karel IV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24225"/>
            <a:ext cx="1869411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ezlo-a-jabl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90900"/>
            <a:ext cx="3714750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226213" y="6311900"/>
            <a:ext cx="343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Žezlo a jablko Karla IV. ze 14. stol.</a:t>
            </a:r>
          </a:p>
        </p:txBody>
      </p:sp>
    </p:spTree>
    <p:extLst>
      <p:ext uri="{BB962C8B-B14F-4D97-AF65-F5344CB8AC3E}">
        <p14:creationId xmlns:p14="http://schemas.microsoft.com/office/powerpoint/2010/main" val="9945507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Převezení na Karlštejn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4324" y="1690688"/>
            <a:ext cx="11877675" cy="4351338"/>
          </a:xfrm>
        </p:spPr>
        <p:txBody>
          <a:bodyPr/>
          <a:lstStyle/>
          <a:p>
            <a:r>
              <a:rPr lang="cs-CZ" dirty="0"/>
              <a:t>Václav IV začátkem 15. stol. nechal klenoty převést na Karlštejn</a:t>
            </a:r>
          </a:p>
          <a:p>
            <a:r>
              <a:rPr lang="cs-CZ" dirty="0"/>
              <a:t>Zemské zřízení vydané králem Vladislavem Jagellonským roku 1500 zavazuje přísahou karlštejnské purkrabí, že budou chránit hrad i s korunou, klenoty a zemskými privilegii pod trestem smrti, ztráty cti a majetku a vyhnání potomků ze země</a:t>
            </a:r>
          </a:p>
          <a:p>
            <a:r>
              <a:rPr lang="cs-CZ" dirty="0"/>
              <a:t>Korunu mohli vydat pouze tomu, kdo byl před tím zvolen králem</a:t>
            </a:r>
          </a:p>
          <a:p>
            <a:r>
              <a:rPr lang="cs-CZ" dirty="0"/>
              <a:t>V době stavovského povstání byly klenoty 30.6. 1619 převezeny na Pražský hrad</a:t>
            </a:r>
          </a:p>
        </p:txBody>
      </p:sp>
    </p:spTree>
    <p:extLst>
      <p:ext uri="{BB962C8B-B14F-4D97-AF65-F5344CB8AC3E}">
        <p14:creationId xmlns:p14="http://schemas.microsoft.com/office/powerpoint/2010/main" val="56718648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Uložení ve Vídni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4325" y="1690688"/>
            <a:ext cx="10515600" cy="4351338"/>
          </a:xfrm>
        </p:spPr>
        <p:txBody>
          <a:bodyPr/>
          <a:lstStyle/>
          <a:p>
            <a:r>
              <a:rPr lang="cs-CZ" dirty="0"/>
              <a:t>Během třicetileté války se klenoty několikrát z bezpečnostních důvodů stěhovaly</a:t>
            </a:r>
          </a:p>
          <a:p>
            <a:r>
              <a:rPr lang="cs-CZ" dirty="0"/>
              <a:t>Z obavy před útokem Švédů byly tajně odvezeny do Vídně</a:t>
            </a:r>
          </a:p>
          <a:p>
            <a:r>
              <a:rPr lang="cs-CZ" dirty="0"/>
              <a:t>Během uložení ve Vídni došlo k záměně žezla a jablka</a:t>
            </a:r>
          </a:p>
          <a:p>
            <a:r>
              <a:rPr lang="cs-CZ" dirty="0"/>
              <a:t>Současné žezlo a jablko nechal zhotovit Ferdinand I.</a:t>
            </a:r>
          </a:p>
          <a:p>
            <a:endParaRPr lang="cs-CZ" dirty="0"/>
          </a:p>
        </p:txBody>
      </p:sp>
      <p:pic>
        <p:nvPicPr>
          <p:cNvPr id="3082" name="Picture 10" descr="Počátek budování absolutismu: Ferdinand I. zřídil apelační sou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840" y="4110182"/>
            <a:ext cx="3738579" cy="249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417344" y="6233236"/>
            <a:ext cx="135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Ferdinand I.</a:t>
            </a:r>
          </a:p>
        </p:txBody>
      </p:sp>
    </p:spTree>
    <p:extLst>
      <p:ext uri="{BB962C8B-B14F-4D97-AF65-F5344CB8AC3E}">
        <p14:creationId xmlns:p14="http://schemas.microsoft.com/office/powerpoint/2010/main" val="428119421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1798</TotalTime>
  <Words>995</Words>
  <Application>Microsoft Office PowerPoint</Application>
  <PresentationFormat>Širokoúhlá obrazovka</PresentationFormat>
  <Paragraphs>137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Motiv Office</vt:lpstr>
      <vt:lpstr>Historie českých korunovačních klenotů</vt:lpstr>
      <vt:lpstr>České korunovační klenoty</vt:lpstr>
      <vt:lpstr>Přemyslovská knížata</vt:lpstr>
      <vt:lpstr>Koruny přemyslovských králů</vt:lpstr>
      <vt:lpstr>Koruny přemyslovských králů</vt:lpstr>
      <vt:lpstr>Koruny přemyslovských králů</vt:lpstr>
      <vt:lpstr>Karel IV.</vt:lpstr>
      <vt:lpstr>Převezení na Karlštejn</vt:lpstr>
      <vt:lpstr>Uložení ve Vídni</vt:lpstr>
      <vt:lpstr>Uložení ve Vídni</vt:lpstr>
      <vt:lpstr>Navrácení do Prahy</vt:lpstr>
      <vt:lpstr>Za Československé republiky</vt:lpstr>
      <vt:lpstr>Za Československé republiky</vt:lpstr>
      <vt:lpstr>Za Československé republiky</vt:lpstr>
      <vt:lpstr>Uložení korunovačních klenotů</vt:lpstr>
      <vt:lpstr>Svatováclavská koruna</vt:lpstr>
      <vt:lpstr>Královské žezlo</vt:lpstr>
      <vt:lpstr>Královské jablko</vt:lpstr>
      <vt:lpstr>Korunovační plášť</vt:lpstr>
      <vt:lpstr>Kožená pouzdra</vt:lpstr>
      <vt:lpstr>Ostatní korunovační klenoty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Historie českých korunovačních klenotů</dc:title>
  <dc:creator>Kristýna Dostálová</dc:creator>
  <cp:lastModifiedBy>Kristýna Dostálová</cp:lastModifiedBy>
  <cp:revision>41</cp:revision>
  <dcterms:created xsi:type="dcterms:W3CDTF">2020-08-20T07:34:05Z</dcterms:created>
  <dcterms:modified xsi:type="dcterms:W3CDTF">2020-09-28T07:49:08Z</dcterms:modified>
</cp:coreProperties>
</file>