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2" r:id="rId8"/>
    <p:sldId id="266" r:id="rId9"/>
    <p:sldId id="261" r:id="rId10"/>
    <p:sldId id="265" r:id="rId11"/>
    <p:sldId id="263" r:id="rId12"/>
    <p:sldId id="267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ýna Dostálová" initials="KD" lastIdx="1" clrIdx="0">
    <p:extLst>
      <p:ext uri="{19B8F6BF-5375-455C-9EA6-DF929625EA0E}">
        <p15:presenceInfo xmlns:p15="http://schemas.microsoft.com/office/powerpoint/2012/main" userId="S::dostalovak19@student.gynome.cz::be30e5fd-d9e1-4f9e-91d8-d6bdd81cab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43836-1452-458B-B81F-8FD8358D4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DFEFD7-24A6-42D6-811E-0A63A0D40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83386-DC17-407F-AFD1-39FA8768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73A07D-BF84-4151-A26F-223F5930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19CF1-43A4-46FE-B1B7-70D301BD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7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64414-BC94-409C-910C-16084808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05B3ED-51CD-4B81-B066-2A961BA1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BBC071-6C38-4B02-AEC5-23C3EF4B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F2D60-7E8B-47CB-AA1D-297D110D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3CA3EF-DA5F-4FF2-867B-3DDD3B2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47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C2B0CB-2DC7-491B-8797-5E5EEBD3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832167-960B-403E-8652-AEA86A32E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73C63E-D1DC-4F15-A657-7A113CFF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611705-4913-45D6-B23C-1CC5191E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98398C-8F47-4152-B0E6-914372E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05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037C8-40C1-4DB4-9E9A-E19E72B5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53B9F-3300-49FB-9B63-F751029F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F1F36-1D44-4927-A8CF-00AFE43E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DF9559-2975-4743-A7A5-BE019D81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FFD58-8BE2-4927-BF5C-D6ACEA55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38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297AC-9A62-471C-AD6F-103C5318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BED0D3-6D96-4A0E-9B89-A2D930F3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173B36-688E-46F3-8CEC-87EFD624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BA2D7F-5D95-4FF0-87E5-7834C9E9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F819AE-47DC-4141-9DC7-D33CF1C7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96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E784F-7C5D-4638-A38C-F42E935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78249-4B82-406C-861E-4B8869C46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838823-692E-4221-927E-C05E1158D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081A2A-3733-410E-B50C-0F297C98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1A6E98-0DC6-4438-BC27-F892EAAA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BDE84E-7E75-4809-8788-0F586F8E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74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5AC76-8D19-4A55-805E-8BAFCC00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96F884-640C-40B3-BCB2-401786515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E6AC89-E038-4050-9708-90DD4890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DE47CB-61CC-4354-9555-3FB042874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2A3817-BEFA-4893-95DF-C218228B0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AFFF95-0B10-4CDA-978E-250CD98E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418DD3-74B4-4820-B243-34CA87B3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0E89AF-2D50-4413-A7E6-908F7472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99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F65BE-6BAA-4C5D-86D7-36D911F8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4E2844-74A6-4F53-B095-8DD83FAB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70F4FB-0AE9-4D88-9CA4-06859BE1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7DB34C-2D30-4E09-8ED8-F6E3989F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32E324-DCF8-467D-BF94-EACDD77E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A6ADD5-C2F7-4C1E-A9C6-412495CC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6E6CD1-E363-4AA7-A464-FE48C931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D3B10-395E-4B6B-9D64-C3999969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A97B6-5A44-41BB-90D6-5C1285F4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B86B2C-987A-44B3-90B3-FFBF8441C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28F99E-3FD1-4135-81BA-9D2F9A80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2E120B-ABD6-4300-A20B-693E606D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C4FA0F-9CB2-4472-862D-1A172A70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11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8184D-6358-4E0C-8803-F18C1990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202B93-BFB4-4B1B-B69A-31AF5899D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E13E30-51F9-4532-96CF-95AE57347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1EAD13-6F7F-4AC9-94AD-1F5395DB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1C86BC-4245-4BFE-880A-C85EEA30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630EAD-F913-46FA-B333-72757F47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9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BC5CFE-0851-434F-A5CB-419F6104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DCA608-D9E9-43A1-A304-9F06B1265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AFDB62-2EC8-4D46-B2F2-E7BC434CB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8A5A-70D0-477E-942F-B604019FA27A}" type="datetimeFigureOut">
              <a:rPr lang="cs-CZ" smtClean="0"/>
              <a:t>09.02.2020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44D05-E1AD-4992-AFF0-C14284284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B6F77-9574-49B2-8868-4B8E52AA8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F84B-D8CF-44F0-AF0E-05BB55E11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6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zsdobrichovice.cz/programy/zemepis/referaty/aralske_jezero.htm" TargetMode="External"/><Relationship Id="rId2" Type="http://schemas.openxmlformats.org/officeDocument/2006/relationships/hyperlink" Target="https://cs.wikipedia.org/wiki/Aralsk%C3%A9_jezer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lideplayer.cz/slide/3030460/" TargetMode="External"/><Relationship Id="rId4" Type="http://schemas.openxmlformats.org/officeDocument/2006/relationships/hyperlink" Target="https://www.bgv.cz/nastenka/85-18052102352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aralské jezero">
            <a:extLst>
              <a:ext uri="{FF2B5EF4-FFF2-40B4-BE49-F238E27FC236}">
                <a16:creationId xmlns:a16="http://schemas.microsoft.com/office/drawing/2014/main" id="{4771359C-B162-43B2-B141-445E4CCBC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6" b="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48C6469-DF7B-480B-929E-40398719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 r="-3" b="1774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ralské jezero">
            <a:extLst>
              <a:ext uri="{FF2B5EF4-FFF2-40B4-BE49-F238E27FC236}">
                <a16:creationId xmlns:a16="http://schemas.microsoft.com/office/drawing/2014/main" id="{C627E9EF-0C6A-458A-A5F6-4EC27DC3B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r="-1" b="14125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9C16DA-3410-40D0-ADBB-724A3036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7048"/>
            <a:ext cx="5020056" cy="2770632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Aralské jezero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ED2400-1A2B-40D8-87CC-A287C214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90872"/>
            <a:ext cx="4919472" cy="1335024"/>
          </a:xfrm>
        </p:spPr>
        <p:txBody>
          <a:bodyPr>
            <a:normAutofit/>
          </a:bodyPr>
          <a:lstStyle/>
          <a:p>
            <a:pPr algn="l"/>
            <a:r>
              <a:rPr lang="cs-CZ" sz="2800"/>
              <a:t>Vypracovala: Kristýna Dostálová </a:t>
            </a:r>
          </a:p>
          <a:p>
            <a:pPr algn="l"/>
            <a:r>
              <a:rPr lang="cs-CZ" sz="2800"/>
              <a:t>dne: 8. 2. 2020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6820EEA-05CB-4B7B-91D1-3BBEF4358E35}"/>
              </a:ext>
            </a:extLst>
          </p:cNvPr>
          <p:cNvSpPr/>
          <p:nvPr/>
        </p:nvSpPr>
        <p:spPr>
          <a:xfrm>
            <a:off x="307910" y="356775"/>
            <a:ext cx="1066462" cy="8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70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DDC961-AD9A-437F-8DFF-D252EB66B53C}"/>
              </a:ext>
            </a:extLst>
          </p:cNvPr>
          <p:cNvSpPr txBox="1"/>
          <p:nvPr/>
        </p:nvSpPr>
        <p:spPr>
          <a:xfrm>
            <a:off x="1537995" y="560809"/>
            <a:ext cx="911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</a:t>
            </a:r>
          </a:p>
          <a:p>
            <a:r>
              <a:rPr lang="cs-CZ" dirty="0">
                <a:hlinkClick r:id="rId2"/>
              </a:rPr>
              <a:t>https://cs.wikipedia.org/wiki/Aralsk%C3%A9_jezero</a:t>
            </a:r>
            <a:endParaRPr lang="cs-CZ" dirty="0"/>
          </a:p>
          <a:p>
            <a:r>
              <a:rPr lang="cs-CZ" dirty="0">
                <a:hlinkClick r:id="rId3"/>
              </a:rPr>
              <a:t>http://old.zsdobrichovice.cz/programy/zemepis/referaty/aralske_jezero.htm</a:t>
            </a:r>
            <a:endParaRPr lang="cs-CZ" dirty="0"/>
          </a:p>
          <a:p>
            <a:r>
              <a:rPr lang="cs-CZ" dirty="0">
                <a:hlinkClick r:id="rId4"/>
              </a:rPr>
              <a:t>https://www.bgv.cz/nastenka/85-180521023521.pdf</a:t>
            </a:r>
            <a:endParaRPr lang="cs-CZ" dirty="0"/>
          </a:p>
          <a:p>
            <a:r>
              <a:rPr lang="cs-CZ" dirty="0">
                <a:hlinkClick r:id="rId5"/>
              </a:rPr>
              <a:t>https://slideplayer.cz/slide/3030460/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55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9B189-00DC-42E9-A27D-8873F4B1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86408"/>
          </a:xfrm>
        </p:spPr>
        <p:txBody>
          <a:bodyPr>
            <a:normAutofit/>
          </a:bodyPr>
          <a:lstStyle/>
          <a:p>
            <a:r>
              <a:rPr lang="cs-CZ" sz="3600" b="1" dirty="0"/>
              <a:t>Základní informace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69D052-805A-4C76-8ECF-6B2CEB619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2024"/>
            <a:ext cx="6432189" cy="3666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Aralské jezero se rozkládá mezi Kazachstánem a Uzbekistánem.</a:t>
            </a:r>
          </a:p>
          <a:p>
            <a:endParaRPr lang="cs-CZ" dirty="0"/>
          </a:p>
        </p:txBody>
      </p:sp>
      <p:pic>
        <p:nvPicPr>
          <p:cNvPr id="2050" name="Picture 2" descr="Image result for aralské jezero mapa světa">
            <a:extLst>
              <a:ext uri="{FF2B5EF4-FFF2-40B4-BE49-F238E27FC236}">
                <a16:creationId xmlns:a16="http://schemas.microsoft.com/office/drawing/2014/main" id="{5657DD26-0A6A-4021-AA3B-71D1FE3C3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7" y="3215722"/>
            <a:ext cx="8479879" cy="31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ralské jezero mapa světa">
            <a:extLst>
              <a:ext uri="{FF2B5EF4-FFF2-40B4-BE49-F238E27FC236}">
                <a16:creationId xmlns:a16="http://schemas.microsoft.com/office/drawing/2014/main" id="{EEF0A00A-667E-4856-970C-9996DD8D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77" y="274483"/>
            <a:ext cx="4461140" cy="31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502E8-BF5D-4113-9DAD-AFB7CF1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A631F-DE47-40BE-B853-7E97F881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400" dirty="0"/>
              <a:t>Vzniklo asi před 10 tisíci lety, kdy se řeky Amudarja a Syrdarja (vytékající z pohoří </a:t>
            </a:r>
            <a:r>
              <a:rPr lang="cs-CZ" sz="2400" dirty="0" err="1"/>
              <a:t>Tian-Shan</a:t>
            </a:r>
            <a:r>
              <a:rPr lang="cs-CZ" sz="2400" dirty="0"/>
              <a:t> a </a:t>
            </a:r>
            <a:r>
              <a:rPr lang="cs-CZ" sz="2400" dirty="0" err="1"/>
              <a:t>Kunlun-Shan</a:t>
            </a:r>
            <a:r>
              <a:rPr lang="cs-CZ" sz="2400" dirty="0"/>
              <a:t>) setkaly v oblasti Aralské propadliny</a:t>
            </a:r>
          </a:p>
          <a:p>
            <a:r>
              <a:rPr lang="cs-CZ" sz="2400" dirty="0"/>
              <a:t>Jezero je slané a bezodtoké</a:t>
            </a:r>
          </a:p>
          <a:p>
            <a:r>
              <a:rPr lang="cs-CZ" sz="2400" dirty="0"/>
              <a:t>Ještě na počátku 60. let 4. největší jezero světa.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098" name="Picture 2" descr="Image result for řeky amudarja a syrdarja">
            <a:extLst>
              <a:ext uri="{FF2B5EF4-FFF2-40B4-BE49-F238E27FC236}">
                <a16:creationId xmlns:a16="http://schemas.microsoft.com/office/drawing/2014/main" id="{E141C6E0-6DC0-41BC-8DD3-080ABD114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5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BA6AB-B6EC-4967-828D-790F6B70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91886"/>
            <a:ext cx="7903029" cy="1194318"/>
          </a:xfrm>
        </p:spPr>
        <p:txBody>
          <a:bodyPr>
            <a:normAutofit/>
          </a:bodyPr>
          <a:lstStyle/>
          <a:p>
            <a:r>
              <a:rPr lang="cs-CZ" dirty="0"/>
              <a:t>Vysychání Aralského jezera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C4ADA-C119-435F-B162-5C515222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586204"/>
            <a:ext cx="10627567" cy="4637616"/>
          </a:xfrm>
        </p:spPr>
        <p:txBody>
          <a:bodyPr>
            <a:normAutofit/>
          </a:bodyPr>
          <a:lstStyle/>
          <a:p>
            <a:r>
              <a:rPr lang="cs-CZ" sz="2400" dirty="0"/>
              <a:t>ústup pobřežní linie o průměrných osmdesát kilometrů (ovšem v některých místech se hladina jezera vzdálila až o sto padesát kilometrů od původní hranice)</a:t>
            </a:r>
          </a:p>
          <a:p>
            <a:r>
              <a:rPr lang="cs-CZ" sz="2400" dirty="0"/>
              <a:t>V období 1966 – 93 se hladina snížila o 16 m, objem zadržované vody o 75 % a plocha Aralu se snížila na polovinu.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6152" name="Picture 8" descr="Image result for aralské jezero">
            <a:extLst>
              <a:ext uri="{FF2B5EF4-FFF2-40B4-BE49-F238E27FC236}">
                <a16:creationId xmlns:a16="http://schemas.microsoft.com/office/drawing/2014/main" id="{B18AF15D-A03A-46A6-97DA-84F5D1D91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36659" r="4796" b="4047"/>
          <a:stretch/>
        </p:blipFill>
        <p:spPr bwMode="auto">
          <a:xfrm>
            <a:off x="1166325" y="3310204"/>
            <a:ext cx="7903029" cy="29136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5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C9AD-76EA-44D8-AA43-078A4CDE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Vysychání Aralského jezera</a:t>
            </a:r>
          </a:p>
        </p:txBody>
      </p:sp>
      <p:pic>
        <p:nvPicPr>
          <p:cNvPr id="3" name="Picture 2" descr="Vysychající Aralské jezero na snímcích družic Landsat z let 1977, 1998 a 2010. Nejstarší snímek byl pořízen Landsatem 2 a je proto v nepravých barvách, oba novější snímky jsou v barevné syntéze  přirozených barev. Měřítko označuje 30 mil, odpovídajících zhruba 50 km. Zdroj: NASA, USGS Data Center">
            <a:extLst>
              <a:ext uri="{FF2B5EF4-FFF2-40B4-BE49-F238E27FC236}">
                <a16:creationId xmlns:a16="http://schemas.microsoft.com/office/drawing/2014/main" id="{1F21CD70-B506-4746-986D-3B44F319D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r="67339"/>
          <a:stretch/>
        </p:blipFill>
        <p:spPr bwMode="auto">
          <a:xfrm>
            <a:off x="838200" y="2141807"/>
            <a:ext cx="2365375" cy="36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ysychající Aralské jezero na snímcích družic Landsat z let 1977, 1998 a 2010. Nejstarší snímek byl pořízen Landsatem 2 a je proto v nepravých barvách, oba novější snímky jsou v barevné syntéze  přirozených barev. Měřítko označuje 30 mil, odpovídajících zhruba 50 km. Zdroj: NASA, USGS Data Center">
            <a:extLst>
              <a:ext uri="{FF2B5EF4-FFF2-40B4-BE49-F238E27FC236}">
                <a16:creationId xmlns:a16="http://schemas.microsoft.com/office/drawing/2014/main" id="{8FDF1791-8312-4F40-A170-9AFE53E06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224" r="33636"/>
          <a:stretch/>
        </p:blipFill>
        <p:spPr bwMode="auto">
          <a:xfrm>
            <a:off x="3546925" y="2141807"/>
            <a:ext cx="2295202" cy="36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ysychající Aralské jezero na snímcích družic Landsat z let 1977, 1998 a 2010. Nejstarší snímek byl pořízen Landsatem 2 a je proto v nepravých barvách, oba novější snímky jsou v barevné syntéze  přirozených barev. Měřítko označuje 30 mil, odpovídajících zhruba 50 km. Zdroj: NASA, USGS Data Center">
            <a:extLst>
              <a:ext uri="{FF2B5EF4-FFF2-40B4-BE49-F238E27FC236}">
                <a16:creationId xmlns:a16="http://schemas.microsoft.com/office/drawing/2014/main" id="{C0A56996-F1F0-4A84-A7F2-89ABDF523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4" b="1174"/>
          <a:stretch/>
        </p:blipFill>
        <p:spPr bwMode="auto">
          <a:xfrm>
            <a:off x="6185477" y="2176464"/>
            <a:ext cx="2244880" cy="36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aralské jezero2019">
            <a:extLst>
              <a:ext uri="{FF2B5EF4-FFF2-40B4-BE49-F238E27FC236}">
                <a16:creationId xmlns:a16="http://schemas.microsoft.com/office/drawing/2014/main" id="{B882ED06-2E58-4FFD-A4F2-DCEDEA4F1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1"/>
          <a:stretch/>
        </p:blipFill>
        <p:spPr bwMode="auto">
          <a:xfrm>
            <a:off x="8773707" y="2176463"/>
            <a:ext cx="2408447" cy="36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F7E19C-D452-49B6-A0A8-6E2CED69216F}"/>
              </a:ext>
            </a:extLst>
          </p:cNvPr>
          <p:cNvSpPr txBox="1"/>
          <p:nvPr/>
        </p:nvSpPr>
        <p:spPr>
          <a:xfrm>
            <a:off x="1678280" y="5796159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1977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2B4F10-0945-4183-8C6D-165518B2ADC2}"/>
              </a:ext>
            </a:extLst>
          </p:cNvPr>
          <p:cNvSpPr txBox="1"/>
          <p:nvPr/>
        </p:nvSpPr>
        <p:spPr>
          <a:xfrm>
            <a:off x="4165727" y="578766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1998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131F05-9E4D-4D8F-9DDD-24A9BA41542B}"/>
              </a:ext>
            </a:extLst>
          </p:cNvPr>
          <p:cNvSpPr txBox="1"/>
          <p:nvPr/>
        </p:nvSpPr>
        <p:spPr>
          <a:xfrm>
            <a:off x="6731186" y="5763670"/>
            <a:ext cx="128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2010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2EB79AA-8436-4441-8D12-EA2BE19F72B5}"/>
              </a:ext>
            </a:extLst>
          </p:cNvPr>
          <p:cNvSpPr txBox="1"/>
          <p:nvPr/>
        </p:nvSpPr>
        <p:spPr>
          <a:xfrm>
            <a:off x="9515602" y="5763669"/>
            <a:ext cx="166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216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CD576-4A1E-40CD-AA24-3A39368F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vysychání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C8EB3-57FE-4FDE-8D67-D5663558D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nadměrný odběr vody z obou řek pro zavlažování bavlníkových plantáží v Kazachstánu a Uzbekistánu</a:t>
            </a:r>
          </a:p>
          <a:p>
            <a:r>
              <a:rPr lang="cs-CZ" dirty="0"/>
              <a:t>Uzbekistán spotřebuje na jednotku HDP pětkrát více vody než jiné země.</a:t>
            </a:r>
          </a:p>
          <a:p>
            <a:r>
              <a:rPr lang="cs-CZ" dirty="0"/>
              <a:t>Ztráty způsobené neizolovanými kanály a nehospodárností – až 90 %</a:t>
            </a:r>
          </a:p>
          <a:p>
            <a:r>
              <a:rPr lang="cs-CZ" dirty="0"/>
              <a:t>Vysoký nárust obyvatel v okolí jezera</a:t>
            </a:r>
          </a:p>
          <a:p>
            <a:r>
              <a:rPr lang="cs-CZ" dirty="0"/>
              <a:t>Klimatické změny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HDP= hrubí domácí produkt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61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C6AA4-22D8-40AD-9790-ED665123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Současný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7F554-75A8-4DBE-869F-D5E5A74E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/>
              <a:t>Nyní je na některých místech jen solná poušť s jedovatými pesticidy</a:t>
            </a:r>
          </a:p>
          <a:p>
            <a:r>
              <a:rPr lang="cs-CZ" sz="2000"/>
              <a:t>Vzniká nová poušť nazývaná Aralkum</a:t>
            </a:r>
          </a:p>
          <a:p>
            <a:r>
              <a:rPr lang="cs-CZ" sz="2000"/>
              <a:t>Voda je nyní velmi slaná a jedovatá</a:t>
            </a:r>
          </a:p>
          <a:p>
            <a:r>
              <a:rPr lang="cs-CZ" sz="2000"/>
              <a:t>Jižní část</a:t>
            </a:r>
          </a:p>
          <a:p>
            <a:endParaRPr lang="cs-CZ" sz="2000"/>
          </a:p>
        </p:txBody>
      </p:sp>
      <p:pic>
        <p:nvPicPr>
          <p:cNvPr id="2050" name="Picture 2" descr="Image result for aralská poušt">
            <a:extLst>
              <a:ext uri="{FF2B5EF4-FFF2-40B4-BE49-F238E27FC236}">
                <a16:creationId xmlns:a16="http://schemas.microsoft.com/office/drawing/2014/main" id="{0630BD7F-2593-48A8-B7A8-7A0FC7F6B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1" b="1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9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50713-DF59-48F3-8C9C-4E9F4693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/>
              <a:t>Řešení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1DBA3A-0C16-4350-8DD8-7A20A2CA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400"/>
              <a:t>Po vyschnutí přirozeného kanálu v roce 1992 byly v roce 1995 obě nádrže propojeny umělým, aby se zajistila výměna vody, ale voda klesá tak rychle, že z ekonomického hlediska se tento kanál stane neúnosným a s jeho údržbou se přestane</a:t>
            </a:r>
          </a:p>
          <a:p>
            <a:r>
              <a:rPr lang="cs-CZ" sz="2400"/>
              <a:t>Mezi severním a jižním jezerem byla postavena hráz</a:t>
            </a:r>
          </a:p>
        </p:txBody>
      </p:sp>
      <p:pic>
        <p:nvPicPr>
          <p:cNvPr id="1028" name="Picture 4" descr="Image result for aralské jezero hráz">
            <a:extLst>
              <a:ext uri="{FF2B5EF4-FFF2-40B4-BE49-F238E27FC236}">
                <a16:creationId xmlns:a16="http://schemas.microsoft.com/office/drawing/2014/main" id="{FD56340D-E925-4D59-8D09-F0EF16328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r="7004" b="1"/>
          <a:stretch/>
        </p:blipFill>
        <p:spPr bwMode="auto">
          <a:xfrm>
            <a:off x="6257924" y="2110740"/>
            <a:ext cx="5513487" cy="37033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8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DC2A3-1DE6-4F8F-A7E1-6EDB9FA8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7A1CA-2AB8-4B11-B761-4F25E7A4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Uvažuje se o přivedení vody do jezera ze sibiřských řek. Problémem je obrovská ekonomická náročnost</a:t>
            </a:r>
          </a:p>
          <a:p>
            <a:r>
              <a:rPr lang="cs-CZ" dirty="0"/>
              <a:t>Byla ustavena komise OSN, která dohlíží na hospodaření s vodou obou řek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21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23FEAAFCDD9340864ECC9199BDED49" ma:contentTypeVersion="2" ma:contentTypeDescription="Vytvoří nový dokument" ma:contentTypeScope="" ma:versionID="e04a502a68fe04bf06cdc6dbc94be937">
  <xsd:schema xmlns:xsd="http://www.w3.org/2001/XMLSchema" xmlns:xs="http://www.w3.org/2001/XMLSchema" xmlns:p="http://schemas.microsoft.com/office/2006/metadata/properties" xmlns:ns3="fbca3fe0-2c52-4f1c-b0bd-77cb39efe79f" targetNamespace="http://schemas.microsoft.com/office/2006/metadata/properties" ma:root="true" ma:fieldsID="dbc90b885b9bb104b0ed2dde4f955119" ns3:_="">
    <xsd:import namespace="fbca3fe0-2c52-4f1c-b0bd-77cb39efe7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a3fe0-2c52-4f1c-b0bd-77cb39efe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3D07C-2B1B-405B-ADF7-409707488A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bca3fe0-2c52-4f1c-b0bd-77cb39efe79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38E966-F97B-4188-94C3-9F6D29A57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28F48-6FCD-4E7D-A4BF-51B39D65E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ca3fe0-2c52-4f1c-b0bd-77cb39efe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350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Aralské jezero</vt:lpstr>
      <vt:lpstr>Základní informace</vt:lpstr>
      <vt:lpstr>Základní informace</vt:lpstr>
      <vt:lpstr>Vysychání Aralského jezera</vt:lpstr>
      <vt:lpstr>Vysychání Aralského jezera</vt:lpstr>
      <vt:lpstr>Příčiny vysychání</vt:lpstr>
      <vt:lpstr>Současný stav</vt:lpstr>
      <vt:lpstr>Řešení</vt:lpstr>
      <vt:lpstr>Řešení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Aralské jezero</dc:title>
  <dc:creator>Kristýna Dostálová</dc:creator>
  <cp:lastModifiedBy>Kristýna Dostálová</cp:lastModifiedBy>
  <cp:revision>2</cp:revision>
  <dcterms:created xsi:type="dcterms:W3CDTF">2020-02-09T10:16:46Z</dcterms:created>
  <dcterms:modified xsi:type="dcterms:W3CDTF">2020-02-09T10:27:24Z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0x010100A623FEAAFCDD9340864ECC9199BDED49</vt:lpwstr>
  </property>
</Properties>
</file>