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8.png" ContentType="image/png"/>
  <Override PartName="/ppt/media/image2.jpeg" ContentType="image/jpeg"/>
  <Override PartName="/ppt/media/image3.jpeg" ContentType="image/jpe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10.jpeg" ContentType="image/jpeg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20.jpeg" ContentType="image/jpeg"/>
  <Override PartName="/ppt/media/image21.jpeg" ContentType="image/jpeg"/>
  <Override PartName="/ppt/media/image22.png" ContentType="image/png"/>
  <Override PartName="/ppt/media/image23.png" ContentType="image/png"/>
  <Override PartName="/ppt/media/image24.jpeg" ContentType="image/jpeg"/>
  <Override PartName="/ppt/media/image25.png" ContentType="image/png"/>
  <Override PartName="/ppt/media/image26.jpeg" ContentType="image/jpe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32000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28800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28800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28800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d-b-wpPM7yA" TargetMode="External"/><Relationship Id="rId2" Type="http://schemas.openxmlformats.org/officeDocument/2006/relationships/hyperlink" Target="https://www.youtube.com/watch?v=UxeaS4Pq4EY" TargetMode="External"/><Relationship Id="rId3" Type="http://schemas.openxmlformats.org/officeDocument/2006/relationships/hyperlink" Target="https://www.youtube.com/watch?v=PhHVK1j6C10" TargetMode="External"/><Relationship Id="rId4" Type="http://schemas.openxmlformats.org/officeDocument/2006/relationships/hyperlink" Target="https://www.youtube.com/watch?v=uwZBdWRSBRs" TargetMode="External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rcRect l="0" t="0" r="0" b="32610"/>
          <a:stretch/>
        </p:blipFill>
        <p:spPr>
          <a:xfrm>
            <a:off x="2350800" y="2088000"/>
            <a:ext cx="5379120" cy="230364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792000" y="4104000"/>
            <a:ext cx="8566920" cy="14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Open Sans"/>
                <a:ea typeface="DejaVu Sans"/>
              </a:rPr>
              <a:t>Amanita </a:t>
            </a:r>
            <a:r>
              <a:rPr b="1" lang="cs-CZ" sz="4900" spc="-1" strike="noStrike">
                <a:solidFill>
                  <a:srgbClr val="000000"/>
                </a:solidFill>
                <a:latin typeface="Open Sans"/>
                <a:ea typeface="DejaVu Sans"/>
              </a:rPr>
              <a:t>D</a:t>
            </a:r>
            <a:r>
              <a:rPr b="1" lang="cs-CZ" sz="4800" spc="-1" strike="noStrike">
                <a:solidFill>
                  <a:srgbClr val="000000"/>
                </a:solidFill>
                <a:latin typeface="Open Sans"/>
                <a:ea typeface="DejaVu Sans"/>
              </a:rPr>
              <a:t>esi</a:t>
            </a:r>
            <a:r>
              <a:rPr b="1" lang="cs-CZ" sz="4800" spc="-1" strike="noStrike">
                <a:solidFill>
                  <a:srgbClr val="000000"/>
                </a:solidFill>
                <a:latin typeface="OpenSymbol"/>
                <a:ea typeface="DejaVu Sans"/>
              </a:rPr>
              <a:t>g</a:t>
            </a:r>
            <a:r>
              <a:rPr b="1" lang="cs-CZ" sz="4800" spc="-1" strike="noStrike">
                <a:solidFill>
                  <a:srgbClr val="000000"/>
                </a:solidFill>
                <a:latin typeface="Open Sans"/>
                <a:ea typeface="DejaVu Sans"/>
              </a:rPr>
              <a:t>n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792000" y="5904000"/>
            <a:ext cx="8566920" cy="98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cs-CZ" sz="4800" spc="-1" strike="noStrike">
                <a:latin typeface="Open Sans"/>
              </a:rPr>
              <a:t>Ukázky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720000" y="2160000"/>
            <a:ext cx="902484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4"/>
              </a:spcBef>
            </a:pPr>
            <a:r>
              <a:rPr b="0" lang="cs-CZ" sz="1800" spc="-1" strike="noStrike">
                <a:latin typeface="Open Sans"/>
                <a:hlinkClick r:id="rId1"/>
              </a:rPr>
              <a:t>https://www.youtube.com/watch?v=d-b-wpPM7yA</a:t>
            </a:r>
            <a:r>
              <a:rPr b="0" lang="cs-CZ" sz="1800" spc="-1" strike="noStrike">
                <a:latin typeface="Open Sans"/>
              </a:rPr>
              <a:t>   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r>
              <a:rPr b="0" lang="cs-CZ" sz="1800" spc="-1" strike="noStrike">
                <a:latin typeface="Open Sans"/>
                <a:hlinkClick r:id="rId2"/>
              </a:rPr>
              <a:t>https://www.youtube.com/watch?v=UxeaS4Pq4EY</a:t>
            </a:r>
            <a:r>
              <a:rPr b="0" lang="cs-CZ" sz="1800" spc="-1" strike="noStrike">
                <a:latin typeface="Open Sans"/>
              </a:rPr>
              <a:t>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r>
              <a:rPr b="0" lang="cs-CZ" sz="1800" spc="-1" strike="noStrike">
                <a:latin typeface="Open Sans"/>
                <a:hlinkClick r:id="rId3"/>
              </a:rPr>
              <a:t>https://www.youtube.com/watch?v=PhHVK1j6C10</a:t>
            </a:r>
            <a:r>
              <a:rPr b="0" lang="cs-CZ" sz="1800" spc="-1" strike="noStrike">
                <a:latin typeface="Open Sans"/>
              </a:rPr>
              <a:t>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r>
              <a:rPr b="0" lang="cs-CZ" sz="1800" spc="-1" strike="noStrike">
                <a:latin typeface="Open Sans"/>
              </a:rPr>
              <a:t> </a:t>
            </a:r>
            <a:r>
              <a:rPr b="0" lang="cs-CZ" sz="1800" spc="-1" strike="noStrike">
                <a:latin typeface="Open Sans"/>
                <a:hlinkClick r:id="rId4"/>
              </a:rPr>
              <a:t>https://www.youtube.com/watch?v=uwZBdWRSBRs</a:t>
            </a:r>
            <a:r>
              <a:rPr b="0" lang="cs-CZ" sz="1800" spc="-1" strike="noStrike">
                <a:latin typeface="Open Sans"/>
              </a:rPr>
              <a:t> 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5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540000" y="6939360"/>
            <a:ext cx="36000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214" name="TextShape 4"/>
          <p:cNvSpPr txBox="1"/>
          <p:nvPr/>
        </p:nvSpPr>
        <p:spPr>
          <a:xfrm>
            <a:off x="519120" y="2572560"/>
            <a:ext cx="180720" cy="40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1414"/>
              </a:spcBef>
            </a:pPr>
            <a:r>
              <a:rPr b="0" lang="cs-CZ" sz="1800" spc="-1" strike="noStrike">
                <a:latin typeface="Open Sans"/>
              </a:rPr>
              <a:t>_x0001_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6"/>
          <a:srcRect l="15678" t="1446" r="15991" b="1148"/>
          <a:stretch/>
        </p:blipFill>
        <p:spPr>
          <a:xfrm>
            <a:off x="6713280" y="3374640"/>
            <a:ext cx="2430720" cy="346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"/>
          <p:cNvSpPr/>
          <p:nvPr/>
        </p:nvSpPr>
        <p:spPr>
          <a:xfrm>
            <a:off x="504000" y="8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cs-CZ" sz="3200" spc="-1" strike="noStrike">
                <a:latin typeface="Arial"/>
              </a:rPr>
              <a:t>Děkuji vám za pozornost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3989160" y="3772440"/>
            <a:ext cx="2102760" cy="184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720000" y="300960"/>
            <a:ext cx="88545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Open Sans"/>
                <a:ea typeface="DejaVu Sans"/>
              </a:rPr>
              <a:t>Co to je ?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720000" y="2160000"/>
            <a:ext cx="8638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České vývojářské a herní studio produkující flashové hry s logickým zaměřením.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Hry jsou velice vtipné a humorné jsou zde použity také skvělé zvukové a hudební efekty. Jsou zajímavě výtvarně zpracovány a velice originální. Daly by se zařadit mezi </a:t>
            </a:r>
            <a:r>
              <a:rPr b="0" lang="cs-CZ" sz="1600" spc="-1" strike="noStrike" u="sng">
                <a:solidFill>
                  <a:srgbClr val="000000"/>
                </a:solidFill>
                <a:uFillTx/>
                <a:latin typeface="Open Sans"/>
                <a:ea typeface="DejaVu Sans"/>
              </a:rPr>
              <a:t>Point-and-click adventury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Tyto hry se staly velice populárními i v zahraničí.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Získali také řadu ocenění jako například :  </a:t>
            </a:r>
            <a:endParaRPr b="0" lang="cs-CZ" sz="16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 u="sng">
                <a:solidFill>
                  <a:srgbClr val="000000"/>
                </a:solidFill>
                <a:uFillTx/>
                <a:latin typeface="Open Sans"/>
                <a:ea typeface="DejaVu Sans"/>
              </a:rPr>
              <a:t>Independent Games Festival</a:t>
            </a:r>
            <a:endParaRPr b="0" lang="cs-CZ" sz="1600" spc="-1" strike="noStrike">
              <a:latin typeface="Arial"/>
            </a:endParaRPr>
          </a:p>
          <a:p>
            <a:pPr lvl="5" marL="2592000" indent="-214920">
              <a:lnSpc>
                <a:spcPct val="100000"/>
              </a:lnSpc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- nejlepší webová hra ( Samorost 2 – 2007 )</a:t>
            </a:r>
            <a:endParaRPr b="0" lang="cs-CZ" sz="1600" spc="-1" strike="noStrike">
              <a:latin typeface="Arial"/>
            </a:endParaRPr>
          </a:p>
          <a:p>
            <a:pPr lvl="5" marL="2592000" indent="-214920">
              <a:lnSpc>
                <a:spcPct val="100000"/>
              </a:lnSpc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- nejlepší vizuální pojetí  ( Machinarium – 2009 )</a:t>
            </a:r>
            <a:endParaRPr b="0" lang="cs-CZ" sz="1600" spc="-1" strike="noStrike">
              <a:latin typeface="Arial"/>
            </a:endParaRPr>
          </a:p>
          <a:p>
            <a:pPr lvl="5" marL="2592000" indent="-214920">
              <a:lnSpc>
                <a:spcPct val="100000"/>
              </a:lnSpc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- nejlepší hudba ( Botanicula – 2012 )</a:t>
            </a:r>
            <a:endParaRPr b="0" lang="cs-CZ" sz="16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 u="sng">
                <a:solidFill>
                  <a:srgbClr val="000000"/>
                </a:solidFill>
                <a:uFillTx/>
                <a:latin typeface="Open Sans"/>
                <a:ea typeface="DejaVu Sans"/>
              </a:rPr>
              <a:t>PC Gamer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 - nejlepší soundtrack ( Machinarium – 2009 )</a:t>
            </a:r>
            <a:endParaRPr b="0" lang="cs-CZ" sz="16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576000" y="693900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3348000" y="1413720"/>
            <a:ext cx="338328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Amanita = ( lat. ) muchomůrka</a:t>
            </a:r>
            <a:endParaRPr b="0" lang="cs-CZ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20000" y="300960"/>
            <a:ext cx="88545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Open Sans"/>
                <a:ea typeface="DejaVu Sans"/>
              </a:rPr>
              <a:t>Vznik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720000" y="2160000"/>
            <a:ext cx="8638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Zakladatelem je </a:t>
            </a:r>
            <a:r>
              <a:rPr b="1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Jakub Dvorský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, který začal vytvářet hry již na 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střední škole. Byly to hry Asmodeus a Dračí historie.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Na vysoké škole UMPRUM udělal první díl hry Samorost 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jako diplomovou práci a začal používat značku Amanita design.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Dvorský si řekl, že by se nejspíš dokázal uživit i na volné noze,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a tak si s touto myšlenkou začal zahrávat. Psal se rok 2003.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Později, když se Samorost stal populálrním začal nabírat další členy.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Mezi členy patří známí designéři, animátoři, programátoři a zvukaři.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Studio si našlo svůj vlastní osobitý styl a stalo se populárním.</a:t>
            </a:r>
            <a:endParaRPr b="0" lang="cs-CZ" sz="1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Open Sans"/>
                <a:ea typeface="DejaVu Sans"/>
              </a:rPr>
              <a:t>První hra byla uvedena v roce 2003. ( Samorost) </a:t>
            </a:r>
            <a:endParaRPr b="0" lang="cs-CZ" sz="16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576000" y="693936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7268400" y="1324800"/>
            <a:ext cx="2379600" cy="313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20000" y="300960"/>
            <a:ext cx="88545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Open Sans"/>
                <a:ea typeface="DejaVu Sans"/>
              </a:rPr>
              <a:t>Členové Amanity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720000" y="2160000"/>
            <a:ext cx="8639640" cy="41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Členové studia jsou povětšinou profesionálové a rozumí své práci.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Jedním z prvních členů se stal animátor </a:t>
            </a:r>
            <a:r>
              <a:rPr b="1" lang="cs-CZ" sz="1800" spc="-1" strike="noStrike">
                <a:latin typeface="Arial"/>
              </a:rPr>
              <a:t>Václav Blín</a:t>
            </a:r>
            <a:r>
              <a:rPr b="0" lang="cs-CZ" sz="1800" spc="-1" strike="noStrike">
                <a:latin typeface="Arial"/>
              </a:rPr>
              <a:t>, který se podílel na druhém díle slavného Samorostu. Hudbu a zvuky vytvořil skladatel Tomáš Dvořák.</a:t>
            </a:r>
            <a:endParaRPr b="0" lang="cs-CZ" sz="1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Členové :</a:t>
            </a:r>
            <a:endParaRPr b="0" lang="cs-CZ" sz="18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zakladatel, designér a grafik </a:t>
            </a:r>
            <a:r>
              <a:rPr b="1" lang="cs-CZ" sz="1800" spc="-1" strike="noStrike">
                <a:latin typeface="Arial"/>
              </a:rPr>
              <a:t>Jakub Dvorský</a:t>
            </a:r>
            <a:endParaRPr b="0" lang="cs-CZ" sz="18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grafik a animátor</a:t>
            </a:r>
            <a:r>
              <a:rPr b="1" lang="cs-CZ" sz="1800" spc="-1" strike="noStrike">
                <a:latin typeface="Arial"/>
              </a:rPr>
              <a:t> Jaromír Plachý</a:t>
            </a:r>
            <a:endParaRPr b="0" lang="cs-CZ" sz="18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programátoři </a:t>
            </a:r>
            <a:r>
              <a:rPr b="1" lang="cs-CZ" sz="1800" spc="-1" strike="noStrike">
                <a:latin typeface="Arial"/>
              </a:rPr>
              <a:t>David Oliva, Jan werner a Peter Stehlík</a:t>
            </a:r>
            <a:endParaRPr b="0" lang="cs-CZ" sz="18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malíř, grafik a sochař </a:t>
            </a:r>
            <a:r>
              <a:rPr b="1" lang="cs-CZ" sz="1800" spc="-1" strike="noStrike">
                <a:latin typeface="Arial"/>
              </a:rPr>
              <a:t>Adolf Lachman</a:t>
            </a:r>
            <a:endParaRPr b="0" lang="cs-CZ" sz="18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hudební skladatel a zvukař </a:t>
            </a:r>
            <a:r>
              <a:rPr b="1" lang="cs-CZ" sz="1800" spc="-1" strike="noStrike">
                <a:latin typeface="Arial"/>
              </a:rPr>
              <a:t>Tomáš Dvořák</a:t>
            </a:r>
            <a:r>
              <a:rPr b="0" lang="cs-CZ" sz="1800" spc="-1" strike="noStrike">
                <a:latin typeface="Arial"/>
              </a:rPr>
              <a:t> – um. jm. </a:t>
            </a:r>
            <a:r>
              <a:rPr b="1" lang="cs-CZ" sz="1800" spc="-1" strike="noStrike">
                <a:latin typeface="Arial"/>
              </a:rPr>
              <a:t>Floex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Dnes je v Amanita Design okolo dvaceti zaměstnanců.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576000" y="693936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cs-CZ" sz="1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5380200" y="396000"/>
            <a:ext cx="5059080" cy="546372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720000" y="300960"/>
            <a:ext cx="88545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Open Sans"/>
                <a:ea typeface="DejaVu Sans"/>
              </a:rPr>
              <a:t>Hry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576000" y="1440000"/>
            <a:ext cx="3556800" cy="197532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360000" y="5184000"/>
            <a:ext cx="4535280" cy="183960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4"/>
          <a:stretch/>
        </p:blipFill>
        <p:spPr>
          <a:xfrm>
            <a:off x="5616360" y="5616360"/>
            <a:ext cx="3886920" cy="129492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5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576000" y="693936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8000" y="2376000"/>
            <a:ext cx="1799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- 2008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6948000" y="1152000"/>
            <a:ext cx="1295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2003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4536000" y="4162320"/>
            <a:ext cx="1007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- 2009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6"/>
          <a:stretch/>
        </p:blipFill>
        <p:spPr>
          <a:xfrm>
            <a:off x="720000" y="3232080"/>
            <a:ext cx="3731760" cy="1447200"/>
          </a:xfrm>
          <a:prstGeom prst="rect">
            <a:avLst/>
          </a:prstGeom>
          <a:ln>
            <a:noFill/>
          </a:ln>
        </p:spPr>
      </p:pic>
      <p:sp>
        <p:nvSpPr>
          <p:cNvPr id="184" name="CustomShape 6"/>
          <p:cNvSpPr/>
          <p:nvPr/>
        </p:nvSpPr>
        <p:spPr>
          <a:xfrm>
            <a:off x="4104000" y="6192000"/>
            <a:ext cx="1007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- 2018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7056000" y="5184000"/>
            <a:ext cx="1007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2012</a:t>
            </a:r>
            <a:endParaRPr b="0" lang="cs-CZ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20000" y="2160000"/>
            <a:ext cx="901404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Open Sans"/>
              </a:rPr>
              <a:t>První díl Samorostu začal vznikat již v roce 2003, druhý 2005 a třetí 2016.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Open Sans"/>
              </a:rPr>
              <a:t>Děj se odehrává na smyšlených planetách uprostřed širého vesmíru. Hrdinou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Open Sans"/>
              </a:rPr>
              <a:t>těchto videoher je malý skřítek.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2952000" y="585000"/>
            <a:ext cx="4535640" cy="92664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76000" y="693936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5728680" y="3384000"/>
            <a:ext cx="3590640" cy="269964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4"/>
          <a:stretch/>
        </p:blipFill>
        <p:spPr>
          <a:xfrm>
            <a:off x="7136640" y="5351400"/>
            <a:ext cx="2187000" cy="179892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5">
            <a:lum contrast="23000"/>
          </a:blip>
          <a:stretch/>
        </p:blipFill>
        <p:spPr>
          <a:xfrm>
            <a:off x="5728680" y="5861520"/>
            <a:ext cx="1424880" cy="128736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6"/>
          <a:stretch/>
        </p:blipFill>
        <p:spPr>
          <a:xfrm>
            <a:off x="810000" y="3832920"/>
            <a:ext cx="4445640" cy="250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>
            <a:off x="720000" y="2160000"/>
            <a:ext cx="902484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Příběh se odehrává v robotím městečku Machinarium, kde se malý robůtek snaží najít svou unesenou robotku.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Robotovi v postupu za svou přítelkyní brání </a:t>
            </a:r>
            <a:r>
              <a:rPr b="0" i="1" lang="cs-CZ" sz="1800" spc="-1" strike="noStrike">
                <a:latin typeface="Arial"/>
              </a:rPr>
              <a:t>„ zlí roboti ‘‘</a:t>
            </a:r>
            <a:r>
              <a:rPr b="0" lang="cs-CZ" sz="1800" spc="-1" strike="noStrike">
                <a:latin typeface="Arial"/>
              </a:rPr>
              <a:t>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576000" y="693936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2789280" y="288000"/>
            <a:ext cx="4502160" cy="150372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3"/>
          <a:stretch/>
        </p:blipFill>
        <p:spPr>
          <a:xfrm>
            <a:off x="2152440" y="3662640"/>
            <a:ext cx="5775840" cy="324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cs-CZ" sz="4800" spc="-1" strike="noStrike">
                <a:latin typeface="Open Sans"/>
              </a:rPr>
              <a:t>hh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720000" y="2160000"/>
            <a:ext cx="902484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6000"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Open Sans"/>
              </a:rPr>
              <a:t>Hrdinové příběhu jsou pan Lucerna, pan Větvička, pan Makovice, paní Houba a pan Peříčko. Tito přírodní tvorové se snaží zachránit tajemné semínko před zlými parazity.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buClr>
                <a:srgbClr val="ed1c24"/>
              </a:buClr>
              <a:buSzPct val="45000"/>
              <a:buFont typeface="Wingdings" charset="2"/>
              <a:buChar char=""/>
            </a:pPr>
            <a:endParaRPr b="0" lang="cs-CZ" sz="1800" spc="-1" strike="noStrike">
              <a:latin typeface="Arial"/>
            </a:endParaRPr>
          </a:p>
          <a:p>
            <a:pPr marL="216000" indent="-216000">
              <a:buClr>
                <a:srgbClr val="ed1c24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Open Sans"/>
              </a:rPr>
              <a:t>Celý tento příběh je v nadpřirozeném přírodním prostředí. Nejspíš na stromě.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buClr>
                <a:srgbClr val="ed1c24"/>
              </a:buClr>
              <a:buSzPct val="45000"/>
              <a:buFont typeface="Wingdings" charset="2"/>
              <a:buChar char=""/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77040" y="633600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203" name="CustomShape 3"/>
          <p:cNvSpPr/>
          <p:nvPr/>
        </p:nvSpPr>
        <p:spPr>
          <a:xfrm>
            <a:off x="576000" y="6939360"/>
            <a:ext cx="21492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2367720" y="373320"/>
            <a:ext cx="5345640" cy="1781280"/>
          </a:xfrm>
          <a:prstGeom prst="rect">
            <a:avLst/>
          </a:prstGeom>
          <a:ln>
            <a:noFill/>
          </a:ln>
        </p:spPr>
      </p:pic>
      <p:pic>
        <p:nvPicPr>
          <p:cNvPr id="205" name="" descr=""/>
          <p:cNvPicPr/>
          <p:nvPr/>
        </p:nvPicPr>
        <p:blipFill>
          <a:blip r:embed="rId3">
            <a:lum bright="5000" contrast="10000"/>
          </a:blip>
          <a:stretch/>
        </p:blipFill>
        <p:spPr>
          <a:xfrm>
            <a:off x="1772280" y="3870720"/>
            <a:ext cx="6536160" cy="264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77400" y="6336360"/>
            <a:ext cx="1217880" cy="121788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576000" y="6939360"/>
            <a:ext cx="360000" cy="2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2">
            <a:lum bright="4000" contrast="10000"/>
          </a:blip>
          <a:stretch/>
        </p:blipFill>
        <p:spPr>
          <a:xfrm>
            <a:off x="360" y="872640"/>
            <a:ext cx="10080360" cy="56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LibreOffice/5.4.5.1$Windows_X86_64 LibreOffice_project/79c9829dd5d8054ec39a82dc51cd9eff340dbee8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2018-04-08T14:20:41Z</dcterms:created>
  <dc:creator/>
  <dc:description/>
  <dc:language>cs-CZ</dc:language>
  <cp:lastModifiedBy/>
  <dcterms:modified xsi:type="dcterms:W3CDTF">2018-04-12T23:24:14Z</dcterms:modified>
  <cp:revision>6</cp:revision>
  <dc:subject/>
  <dc:title/>
</cp:coreProperties>
</file>