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59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394849-91B0-46E3-A219-244F50842048}" v="244" dt="2020-11-23T15:40:50.706"/>
    <p1510:client id="{BB378361-BFCE-49DE-B731-1E4A140E7819}" v="242" dt="2020-11-23T16:51:21.010"/>
    <p1510:client id="{E2A0451E-1089-46AD-94AF-C372975DE7E6}" v="785" dt="2020-11-23T17:59:16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2874" y="-13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place/Brazil/The-economy" TargetMode="External"/><Relationship Id="rId2" Type="http://schemas.openxmlformats.org/officeDocument/2006/relationships/hyperlink" Target="https://en.wikipedia.org/wiki/Bras%C3%ADlia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afodeastanglia.wordpress.com/2014/09/30/brazil-rich-or-poo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A77A6167-FCC5-49E8-B280-CECAF151ED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xmlns="" id="{F84046EA-4273-437E-9DE5-5AEE713C35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8522" y="1480930"/>
            <a:ext cx="5301138" cy="3254321"/>
          </a:xfrm>
        </p:spPr>
        <p:txBody>
          <a:bodyPr>
            <a:normAutofit/>
          </a:bodyPr>
          <a:lstStyle/>
          <a:p>
            <a:pPr algn="l"/>
            <a:r>
              <a:rPr lang="en-US" sz="6600"/>
              <a:t>Brazil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524" y="4804850"/>
            <a:ext cx="5284876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Suchánková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A.</a:t>
            </a:r>
          </a:p>
        </p:txBody>
      </p:sp>
      <p:pic>
        <p:nvPicPr>
          <p:cNvPr id="4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xmlns="" id="{C7A13A2F-00F6-4782-A083-727CFC360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7" r="14170"/>
          <a:stretch/>
        </p:blipFill>
        <p:spPr>
          <a:xfrm>
            <a:off x="7225748" y="10"/>
            <a:ext cx="49662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82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C3638F2F-4688-4030-B1CC-802724443B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48C811F0-0ED8-4A7B-BFDE-6433C690E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rot="5400000" flipH="1">
            <a:off x="973751" y="303896"/>
            <a:ext cx="1910102" cy="257067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62D3B3-3215-4B6E-9BF1-3AE4935F1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4" y="1327355"/>
            <a:ext cx="3559425" cy="4482564"/>
          </a:xfrm>
        </p:spPr>
        <p:txBody>
          <a:bodyPr>
            <a:normAutofit/>
          </a:bodyPr>
          <a:lstStyle/>
          <a:p>
            <a:r>
              <a:rPr lang="en-US"/>
              <a:t>Basic information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6FFCF3A-B495-4734-903F-B14DEAF1B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0123" y="1327356"/>
            <a:ext cx="4872677" cy="44825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largest</a:t>
            </a:r>
            <a:r>
              <a:rPr lang="cs-CZ"/>
              <a:t> country in </a:t>
            </a:r>
            <a:r>
              <a:rPr lang="cs-CZ" err="1"/>
              <a:t>both</a:t>
            </a:r>
            <a:r>
              <a:rPr lang="cs-CZ"/>
              <a:t> </a:t>
            </a:r>
            <a:r>
              <a:rPr lang="cs-CZ" err="1"/>
              <a:t>South</a:t>
            </a:r>
            <a:r>
              <a:rPr lang="cs-CZ"/>
              <a:t> America and </a:t>
            </a:r>
            <a:r>
              <a:rPr lang="cs-CZ" err="1"/>
              <a:t>North</a:t>
            </a:r>
            <a:r>
              <a:rPr lang="cs-CZ"/>
              <a:t> America</a:t>
            </a:r>
          </a:p>
          <a:p>
            <a:pPr marL="383540" indent="-383540"/>
            <a:r>
              <a:rPr lang="cs-CZ" err="1"/>
              <a:t>Total</a:t>
            </a:r>
            <a:r>
              <a:rPr lang="cs-CZ"/>
              <a:t> area: </a:t>
            </a:r>
            <a:r>
              <a:rPr lang="cs-CZ">
                <a:ea typeface="+mn-lt"/>
                <a:cs typeface="+mn-lt"/>
              </a:rPr>
              <a:t>8,515,767 km</a:t>
            </a:r>
            <a:r>
              <a:rPr lang="cs-CZ" baseline="30000">
                <a:ea typeface="+mn-lt"/>
                <a:cs typeface="+mn-lt"/>
              </a:rPr>
              <a:t>2  </a:t>
            </a:r>
          </a:p>
          <a:p>
            <a:pPr marL="383540" indent="-383540"/>
            <a:r>
              <a:rPr lang="cs-CZ" err="1"/>
              <a:t>Population</a:t>
            </a:r>
            <a:r>
              <a:rPr lang="cs-CZ"/>
              <a:t>: </a:t>
            </a:r>
            <a:r>
              <a:rPr lang="cs-CZ">
                <a:ea typeface="+mn-lt"/>
                <a:cs typeface="+mn-lt"/>
              </a:rPr>
              <a:t>210,147,125</a:t>
            </a:r>
            <a:endParaRPr lang="cs-CZ"/>
          </a:p>
          <a:p>
            <a:pPr marL="383540" indent="-383540"/>
            <a:r>
              <a:rPr lang="cs-CZ" err="1"/>
              <a:t>Population</a:t>
            </a:r>
            <a:r>
              <a:rPr lang="cs-CZ"/>
              <a:t> </a:t>
            </a:r>
            <a:r>
              <a:rPr lang="cs-CZ" err="1"/>
              <a:t>density</a:t>
            </a:r>
            <a:r>
              <a:rPr lang="cs-CZ"/>
              <a:t>: </a:t>
            </a:r>
            <a:r>
              <a:rPr lang="cs-CZ">
                <a:ea typeface="+mn-lt"/>
                <a:cs typeface="+mn-lt"/>
              </a:rPr>
              <a:t>25/km</a:t>
            </a:r>
            <a:r>
              <a:rPr lang="cs-CZ" baseline="30000">
                <a:ea typeface="+mn-lt"/>
                <a:cs typeface="+mn-lt"/>
              </a:rPr>
              <a:t>2</a:t>
            </a:r>
          </a:p>
          <a:p>
            <a:pPr marL="383540" indent="-383540"/>
            <a:r>
              <a:rPr lang="en-US"/>
              <a:t>Capital: Brasília</a:t>
            </a:r>
            <a:endParaRPr lang="cs-CZ"/>
          </a:p>
          <a:p>
            <a:pPr marL="383540" indent="-383540"/>
            <a:r>
              <a:rPr lang="en-US"/>
              <a:t>Largest city: São Paulo</a:t>
            </a:r>
          </a:p>
          <a:p>
            <a:pPr marL="383540" indent="-383540"/>
            <a:r>
              <a:rPr lang="en-US"/>
              <a:t>Official language: Portuguese</a:t>
            </a:r>
          </a:p>
          <a:p>
            <a:pPr marL="383540" indent="-383540"/>
            <a:endParaRPr lang="en-US"/>
          </a:p>
          <a:p>
            <a:pPr marL="383540" indent="-383540"/>
            <a:endParaRPr lang="en-US"/>
          </a:p>
          <a:p>
            <a:pPr marL="383540" indent="-383540"/>
            <a:endParaRPr lang="en-US"/>
          </a:p>
          <a:p>
            <a:pPr marL="383540" indent="-383540"/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AC19CEE-435E-4643-849E-5194A57437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17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49BC34D-9C23-4D6D-8213-1F471AF85B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xmlns="" id="{FA0F5D6C-5025-4D7E-82DD-C2C6FDA1E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xmlns="" id="{E2AF2C17-4AB4-4402-B84B-129EF95D1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1E954AF0-B5CC-4A16-ACDA-675B5694F2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exteriér, voda, scéna, tráva&#10;&#10;Popis se vygeneroval automaticky.">
            <a:extLst>
              <a:ext uri="{FF2B5EF4-FFF2-40B4-BE49-F238E27FC236}">
                <a16:creationId xmlns:a16="http://schemas.microsoft.com/office/drawing/2014/main" xmlns="" id="{9529A060-EFBF-42ED-A0AC-90E97EDF1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275" y="841357"/>
            <a:ext cx="6900380" cy="5175285"/>
          </a:xfrm>
          <a:prstGeom prst="rect">
            <a:avLst/>
          </a:prstGeom>
        </p:spPr>
      </p:pic>
      <p:sp>
        <p:nvSpPr>
          <p:cNvPr id="23" name="Freeform 6">
            <a:extLst>
              <a:ext uri="{FF2B5EF4-FFF2-40B4-BE49-F238E27FC236}">
                <a16:creationId xmlns:a16="http://schemas.microsoft.com/office/drawing/2014/main" xmlns="" id="{325322DD-3792-4947-A96A-1B6D9D7869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4E534F-59DC-4091-BF16-80776DA6E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cap="all">
                <a:ea typeface="+mj-lt"/>
                <a:cs typeface="+mj-lt"/>
              </a:rPr>
              <a:t>São Paulo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7439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7DB9D18-4492-4C8E-A9D3-81E48F208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5" y="470087"/>
            <a:ext cx="9612971" cy="826510"/>
          </a:xfrm>
        </p:spPr>
        <p:txBody>
          <a:bodyPr>
            <a:normAutofit/>
          </a:bodyPr>
          <a:lstStyle/>
          <a:p>
            <a:pPr algn="l"/>
            <a:r>
              <a:rPr lang="cs-CZ" sz="4400" err="1"/>
              <a:t>Economy</a:t>
            </a:r>
            <a:endParaRPr lang="cs-CZ" sz="440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A50208D4-0FF8-4C05-9190-1CEB960DB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025" y="1350169"/>
            <a:ext cx="9612971" cy="4217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503020102020204" pitchFamily="34" charset="0"/>
              <a:buChar char="•"/>
            </a:pPr>
            <a:r>
              <a:rPr lang="cs-CZ" err="1"/>
              <a:t>Developing</a:t>
            </a:r>
            <a:r>
              <a:rPr lang="cs-CZ"/>
              <a:t> </a:t>
            </a:r>
            <a:r>
              <a:rPr lang="cs-CZ" err="1"/>
              <a:t>mixed</a:t>
            </a:r>
            <a:r>
              <a:rPr lang="cs-CZ"/>
              <a:t> </a:t>
            </a:r>
            <a:r>
              <a:rPr lang="cs-CZ" err="1"/>
              <a:t>economy</a:t>
            </a:r>
            <a:r>
              <a:rPr lang="cs-CZ"/>
              <a:t>, 12th </a:t>
            </a:r>
            <a:r>
              <a:rPr lang="cs-CZ" err="1"/>
              <a:t>largest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world</a:t>
            </a:r>
            <a:r>
              <a:rPr lang="cs-CZ"/>
              <a:t> by GDP</a:t>
            </a:r>
          </a:p>
          <a:p>
            <a:pPr marL="342900" indent="-342900" algn="l">
              <a:buFont typeface="Arial" panose="020B0503020102020204" pitchFamily="34" charset="0"/>
              <a:buChar char="•"/>
            </a:pPr>
            <a:r>
              <a:rPr lang="cs-CZ">
                <a:ea typeface="+mn-lt"/>
                <a:cs typeface="+mn-lt"/>
              </a:rPr>
              <a:t>Major </a:t>
            </a:r>
            <a:r>
              <a:rPr lang="cs-CZ" err="1">
                <a:ea typeface="+mn-lt"/>
                <a:cs typeface="+mn-lt"/>
              </a:rPr>
              <a:t>economical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inequalities</a:t>
            </a:r>
            <a:r>
              <a:rPr lang="cs-CZ">
                <a:ea typeface="+mn-lt"/>
                <a:cs typeface="+mn-lt"/>
              </a:rPr>
              <a:t>: </a:t>
            </a:r>
            <a:r>
              <a:rPr lang="cs-CZ" err="1">
                <a:ea typeface="+mn-lt"/>
                <a:cs typeface="+mn-lt"/>
              </a:rPr>
              <a:t>Brazil’s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six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richest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men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have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same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wealth</a:t>
            </a:r>
            <a:r>
              <a:rPr lang="cs-CZ">
                <a:ea typeface="+mn-lt"/>
                <a:cs typeface="+mn-lt"/>
              </a:rPr>
              <a:t> as </a:t>
            </a:r>
            <a:r>
              <a:rPr lang="cs-CZ" err="1">
                <a:ea typeface="+mn-lt"/>
                <a:cs typeface="+mn-lt"/>
              </a:rPr>
              <a:t>poorest</a:t>
            </a:r>
            <a:r>
              <a:rPr lang="cs-CZ">
                <a:ea typeface="+mn-lt"/>
                <a:cs typeface="+mn-lt"/>
              </a:rPr>
              <a:t> 50 </a:t>
            </a:r>
            <a:r>
              <a:rPr lang="cs-CZ" err="1">
                <a:ea typeface="+mn-lt"/>
                <a:cs typeface="+mn-lt"/>
              </a:rPr>
              <a:t>percent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population</a:t>
            </a:r>
            <a:r>
              <a:rPr lang="cs-CZ">
                <a:ea typeface="+mn-lt"/>
                <a:cs typeface="+mn-lt"/>
              </a:rPr>
              <a:t>- </a:t>
            </a:r>
            <a:r>
              <a:rPr lang="cs-CZ" err="1">
                <a:ea typeface="+mn-lt"/>
                <a:cs typeface="+mn-lt"/>
              </a:rPr>
              <a:t>around</a:t>
            </a:r>
            <a:r>
              <a:rPr lang="cs-CZ">
                <a:ea typeface="+mn-lt"/>
                <a:cs typeface="+mn-lt"/>
              </a:rPr>
              <a:t> 100 </a:t>
            </a:r>
            <a:r>
              <a:rPr lang="cs-CZ" err="1">
                <a:ea typeface="+mn-lt"/>
                <a:cs typeface="+mn-lt"/>
              </a:rPr>
              <a:t>million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people</a:t>
            </a:r>
          </a:p>
          <a:p>
            <a:pPr marL="342900" indent="-342900" algn="l">
              <a:buFont typeface="Arial" panose="020B0503020102020204" pitchFamily="34" charset="0"/>
              <a:buChar char="•"/>
            </a:pPr>
            <a:r>
              <a:rPr lang="cs-CZ" err="1">
                <a:ea typeface="+mn-lt"/>
                <a:cs typeface="+mn-lt"/>
              </a:rPr>
              <a:t>Agriculture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is</a:t>
            </a:r>
            <a:r>
              <a:rPr lang="cs-CZ">
                <a:ea typeface="+mn-lt"/>
                <a:cs typeface="+mn-lt"/>
              </a:rPr>
              <a:t> dominant, </a:t>
            </a:r>
            <a:r>
              <a:rPr lang="cs-CZ" err="1">
                <a:ea typeface="+mn-lt"/>
                <a:cs typeface="+mn-lt"/>
              </a:rPr>
              <a:t>largest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producer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sugarcane</a:t>
            </a:r>
            <a:r>
              <a:rPr lang="cs-CZ">
                <a:ea typeface="+mn-lt"/>
                <a:cs typeface="+mn-lt"/>
              </a:rPr>
              <a:t>, </a:t>
            </a:r>
            <a:r>
              <a:rPr lang="cs-CZ" err="1">
                <a:ea typeface="+mn-lt"/>
                <a:cs typeface="+mn-lt"/>
              </a:rPr>
              <a:t>soy</a:t>
            </a:r>
            <a:r>
              <a:rPr lang="cs-CZ">
                <a:ea typeface="+mn-lt"/>
                <a:cs typeface="+mn-lt"/>
              </a:rPr>
              <a:t>, </a:t>
            </a:r>
            <a:r>
              <a:rPr lang="cs-CZ" err="1">
                <a:ea typeface="+mn-lt"/>
                <a:cs typeface="+mn-lt"/>
              </a:rPr>
              <a:t>coffee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oranges</a:t>
            </a:r>
            <a:r>
              <a:rPr lang="cs-CZ">
                <a:ea typeface="+mn-lt"/>
                <a:cs typeface="+mn-lt"/>
              </a:rPr>
              <a:t>, </a:t>
            </a:r>
            <a:r>
              <a:rPr lang="cs-CZ" err="1">
                <a:ea typeface="+mn-lt"/>
                <a:cs typeface="+mn-lt"/>
              </a:rPr>
              <a:t>açaí</a:t>
            </a:r>
            <a:r>
              <a:rPr lang="cs-CZ">
                <a:ea typeface="+mn-lt"/>
                <a:cs typeface="+mn-lt"/>
              </a:rPr>
              <a:t> and </a:t>
            </a:r>
            <a:r>
              <a:rPr lang="cs-CZ" err="1">
                <a:ea typeface="+mn-lt"/>
                <a:cs typeface="+mn-lt"/>
              </a:rPr>
              <a:t>Brazil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nut</a:t>
            </a:r>
            <a:endParaRPr lang="cs-CZ">
              <a:ea typeface="+mn-lt"/>
              <a:cs typeface="+mn-lt"/>
            </a:endParaRPr>
          </a:p>
          <a:p>
            <a:pPr marL="342900" indent="-342900" algn="l">
              <a:buFont typeface="Arial" panose="020B0503020102020204" pitchFamily="34" charset="0"/>
              <a:buChar char="•"/>
            </a:pPr>
            <a:r>
              <a:rPr lang="cs-CZ" err="1">
                <a:ea typeface="+mn-lt"/>
                <a:cs typeface="+mn-lt"/>
              </a:rPr>
              <a:t>Cattle-raising</a:t>
            </a:r>
            <a:r>
              <a:rPr lang="cs-CZ">
                <a:ea typeface="+mn-lt"/>
                <a:cs typeface="+mn-lt"/>
              </a:rPr>
              <a:t> (</a:t>
            </a:r>
            <a:r>
              <a:rPr lang="cs-CZ" err="1">
                <a:ea typeface="+mn-lt"/>
                <a:cs typeface="+mn-lt"/>
              </a:rPr>
              <a:t>beef</a:t>
            </a:r>
            <a:r>
              <a:rPr lang="cs-CZ">
                <a:ea typeface="+mn-lt"/>
                <a:cs typeface="+mn-lt"/>
              </a:rPr>
              <a:t>)</a:t>
            </a:r>
          </a:p>
          <a:p>
            <a:pPr marL="342900" indent="-342900" algn="l">
              <a:buFont typeface="Arial" panose="020B0503020102020204" pitchFamily="34" charset="0"/>
              <a:buChar char="•"/>
            </a:pPr>
            <a:r>
              <a:rPr lang="cs-CZ" err="1">
                <a:ea typeface="+mn-lt"/>
                <a:cs typeface="+mn-lt"/>
              </a:rPr>
              <a:t>Extraction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 iron </a:t>
            </a:r>
            <a:r>
              <a:rPr lang="cs-CZ" err="1">
                <a:ea typeface="+mn-lt"/>
                <a:cs typeface="+mn-lt"/>
              </a:rPr>
              <a:t>ore</a:t>
            </a:r>
            <a:r>
              <a:rPr lang="cs-CZ">
                <a:ea typeface="+mn-lt"/>
                <a:cs typeface="+mn-lt"/>
              </a:rPr>
              <a:t> (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second </a:t>
            </a:r>
            <a:r>
              <a:rPr lang="cs-CZ" err="1">
                <a:ea typeface="+mn-lt"/>
                <a:cs typeface="+mn-lt"/>
              </a:rPr>
              <a:t>world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exporter</a:t>
            </a:r>
            <a:r>
              <a:rPr lang="cs-CZ">
                <a:ea typeface="+mn-lt"/>
                <a:cs typeface="+mn-lt"/>
              </a:rPr>
              <a:t>), </a:t>
            </a:r>
            <a:r>
              <a:rPr lang="cs-CZ" err="1">
                <a:ea typeface="+mn-lt"/>
                <a:cs typeface="+mn-lt"/>
              </a:rPr>
              <a:t>copper</a:t>
            </a:r>
            <a:r>
              <a:rPr lang="cs-CZ">
                <a:ea typeface="+mn-lt"/>
                <a:cs typeface="+mn-lt"/>
              </a:rPr>
              <a:t>, </a:t>
            </a:r>
            <a:r>
              <a:rPr lang="cs-CZ" err="1">
                <a:ea typeface="+mn-lt"/>
                <a:cs typeface="+mn-lt"/>
              </a:rPr>
              <a:t>gold</a:t>
            </a:r>
            <a:r>
              <a:rPr lang="cs-CZ">
                <a:ea typeface="+mn-lt"/>
                <a:cs typeface="+mn-lt"/>
              </a:rPr>
              <a:t>, bauxite, </a:t>
            </a:r>
            <a:r>
              <a:rPr lang="cs-CZ" err="1">
                <a:ea typeface="+mn-lt"/>
                <a:cs typeface="+mn-lt"/>
              </a:rPr>
              <a:t>diamonds</a:t>
            </a:r>
          </a:p>
          <a:p>
            <a:pPr marL="342900" indent="-342900" algn="l">
              <a:buFont typeface="Arial" panose="020B0503020102020204" pitchFamily="34" charset="0"/>
              <a:buChar char="•"/>
            </a:pPr>
            <a:r>
              <a:rPr lang="cs-CZ">
                <a:ea typeface="+mn-lt"/>
                <a:cs typeface="+mn-lt"/>
              </a:rPr>
              <a:t>Export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steel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automobiles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electronics</a:t>
            </a:r>
            <a:r>
              <a:rPr lang="cs-CZ">
                <a:ea typeface="+mn-lt"/>
                <a:cs typeface="+mn-lt"/>
              </a:rPr>
              <a:t>, and </a:t>
            </a:r>
            <a:r>
              <a:rPr lang="cs-CZ" err="1">
                <a:ea typeface="+mn-lt"/>
                <a:cs typeface="+mn-lt"/>
              </a:rPr>
              <a:t>consumer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goods</a:t>
            </a:r>
            <a:endParaRPr lang="cs-CZ" err="1"/>
          </a:p>
          <a:p>
            <a:pPr marL="342900" indent="-342900" algn="l">
              <a:buFont typeface="Arial" panose="020B0503020102020204" pitchFamily="34" charset="0"/>
              <a:buChar char="•"/>
            </a:pPr>
            <a:endParaRPr lang="cs-CZ"/>
          </a:p>
          <a:p>
            <a:pPr marL="342900" indent="-342900" algn="l">
              <a:buFont typeface="Arial" panose="020B0503020102020204" pitchFamily="34" charset="0"/>
              <a:buChar char="•"/>
            </a:pPr>
            <a:endParaRPr lang="cs-CZ"/>
          </a:p>
          <a:p>
            <a:pPr marL="342900" indent="-342900" algn="l">
              <a:buFont typeface="Arial" panose="020B0503020102020204" pitchFamily="34" charset="0"/>
              <a:buChar char="•"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041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8">
            <a:extLst>
              <a:ext uri="{FF2B5EF4-FFF2-40B4-BE49-F238E27FC236}">
                <a16:creationId xmlns:a16="http://schemas.microsoft.com/office/drawing/2014/main" xmlns="" id="{8C89EA62-F38E-4285-A105-C5E1BD3600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2CF6E46A-CCCD-4728-B011-E147B23629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E2C684B-30C9-4689-A529-EBF1B8ADB2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7" name="Rectangle 12">
            <a:extLst>
              <a:ext uri="{FF2B5EF4-FFF2-40B4-BE49-F238E27FC236}">
                <a16:creationId xmlns:a16="http://schemas.microsoft.com/office/drawing/2014/main" xmlns="" id="{FA4D8EDA-1733-4E6F-9F25-C42349094B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xmlns="" id="{422553EA-AB00-4085-AB5D-999AB77BE4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rot="5400000" flipH="1">
            <a:off x="971111" y="-161575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B31DBD8-9C70-4C61-9F78-B1D8AE38E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36438" y="583940"/>
            <a:ext cx="6874686" cy="889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Interesting facts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82D598D2-A363-4ED8-9D4C-2B5D3B19E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447" y="927770"/>
            <a:ext cx="6085631" cy="55298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lnSpc>
                <a:spcPct val="102000"/>
              </a:lnSpc>
              <a:spcAft>
                <a:spcPts val="600"/>
              </a:spcAft>
              <a:buFont typeface="Arial" panose="020B0503020102020204" pitchFamily="34" charset="0"/>
              <a:buChar char="•"/>
            </a:pPr>
            <a:r>
              <a:rPr lang="en-US" sz="1800"/>
              <a:t>Brazil is one of the world’s most biodiverse countries, with a total of four million plant and animal species, according to estimates. It has more species of monkey than any other nation.</a:t>
            </a:r>
            <a:endParaRPr lang="cs-CZ"/>
          </a:p>
          <a:p>
            <a:pPr marL="285750" indent="-285750" algn="l">
              <a:lnSpc>
                <a:spcPct val="102000"/>
              </a:lnSpc>
              <a:spcAft>
                <a:spcPts val="600"/>
              </a:spcAft>
              <a:buFont typeface="Arial" panose="020B0503020102020204" pitchFamily="34" charset="0"/>
              <a:buChar char="•"/>
            </a:pPr>
            <a:endParaRPr lang="en-US" sz="1800"/>
          </a:p>
          <a:p>
            <a:pPr marL="285750" indent="-285750" algn="l">
              <a:lnSpc>
                <a:spcPct val="102000"/>
              </a:lnSpc>
              <a:spcAft>
                <a:spcPts val="600"/>
              </a:spcAft>
              <a:buFont typeface="Arial" panose="020B0503020102020204" pitchFamily="34" charset="0"/>
              <a:buChar char="•"/>
            </a:pPr>
            <a:r>
              <a:rPr lang="en-US" sz="1800"/>
              <a:t>Brazil was the </a:t>
            </a:r>
            <a:r>
              <a:rPr lang="en-US" sz="1800" u="sng"/>
              <a:t>l</a:t>
            </a:r>
            <a:r>
              <a:rPr lang="en-US" sz="1800"/>
              <a:t>ast country in the Americas to abolish slavery, in 1888.</a:t>
            </a:r>
          </a:p>
          <a:p>
            <a:pPr marL="285750" indent="-285750" algn="l">
              <a:lnSpc>
                <a:spcPct val="102000"/>
              </a:lnSpc>
              <a:spcAft>
                <a:spcPts val="600"/>
              </a:spcAft>
              <a:buFont typeface="Arial" panose="020B0503020102020204" pitchFamily="34" charset="0"/>
              <a:buChar char="•"/>
            </a:pPr>
            <a:endParaRPr lang="en-US" sz="1800"/>
          </a:p>
          <a:p>
            <a:pPr marL="285750" indent="-285750" algn="l">
              <a:lnSpc>
                <a:spcPct val="102000"/>
              </a:lnSpc>
              <a:spcAft>
                <a:spcPts val="600"/>
              </a:spcAft>
              <a:buFont typeface="Arial" panose="020B0503020102020204" pitchFamily="34" charset="0"/>
              <a:buChar char="•"/>
            </a:pPr>
            <a:r>
              <a:rPr lang="en-US" sz="1800"/>
              <a:t>The largest amount of money stolen from a bank by robbers occurred in Fortaleza, Brazil, according to the Guinness Book of World Records. A gang of up to 10 people dug 80 </a:t>
            </a:r>
            <a:r>
              <a:rPr lang="en-US" sz="1800" err="1"/>
              <a:t>metres</a:t>
            </a:r>
            <a:r>
              <a:rPr lang="en-US" sz="1800"/>
              <a:t> long tunnel to seize five containers of currency estimated at nearly $70 million. (1miliarda 556tisíc </a:t>
            </a:r>
            <a:r>
              <a:rPr lang="en-US" sz="1800" err="1"/>
              <a:t>milionů</a:t>
            </a:r>
            <a:r>
              <a:rPr lang="en-US" sz="1800"/>
              <a:t> </a:t>
            </a:r>
            <a:r>
              <a:rPr lang="en-US" sz="1800" err="1"/>
              <a:t>Kč</a:t>
            </a:r>
            <a:r>
              <a:rPr lang="en-US" sz="1800"/>
              <a:t>)</a:t>
            </a:r>
          </a:p>
          <a:p>
            <a:pPr marL="171450" indent="-171450" algn="l">
              <a:lnSpc>
                <a:spcPct val="102000"/>
              </a:lnSpc>
              <a:spcAft>
                <a:spcPts val="600"/>
              </a:spcAft>
              <a:buFont typeface="Arial" panose="020B0503020102020204" pitchFamily="34" charset="0"/>
              <a:buChar char="•"/>
            </a:pPr>
            <a:r>
              <a:rPr lang="en-US" sz="1100"/>
              <a:t/>
            </a:r>
            <a:br>
              <a:rPr lang="en-US" sz="1100"/>
            </a:br>
            <a:endParaRPr lang="en-US" sz="1100"/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xmlns="" id="{C1CE4018-DA59-4838-BDC5-2AD8CD7289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16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6EFADEDC-47BB-4F2C-AB69-715527B4D5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3E3D2AA-C698-4F84-9B0E-E5495780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en-US"/>
              <a:t>Interesting facts</a:t>
            </a:r>
          </a:p>
        </p:txBody>
      </p:sp>
      <p:pic>
        <p:nvPicPr>
          <p:cNvPr id="4" name="Obrázek 4" descr="Obsah obrázku exteriér, rostlina, tráva, strom&#10;&#10;Popis se vygeneroval automaticky.">
            <a:extLst>
              <a:ext uri="{FF2B5EF4-FFF2-40B4-BE49-F238E27FC236}">
                <a16:creationId xmlns:a16="http://schemas.microsoft.com/office/drawing/2014/main" xmlns="" id="{FB85B0B1-31AE-40A0-B112-56A0D0012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751103"/>
            <a:ext cx="3730079" cy="248982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Obrázek 5" descr="Obsah obrázku tráva, silnice, exteriér, vsedě&#10;&#10;Popis se vygeneroval automaticky.">
            <a:extLst>
              <a:ext uri="{FF2B5EF4-FFF2-40B4-BE49-F238E27FC236}">
                <a16:creationId xmlns:a16="http://schemas.microsoft.com/office/drawing/2014/main" xmlns="" id="{D6D0BF92-9A32-4CEF-A944-6D918DE59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3812899"/>
            <a:ext cx="3730079" cy="20981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C97F718-8333-4ACB-AEE4-87F88BE1D4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A031023-9FC5-4571-90E5-3B4DB1D3B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 vert="horz" lIns="91440" tIns="45720" rIns="91440" bIns="45720" rtlCol="0">
            <a:normAutofit/>
          </a:bodyPr>
          <a:lstStyle/>
          <a:p>
            <a:pPr marL="383540" indent="-383540"/>
            <a:r>
              <a:rPr lang="en-US">
                <a:ea typeface="+mn-lt"/>
                <a:cs typeface="+mn-lt"/>
              </a:rPr>
              <a:t>Brazil is the only country in South America that speaks Portuguese.</a:t>
            </a:r>
          </a:p>
          <a:p>
            <a:pPr marL="383540" indent="-383540"/>
            <a:r>
              <a:rPr lang="en-US">
                <a:ea typeface="+mn-lt"/>
                <a:cs typeface="+mn-lt"/>
              </a:rPr>
              <a:t>The name Brazil comes from a tree named brazilwood.</a:t>
            </a:r>
            <a:endParaRPr lang="en-US"/>
          </a:p>
          <a:p>
            <a:pPr marL="383540" indent="-383540"/>
            <a:r>
              <a:rPr lang="en-US">
                <a:ea typeface="+mn-lt"/>
                <a:cs typeface="+mn-lt"/>
              </a:rPr>
              <a:t>Brasilia, the country’s capital, took just 41 months to build, from 1956 to 1960 (Rio had been the capital for the previous 197 years).</a:t>
            </a:r>
            <a:endParaRPr lang="en-US"/>
          </a:p>
          <a:p>
            <a:pPr marL="383540" indent="-38354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796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8C89EA62-F38E-4285-A105-C5E1BD3600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2CF6E46A-CCCD-4728-B011-E147B23629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2E2C684B-30C9-4689-A529-EBF1B8ADB2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1">
            <a:extLst>
              <a:ext uri="{FF2B5EF4-FFF2-40B4-BE49-F238E27FC236}">
                <a16:creationId xmlns:a16="http://schemas.microsoft.com/office/drawing/2014/main" xmlns="" id="{9ECB0E0D-AC1B-4E83-84EA-237BFA2063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3">
            <a:extLst>
              <a:ext uri="{FF2B5EF4-FFF2-40B4-BE49-F238E27FC236}">
                <a16:creationId xmlns:a16="http://schemas.microsoft.com/office/drawing/2014/main" xmlns="" id="{D6DCB3B1-E1A7-4510-831B-77C8EFF566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10132A3B-10CF-4EEB-BA1F-A63D2ED61D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014E52ED-3C51-46E6-BE4B-14FFAB2C3D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1E0477E-3E29-44BB-A026-220F8FDD6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21" y="1480930"/>
            <a:ext cx="5751537" cy="38485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/>
              <a:t>Sources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3B707131-C4B1-4F5D-9F03-9A77791BF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9870" y="1480929"/>
            <a:ext cx="2593610" cy="3848522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l">
              <a:spcAft>
                <a:spcPts val="600"/>
              </a:spcAft>
            </a:pPr>
            <a:r>
              <a:rPr lang="en-US" sz="2300">
                <a:hlinkClick r:id="rId2"/>
              </a:rPr>
              <a:t>https://en.wikipedia.org/wiki/Bras%C3%ADlia</a:t>
            </a:r>
            <a:endParaRPr lang="en-US" sz="2300"/>
          </a:p>
          <a:p>
            <a:pPr algn="l">
              <a:spcAft>
                <a:spcPts val="600"/>
              </a:spcAft>
            </a:pPr>
            <a:r>
              <a:rPr lang="cs-CZ">
                <a:ea typeface="+mn-lt"/>
                <a:cs typeface="+mn-lt"/>
              </a:rPr>
              <a:t>ttps://www.sciencekids.co.nz/sciencefacts/countries/brazil.html</a:t>
            </a:r>
          </a:p>
          <a:p>
            <a:pPr algn="l">
              <a:spcAft>
                <a:spcPts val="600"/>
              </a:spcAft>
            </a:pPr>
            <a:endParaRPr lang="cs-CZ">
              <a:ea typeface="+mn-lt"/>
              <a:cs typeface="+mn-lt"/>
            </a:endParaRPr>
          </a:p>
          <a:p>
            <a:r>
              <a:rPr lang="cs-CZ">
                <a:ea typeface="+mn-lt"/>
                <a:cs typeface="+mn-lt"/>
                <a:hlinkClick r:id="rId3"/>
              </a:rPr>
              <a:t>https://www.britannica.com/place/Brazil/The-economy</a:t>
            </a:r>
            <a:endParaRPr lang="cs-CZ">
              <a:ea typeface="+mn-lt"/>
              <a:cs typeface="+mn-lt"/>
            </a:endParaRPr>
          </a:p>
          <a:p>
            <a:endParaRPr lang="cs-CZ">
              <a:ea typeface="+mn-lt"/>
              <a:cs typeface="+mn-lt"/>
            </a:endParaRPr>
          </a:p>
          <a:p>
            <a:r>
              <a:rPr lang="cs-CZ">
                <a:ea typeface="+mn-lt"/>
                <a:cs typeface="+mn-lt"/>
                <a:hlinkClick r:id="rId4"/>
              </a:rPr>
              <a:t>https://cafodeastanglia.wordpress.com/2014/09/30/brazil-rich-or-poor/</a:t>
            </a:r>
            <a:endParaRPr lang="cs-CZ"/>
          </a:p>
          <a:p>
            <a:endParaRPr lang="cs-CZ">
              <a:ea typeface="+mn-lt"/>
              <a:cs typeface="+mn-lt"/>
            </a:endParaRPr>
          </a:p>
          <a:p>
            <a:endParaRPr lang="cs-CZ"/>
          </a:p>
        </p:txBody>
      </p:sp>
      <p:cxnSp>
        <p:nvCxnSpPr>
          <p:cNvPr id="19" name="Straight Connector 17">
            <a:extLst>
              <a:ext uri="{FF2B5EF4-FFF2-40B4-BE49-F238E27FC236}">
                <a16:creationId xmlns:a16="http://schemas.microsoft.com/office/drawing/2014/main" xmlns="" id="{6116DDC6-8F07-46CC-8751-E5C9346B2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674964" y="2388358"/>
            <a:ext cx="0" cy="1856096"/>
          </a:xfrm>
          <a:prstGeom prst="line">
            <a:avLst/>
          </a:prstGeom>
          <a:ln w="25400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48098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TF00001241</Template>
  <TotalTime>0</TotalTime>
  <Words>98</Words>
  <Application>Microsoft Office PowerPoint</Application>
  <PresentationFormat>Vlastní</PresentationFormat>
  <Paragraphs>39</Paragraphs>
  <Slides>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Crop</vt:lpstr>
      <vt:lpstr>Brazil</vt:lpstr>
      <vt:lpstr>Basic information</vt:lpstr>
      <vt:lpstr>São Paulo</vt:lpstr>
      <vt:lpstr>Economy</vt:lpstr>
      <vt:lpstr>Interesting facts</vt:lpstr>
      <vt:lpstr>Interesting facts</vt:lpstr>
      <vt:lpstr>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Amely</cp:lastModifiedBy>
  <cp:revision>2</cp:revision>
  <dcterms:created xsi:type="dcterms:W3CDTF">2020-11-23T14:59:30Z</dcterms:created>
  <dcterms:modified xsi:type="dcterms:W3CDTF">2021-01-17T15:22:00Z</dcterms:modified>
</cp:coreProperties>
</file>