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73" r:id="rId9"/>
    <p:sldId id="274" r:id="rId10"/>
    <p:sldId id="261" r:id="rId11"/>
    <p:sldId id="268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40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BC5B62-92D9-4B11-A254-1B82B222D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C023AA-5250-4A77-BFC7-C6F0D510F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B9CDAA-F651-474D-9030-E5436B410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5135-BF08-418C-B9A9-3AB158C3787C}" type="datetimeFigureOut">
              <a:rPr lang="cs-CZ" smtClean="0"/>
              <a:t>27.01.2021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243809-69F9-4B6E-B4F4-659D27A1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4507A9-61BC-4B3A-B453-195D221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13B-A0BE-4AAA-BCD7-7D17FAA21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6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E340D-41FF-46EF-A749-E06374E0D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03D99B3-325C-4A78-A21C-9E54C1600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F08403-1437-4EC7-BDDA-57361AB7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5135-BF08-418C-B9A9-3AB158C3787C}" type="datetimeFigureOut">
              <a:rPr lang="cs-CZ" smtClean="0"/>
              <a:t>27.01.2021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254CF7-C036-4401-8F21-4D4C4767E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BAFBBB-2915-4BE0-A26A-035B78EA5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13B-A0BE-4AAA-BCD7-7D17FAA21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30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1F8B5A9-B91E-48E5-9240-28E0F48F4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54D5A42-593C-4BAF-8CFF-EEA7776EE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B1C0D4-7906-4D65-90C0-B621F1965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5135-BF08-418C-B9A9-3AB158C3787C}" type="datetimeFigureOut">
              <a:rPr lang="cs-CZ" smtClean="0"/>
              <a:t>27.01.2021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D37571-BFE2-4E1B-88DC-A4E515ECB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494941-B3CE-43F8-993C-792EBD8D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13B-A0BE-4AAA-BCD7-7D17FAA21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11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1BC2E-BF8D-4E6E-91AC-3175621E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92889B-E35B-4DBC-B119-3172D4DBE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184015-5D39-43C9-9A13-018E0DB1B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5135-BF08-418C-B9A9-3AB158C3787C}" type="datetimeFigureOut">
              <a:rPr lang="cs-CZ" smtClean="0"/>
              <a:t>27.01.2021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A24B83-2C35-46F9-A6F8-16D0261A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E41967-3B51-4CC6-A203-9A3C28AF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13B-A0BE-4AAA-BCD7-7D17FAA21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241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DAAF04-942C-417A-887C-62D5C15C1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883995-F8D2-4EA1-9243-9F7832B16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B847A2-ADDD-4AB0-B6CE-C6EB751A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5135-BF08-418C-B9A9-3AB158C3787C}" type="datetimeFigureOut">
              <a:rPr lang="cs-CZ" smtClean="0"/>
              <a:t>27.01.2021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1DC065-5B60-46BA-A53D-965CFC88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71AB27-6BFD-427A-8D42-C8D08F4A3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13B-A0BE-4AAA-BCD7-7D17FAA21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818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2F962-8C4B-4EBB-B722-394B14AD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227CF3-7FA5-4A20-B279-6123DD205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BA4A6C-ACC9-4BCD-9973-E3985FE1D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882969-0EA4-4DA6-9B02-0C723EA3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5135-BF08-418C-B9A9-3AB158C3787C}" type="datetimeFigureOut">
              <a:rPr lang="cs-CZ" smtClean="0"/>
              <a:t>27.01.2021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5CAACD-C9F1-405A-94E1-50DF8872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A7E8200-2B6C-49F7-864D-18B07F05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13B-A0BE-4AAA-BCD7-7D17FAA21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89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9853FE-28B6-41A6-9004-B753D9D46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31BBF0-C8BB-4741-BAB9-B070CE770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0446D1-E8B1-4CB8-816A-D9CA4D114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62F320E-F134-4C03-836E-548FD7AF8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749E05-1142-438F-ACD1-71D2D0E50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913052D-D117-4B77-ADA7-2254C7640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5135-BF08-418C-B9A9-3AB158C3787C}" type="datetimeFigureOut">
              <a:rPr lang="cs-CZ" smtClean="0"/>
              <a:t>27.01.2021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2DBBFFB-30F1-4523-9FC1-07E1324BD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EB65DC1-F60E-4D78-9FD8-A99213AA5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13B-A0BE-4AAA-BCD7-7D17FAA21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21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9F264A-23B0-4F4F-942B-316E3064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B3CA8AB-CAB4-4E32-9F4B-45D3D546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5135-BF08-418C-B9A9-3AB158C3787C}" type="datetimeFigureOut">
              <a:rPr lang="cs-CZ" smtClean="0"/>
              <a:t>27.01.2021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693BB03-D604-4B24-A83A-C1DBABF44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F6447F-A01E-4166-9EC3-69F02ABA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13B-A0BE-4AAA-BCD7-7D17FAA21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10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01C9E1A-9962-4048-B5C8-25DEDFCA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5135-BF08-418C-B9A9-3AB158C3787C}" type="datetimeFigureOut">
              <a:rPr lang="cs-CZ" smtClean="0"/>
              <a:t>27.01.2021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82AFAF0-7C10-465F-BDFF-3714A0FE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DD775B-6A52-4309-9CAA-8C1764BA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13B-A0BE-4AAA-BCD7-7D17FAA21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13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545EE-2ED3-4F28-956F-8624AE18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A2CAD6-334E-4806-B24B-01A237B0C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C3883B-CB0F-45FA-9DF1-371EDE417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2D4ED74-CC08-46B9-B688-D513219F8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5135-BF08-418C-B9A9-3AB158C3787C}" type="datetimeFigureOut">
              <a:rPr lang="cs-CZ" smtClean="0"/>
              <a:t>27.01.2021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D6E9B9-845D-47BA-9AA3-88E8DCD9A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C1D075-24D6-49B2-A2CC-AB49DE7D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13B-A0BE-4AAA-BCD7-7D17FAA21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23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F04DD0-4D23-4F96-B77F-4C7CEAD8A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9E78D49-93CA-4BA1-896E-EB3EE2A20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447FBBA-4B7E-4B14-9DC4-933478832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8BB1C6-592A-43C9-8B06-789CD88B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5135-BF08-418C-B9A9-3AB158C3787C}" type="datetimeFigureOut">
              <a:rPr lang="cs-CZ" smtClean="0"/>
              <a:t>27.01.2021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D469DE-8747-4C43-A6A1-2431F16C4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A545DF-3575-4ECE-B8BB-B4F7606A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13B-A0BE-4AAA-BCD7-7D17FAA21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03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C0B32BB-C845-422C-BB01-2CAAE22FE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29D0CD3-D38D-4A57-AABA-D940C7EEA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AA2591-D75B-41A3-ABBC-AD35B671F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55135-BF08-418C-B9A9-3AB158C3787C}" type="datetimeFigureOut">
              <a:rPr lang="cs-CZ" smtClean="0"/>
              <a:t>27.01.2021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6893DF-A368-4F3A-8FB0-D8F2C01A3F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489C46-DC52-4B15-9B95-ADC7A8B38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0213B-A0BE-4AAA-BCD7-7D17FAA21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47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r-olomoucky.cz/zakladni-informace-cl-143" TargetMode="External"/><Relationship Id="rId2" Type="http://schemas.openxmlformats.org/officeDocument/2006/relationships/hyperlink" Target="https://en.wikipedia.org/wiki/Olomouc_Reg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dnes.cz/olomouc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ECD0BF72-0C4D-44AB-AA6C-FD2587C5D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2FA124-812F-4515-9B77-F7D32258D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6" r="25590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56" name="Freeform 5">
            <a:extLst>
              <a:ext uri="{FF2B5EF4-FFF2-40B4-BE49-F238E27FC236}">
                <a16:creationId xmlns:a16="http://schemas.microsoft.com/office/drawing/2014/main" id="{5523C670-74D7-4ED8-BA51-B6FB65570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96000" y="1756600"/>
            <a:ext cx="1080325" cy="4736395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id="{BAEEE533-7CA5-4134-A14A-8575F66C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88570" y="1357766"/>
            <a:ext cx="687754" cy="430312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7">
            <a:extLst>
              <a:ext uri="{FF2B5EF4-FFF2-40B4-BE49-F238E27FC236}">
                <a16:creationId xmlns:a16="http://schemas.microsoft.com/office/drawing/2014/main" id="{E64B7817-E956-406B-A85B-5AEF36B1F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90581" y="1135060"/>
            <a:ext cx="409371" cy="416921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8">
            <a:extLst>
              <a:ext uri="{FF2B5EF4-FFF2-40B4-BE49-F238E27FC236}">
                <a16:creationId xmlns:a16="http://schemas.microsoft.com/office/drawing/2014/main" id="{92FC9C1F-8CBA-4083-8724-3735C556D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8" y="1124043"/>
            <a:ext cx="6105065" cy="3978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64F5D1-21A1-4F28-99B7-5201EE5E6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917" y="1445775"/>
            <a:ext cx="5437074" cy="3342435"/>
          </a:xfrm>
        </p:spPr>
        <p:txBody>
          <a:bodyPr anchor="b">
            <a:normAutofit/>
          </a:bodyPr>
          <a:lstStyle/>
          <a:p>
            <a:pPr algn="l"/>
            <a:r>
              <a:rPr lang="cs-CZ" sz="5400">
                <a:solidFill>
                  <a:srgbClr val="FFFFFF"/>
                </a:solidFill>
              </a:rPr>
              <a:t>Olomouc region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D57AA03-50E4-4F01-B618-78C593705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529" y="5226525"/>
            <a:ext cx="5024099" cy="1155987"/>
          </a:xfrm>
        </p:spPr>
        <p:txBody>
          <a:bodyPr anchor="t">
            <a:normAutofit/>
          </a:bodyPr>
          <a:lstStyle/>
          <a:p>
            <a:pPr algn="r"/>
            <a:r>
              <a:rPr lang="cs-CZ" sz="2800"/>
              <a:t>Kateřina Koudelková, 4.C</a:t>
            </a:r>
          </a:p>
        </p:txBody>
      </p:sp>
    </p:spTree>
    <p:extLst>
      <p:ext uri="{BB962C8B-B14F-4D97-AF65-F5344CB8AC3E}">
        <p14:creationId xmlns:p14="http://schemas.microsoft.com/office/powerpoint/2010/main" val="1417173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E4A048-CE4F-468D-B9DE-29A051B4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Bouzov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Castle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E61B18-FA31-4195-B7E1-7DB84C7B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0"/>
          <a:stretch/>
        </p:blipFill>
        <p:spPr>
          <a:xfrm>
            <a:off x="6172195" y="0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4DD5F0E-8AC6-440F-B418-4F417116B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3" r="-3" b="-3"/>
          <a:stretch/>
        </p:blipFill>
        <p:spPr>
          <a:xfrm>
            <a:off x="0" y="-6833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29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DB2DAA-0F6E-4837-BE38-4C26F5477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Sources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B3C828-C450-4EB7-AAEA-DD25F62D1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cs-CZ" sz="2400">
                <a:hlinkClick r:id="rId2"/>
              </a:rPr>
              <a:t>https://en.wikipedia.org/wiki/Olomouc_Region</a:t>
            </a:r>
            <a:endParaRPr lang="cs-CZ" sz="2400"/>
          </a:p>
          <a:p>
            <a:r>
              <a:rPr lang="cs-CZ" sz="2400">
                <a:hlinkClick r:id="rId3"/>
              </a:rPr>
              <a:t>https://www.kr-olomoucky.cz/zakladni-informace-cl-143</a:t>
            </a:r>
            <a:endParaRPr lang="cs-CZ" sz="2400"/>
          </a:p>
          <a:p>
            <a:r>
              <a:rPr lang="cs-CZ" sz="2400">
                <a:hlinkClick r:id="rId4"/>
              </a:rPr>
              <a:t>https://www.idnes.cz/olomouc</a:t>
            </a:r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4055664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0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5086115-D5C9-4790-A47F-273A92C28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Basic information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6F57B9-A719-49B6-9A88-A73A297A6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cs-CZ" sz="2400" dirty="0"/>
              <a:t>L</a:t>
            </a:r>
            <a:r>
              <a:rPr lang="en-US" sz="2400" dirty="0" err="1"/>
              <a:t>ocated</a:t>
            </a:r>
            <a:r>
              <a:rPr lang="en-US" sz="2400" dirty="0"/>
              <a:t> in the north-western and central part of its historical </a:t>
            </a:r>
            <a:r>
              <a:rPr lang="en-US" sz="2400" dirty="0" err="1"/>
              <a:t>regio</a:t>
            </a:r>
            <a:r>
              <a:rPr lang="cs-CZ" sz="2400" dirty="0"/>
              <a:t>n</a:t>
            </a:r>
            <a:r>
              <a:rPr lang="en-US" sz="2400" dirty="0"/>
              <a:t> </a:t>
            </a:r>
            <a:r>
              <a:rPr lang="en-US" sz="2400" dirty="0" err="1"/>
              <a:t>Mor</a:t>
            </a:r>
            <a:r>
              <a:rPr lang="cs-CZ" sz="2400" dirty="0" err="1"/>
              <a:t>avia</a:t>
            </a:r>
            <a:endParaRPr lang="cs-CZ" sz="2400" dirty="0"/>
          </a:p>
          <a:p>
            <a:r>
              <a:rPr lang="cs-CZ" sz="2400" dirty="0"/>
              <a:t>N</a:t>
            </a:r>
            <a:r>
              <a:rPr lang="en-US" sz="2400" dirty="0" err="1"/>
              <a:t>amed</a:t>
            </a:r>
            <a:r>
              <a:rPr lang="en-US" sz="2400" dirty="0"/>
              <a:t> </a:t>
            </a:r>
            <a:r>
              <a:rPr lang="cs-CZ" sz="2400" dirty="0" err="1"/>
              <a:t>after</a:t>
            </a:r>
            <a:r>
              <a:rPr lang="en-US" sz="2400" dirty="0"/>
              <a:t> its capital O</a:t>
            </a:r>
            <a:r>
              <a:rPr lang="cs-CZ" sz="2400" dirty="0" err="1"/>
              <a:t>lo</a:t>
            </a:r>
            <a:r>
              <a:rPr lang="en-US" sz="2400" dirty="0" err="1"/>
              <a:t>mouc</a:t>
            </a:r>
            <a:endParaRPr lang="cs-CZ" sz="2400" dirty="0"/>
          </a:p>
          <a:p>
            <a:r>
              <a:rPr lang="cs-CZ" sz="2400" dirty="0" err="1"/>
              <a:t>Divided</a:t>
            </a:r>
            <a:r>
              <a:rPr lang="cs-CZ" sz="2400" dirty="0"/>
              <a:t> </a:t>
            </a:r>
            <a:r>
              <a:rPr lang="cs-CZ" sz="2400" dirty="0" err="1"/>
              <a:t>into</a:t>
            </a:r>
            <a:r>
              <a:rPr lang="cs-CZ" sz="2400" dirty="0"/>
              <a:t> 5 </a:t>
            </a:r>
            <a:r>
              <a:rPr lang="cs-CZ" sz="2400" dirty="0" err="1"/>
              <a:t>districts</a:t>
            </a:r>
            <a:endParaRPr lang="cs-CZ" sz="2400" dirty="0"/>
          </a:p>
          <a:p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D100C1-9CDF-4D65-B729-799AC2A0E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4" t="5730" r="5060" b="7736"/>
          <a:stretch/>
        </p:blipFill>
        <p:spPr>
          <a:xfrm>
            <a:off x="5852507" y="2463361"/>
            <a:ext cx="5073834" cy="410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57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54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56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61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EE044EC-A46B-4375-9CFD-F0B40E859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Population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E1F473-2E1F-4081-A0C6-60776C29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cs-CZ" sz="2000"/>
              <a:t>January 2019: 632,492 inhabitants</a:t>
            </a:r>
          </a:p>
          <a:p>
            <a:r>
              <a:rPr lang="cs-CZ" sz="2000"/>
              <a:t>The capital, Olomouc: 100 000 inhabitants</a:t>
            </a:r>
          </a:p>
          <a:p>
            <a:r>
              <a:rPr lang="cs-CZ" sz="2000"/>
              <a:t>The whole region: </a:t>
            </a:r>
            <a:r>
              <a:rPr lang="en-US" sz="2000"/>
              <a:t>120.1 inhabitants per km2 </a:t>
            </a:r>
            <a:endParaRPr lang="cs-CZ" sz="2000"/>
          </a:p>
          <a:p>
            <a:r>
              <a:rPr lang="en-US" sz="2000"/>
              <a:t>In the long term</a:t>
            </a:r>
            <a:r>
              <a:rPr lang="cs-CZ" sz="2000"/>
              <a:t>:</a:t>
            </a:r>
            <a:r>
              <a:rPr lang="en-US" sz="2000"/>
              <a:t> the populatio</a:t>
            </a:r>
            <a:r>
              <a:rPr lang="cs-CZ" sz="2000"/>
              <a:t>n is</a:t>
            </a:r>
            <a:r>
              <a:rPr lang="en-US" sz="2000"/>
              <a:t> aging</a:t>
            </a:r>
            <a:endParaRPr lang="cs-CZ" sz="2000"/>
          </a:p>
          <a:p>
            <a:r>
              <a:rPr lang="en-US" sz="2000"/>
              <a:t>The average age of population in 2019</a:t>
            </a:r>
            <a:r>
              <a:rPr lang="cs-CZ" sz="2000"/>
              <a:t>: </a:t>
            </a:r>
            <a:r>
              <a:rPr lang="en-US" sz="2000"/>
              <a:t>42.8</a:t>
            </a:r>
            <a:r>
              <a:rPr lang="cs-CZ" sz="2000"/>
              <a:t> - </a:t>
            </a:r>
            <a:r>
              <a:rPr lang="en-US" sz="2000"/>
              <a:t>the 4th highest among regions in the Czech Republic</a:t>
            </a:r>
            <a:endParaRPr lang="cs-CZ" sz="2000"/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F762028-9A95-4AFC-B332-25FBDCDBC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892" y="2689269"/>
            <a:ext cx="4802404" cy="316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1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332FAC0-7A48-4F8E-AA30-E46694CB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Economy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6DE2D6-B7E3-4521-8154-C97DF5B5C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485325" cy="3563159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Arial" panose="020B0604020202020204" pitchFamily="34" charset="0"/>
              </a:rPr>
              <a:t>F</a:t>
            </a:r>
            <a:r>
              <a:rPr lang="en-US" sz="2200" b="0" i="0" dirty="0" err="1">
                <a:effectLst/>
                <a:latin typeface="Arial" panose="020B0604020202020204" pitchFamily="34" charset="0"/>
              </a:rPr>
              <a:t>ocuses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 on traditional agriculture, food industry, textile and clothing industry, manufacture of machinery, optics and optical equipment</a:t>
            </a:r>
            <a:endParaRPr lang="cs-CZ" sz="2200" b="0" i="0" dirty="0">
              <a:effectLst/>
              <a:latin typeface="Arial" panose="020B0604020202020204" pitchFamily="34" charset="0"/>
            </a:endParaRPr>
          </a:p>
          <a:p>
            <a:r>
              <a:rPr lang="cs-CZ" sz="2200" b="0" i="0" dirty="0">
                <a:effectLst/>
                <a:latin typeface="Arial" panose="020B0604020202020204" pitchFamily="34" charset="0"/>
              </a:rPr>
              <a:t>Olomouc - Olma (</a:t>
            </a:r>
            <a:r>
              <a:rPr lang="cs-CZ" sz="2200" b="0" i="0" dirty="0" err="1">
                <a:effectLst/>
                <a:latin typeface="Arial" panose="020B0604020202020204" pitchFamily="34" charset="0"/>
              </a:rPr>
              <a:t>dairy</a:t>
            </a:r>
            <a:r>
              <a:rPr lang="cs-CZ" sz="2200" b="0" i="0" dirty="0">
                <a:effectLst/>
                <a:latin typeface="Arial" panose="020B0604020202020204" pitchFamily="34" charset="0"/>
              </a:rPr>
              <a:t> </a:t>
            </a:r>
            <a:r>
              <a:rPr lang="cs-CZ" sz="2200" b="0" i="0" dirty="0" err="1">
                <a:effectLst/>
                <a:latin typeface="Arial" panose="020B0604020202020204" pitchFamily="34" charset="0"/>
              </a:rPr>
              <a:t>products</a:t>
            </a:r>
            <a:r>
              <a:rPr lang="cs-CZ" sz="2200" b="0" i="0" dirty="0">
                <a:effectLst/>
                <a:latin typeface="Arial" panose="020B0604020202020204" pitchFamily="34" charset="0"/>
              </a:rPr>
              <a:t>)</a:t>
            </a:r>
          </a:p>
          <a:p>
            <a:r>
              <a:rPr lang="cs-CZ" sz="2200" b="0" i="0" dirty="0">
                <a:effectLst/>
                <a:latin typeface="Arial" panose="020B0604020202020204" pitchFamily="34" charset="0"/>
              </a:rPr>
              <a:t>Přerov - </a:t>
            </a:r>
            <a:r>
              <a:rPr lang="cs-CZ" sz="2200" b="0" i="0" dirty="0" err="1">
                <a:effectLst/>
                <a:latin typeface="Arial" panose="020B0604020202020204" pitchFamily="34" charset="0"/>
              </a:rPr>
              <a:t>brewery</a:t>
            </a:r>
            <a:r>
              <a:rPr lang="cs-CZ" sz="2200" b="0" i="0" dirty="0">
                <a:effectLst/>
                <a:latin typeface="Arial" panose="020B0604020202020204" pitchFamily="34" charset="0"/>
              </a:rPr>
              <a:t> Zubr a Regent</a:t>
            </a:r>
          </a:p>
          <a:p>
            <a:r>
              <a:rPr lang="cs-CZ" sz="2200" dirty="0">
                <a:latin typeface="Arial" panose="020B0604020202020204" pitchFamily="34" charset="0"/>
              </a:rPr>
              <a:t>Loštice – “Olomoucké tvarůžky“</a:t>
            </a:r>
          </a:p>
          <a:p>
            <a:endParaRPr lang="cs-CZ" sz="2200" dirty="0">
              <a:latin typeface="Arial" panose="020B0604020202020204" pitchFamily="34" charset="0"/>
            </a:endParaRPr>
          </a:p>
          <a:p>
            <a:endParaRPr lang="cs-CZ" sz="2200" b="0" i="0" dirty="0">
              <a:effectLst/>
              <a:latin typeface="Arial" panose="020B0604020202020204" pitchFamily="34" charset="0"/>
            </a:endParaRPr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AC7D2E-52EB-4D95-BC20-F4F126652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7" t="-11176" r="3076" b="-21766"/>
          <a:stretch/>
        </p:blipFill>
        <p:spPr>
          <a:xfrm>
            <a:off x="6281772" y="2675687"/>
            <a:ext cx="4802404" cy="32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7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3776272-5127-42D6-A518-47099C57A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84" b="7747"/>
          <a:stretch/>
        </p:blipFill>
        <p:spPr>
          <a:xfrm>
            <a:off x="-2333" y="10"/>
            <a:ext cx="12192000" cy="6857990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5A64E5-2B5B-4B2D-912C-9464C00F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74" y="327470"/>
            <a:ext cx="4062643" cy="1043409"/>
          </a:xfrm>
        </p:spPr>
        <p:txBody>
          <a:bodyPr>
            <a:normAutofit/>
          </a:bodyPr>
          <a:lstStyle/>
          <a:p>
            <a:r>
              <a:rPr lang="cs-CZ" sz="4000"/>
              <a:t>Geography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09D9B7-EF43-46A9-9435-F4D7476FF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38" y="1370879"/>
            <a:ext cx="4630879" cy="3539308"/>
          </a:xfrm>
        </p:spPr>
        <p:txBody>
          <a:bodyPr anchor="t">
            <a:normAutofit/>
          </a:bodyPr>
          <a:lstStyle/>
          <a:p>
            <a:r>
              <a:rPr lang="cs-CZ" sz="2000">
                <a:latin typeface="Arial" panose="020B0604020202020204" pitchFamily="34" charset="0"/>
              </a:rPr>
              <a:t>T</a:t>
            </a:r>
            <a:r>
              <a:rPr lang="en-US" sz="2000" b="0" i="0">
                <a:effectLst/>
                <a:latin typeface="Arial" panose="020B0604020202020204" pitchFamily="34" charset="0"/>
              </a:rPr>
              <a:t>otal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area</a:t>
            </a:r>
            <a:r>
              <a:rPr lang="cs-CZ" sz="2000" b="0" i="0" dirty="0">
                <a:effectLst/>
                <a:latin typeface="Arial" panose="020B0604020202020204" pitchFamily="34" charset="0"/>
              </a:rPr>
              <a:t>: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5,267 km</a:t>
            </a:r>
            <a:r>
              <a:rPr lang="en-US" sz="2000" b="0" i="0" baseline="30000" dirty="0">
                <a:effectLst/>
                <a:latin typeface="Arial" panose="020B0604020202020204" pitchFamily="34" charset="0"/>
              </a:rPr>
              <a:t>2</a:t>
            </a:r>
            <a:r>
              <a:rPr lang="cs-CZ" sz="2000" b="0" i="0" baseline="30000" dirty="0">
                <a:effectLst/>
                <a:latin typeface="Arial" panose="020B0604020202020204" pitchFamily="34" charset="0"/>
              </a:rPr>
              <a:t> -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 6.7% of the entire area of the Czech Republic</a:t>
            </a:r>
            <a:endParaRPr lang="cs-CZ" sz="2000" b="0" i="0" baseline="30000" dirty="0">
              <a:effectLst/>
              <a:latin typeface="Arial" panose="020B0604020202020204" pitchFamily="34" charset="0"/>
            </a:endParaRPr>
          </a:p>
          <a:p>
            <a:r>
              <a:rPr lang="en-US" sz="2000" b="0" i="0" dirty="0">
                <a:effectLst/>
                <a:latin typeface="Arial" panose="020B0604020202020204" pitchFamily="34" charset="0"/>
              </a:rPr>
              <a:t> The northern part of the region is of </a:t>
            </a:r>
            <a:r>
              <a:rPr lang="en-US" sz="2000" b="0" i="0">
                <a:effectLst/>
                <a:latin typeface="Arial" panose="020B0604020202020204" pitchFamily="34" charset="0"/>
              </a:rPr>
              <a:t>mountainous nat</a:t>
            </a:r>
            <a:r>
              <a:rPr lang="cs-CZ" sz="2000">
                <a:latin typeface="Arial" panose="020B0604020202020204" pitchFamily="34" charset="0"/>
              </a:rPr>
              <a:t>ure </a:t>
            </a:r>
            <a:r>
              <a:rPr lang="cs-CZ" sz="2000" dirty="0">
                <a:latin typeface="Arial" panose="020B0604020202020204" pitchFamily="34" charset="0"/>
              </a:rPr>
              <a:t>– </a:t>
            </a:r>
            <a:r>
              <a:rPr lang="cs-CZ" sz="2000">
                <a:latin typeface="Arial" panose="020B0604020202020204" pitchFamily="34" charset="0"/>
              </a:rPr>
              <a:t>Jeseníky mountain, </a:t>
            </a:r>
            <a:r>
              <a:rPr lang="cs-CZ" sz="2000" dirty="0">
                <a:latin typeface="Arial" panose="020B0604020202020204" pitchFamily="34" charset="0"/>
              </a:rPr>
              <a:t>Praděd (</a:t>
            </a:r>
            <a:r>
              <a:rPr lang="cs-CZ" sz="2000" b="0" i="0" dirty="0">
                <a:effectLst/>
                <a:latin typeface="Arial" panose="020B0604020202020204" pitchFamily="34" charset="0"/>
              </a:rPr>
              <a:t>1,492 m)</a:t>
            </a:r>
          </a:p>
          <a:p>
            <a:r>
              <a:rPr lang="en-US" sz="2000" b="0" i="0" dirty="0">
                <a:effectLst/>
                <a:latin typeface="Arial" panose="020B0604020202020204" pitchFamily="34" charset="0"/>
              </a:rPr>
              <a:t>The southern part of the region consists of </a:t>
            </a:r>
            <a:r>
              <a:rPr lang="en-US" sz="2000" b="0" i="0">
                <a:effectLst/>
                <a:latin typeface="Arial" panose="020B0604020202020204" pitchFamily="34" charset="0"/>
              </a:rPr>
              <a:t>the Hanakian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lowland</a:t>
            </a:r>
            <a:endParaRPr lang="cs-CZ" sz="2000" b="0" i="0" dirty="0">
              <a:effectLst/>
              <a:latin typeface="Arial" panose="020B0604020202020204" pitchFamily="34" charset="0"/>
            </a:endParaRPr>
          </a:p>
          <a:p>
            <a:r>
              <a:rPr lang="en-US" sz="2000" b="0" i="0" dirty="0">
                <a:effectLst/>
                <a:latin typeface="Arial" panose="020B0604020202020204" pitchFamily="34" charset="0"/>
              </a:rPr>
              <a:t>The </a:t>
            </a:r>
            <a:r>
              <a:rPr lang="en-US" sz="2000" dirty="0">
                <a:latin typeface="Arial" panose="020B0604020202020204" pitchFamily="34" charset="0"/>
              </a:rPr>
              <a:t>Morava rive</a:t>
            </a:r>
            <a:r>
              <a:rPr lang="cs-CZ" sz="2000" dirty="0">
                <a:latin typeface="Arial" panose="020B0604020202020204" pitchFamily="34" charset="0"/>
              </a:rPr>
              <a:t>r</a:t>
            </a:r>
            <a:r>
              <a:rPr lang="en-US" sz="2000" dirty="0">
                <a:latin typeface="Arial" panose="020B0604020202020204" pitchFamily="34" charset="0"/>
              </a:rPr>
              <a:t> flows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through the region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11207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loha, exteriér, hora, západ slunce&#10;&#10;Popis byl vytvořen automaticky">
            <a:extLst>
              <a:ext uri="{FF2B5EF4-FFF2-40B4-BE49-F238E27FC236}">
                <a16:creationId xmlns:a16="http://schemas.microsoft.com/office/drawing/2014/main" id="{F3466F85-AB50-468E-B2DA-4292A620F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E4A048-CE4F-468D-B9DE-29A051B4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cs-CZ" sz="3600">
                <a:solidFill>
                  <a:schemeClr val="bg1"/>
                </a:solidFill>
              </a:rPr>
              <a:t>Praděd</a:t>
            </a:r>
          </a:p>
        </p:txBody>
      </p:sp>
    </p:spTree>
    <p:extLst>
      <p:ext uri="{BB962C8B-B14F-4D97-AF65-F5344CB8AC3E}">
        <p14:creationId xmlns:p14="http://schemas.microsoft.com/office/powerpoint/2010/main" val="4104130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16C1C4-1A30-49C3-9D4E-554283306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E4A048-CE4F-468D-B9DE-29A051B4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20" y="253909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P</a:t>
            </a:r>
            <a:r>
              <a:rPr lang="en-US" sz="5200" b="1" i="0" dirty="0">
                <a:solidFill>
                  <a:srgbClr val="FFFFFF"/>
                </a:solidFill>
                <a:effectLst/>
              </a:rPr>
              <a:t>ump</a:t>
            </a:r>
            <a:r>
              <a:rPr lang="en-US" sz="5200" b="1" dirty="0">
                <a:solidFill>
                  <a:srgbClr val="FFFFFF"/>
                </a:solidFill>
              </a:rPr>
              <a:t>ed</a:t>
            </a:r>
            <a:r>
              <a:rPr lang="en-US" sz="5200" b="0" i="0" dirty="0">
                <a:solidFill>
                  <a:srgbClr val="FFFFFF"/>
                </a:solidFill>
                <a:effectLst/>
              </a:rPr>
              <a:t> </a:t>
            </a:r>
            <a:r>
              <a:rPr lang="en-US" sz="5200" b="1" i="0" dirty="0">
                <a:solidFill>
                  <a:srgbClr val="FFFFFF"/>
                </a:solidFill>
                <a:effectLst/>
              </a:rPr>
              <a:t>hydroelectric power station </a:t>
            </a:r>
            <a:r>
              <a:rPr lang="en-US" sz="5200" b="1" i="0" dirty="0" err="1">
                <a:solidFill>
                  <a:srgbClr val="FFFFFF"/>
                </a:solidFill>
                <a:effectLst/>
              </a:rPr>
              <a:t>Dlouhé</a:t>
            </a:r>
            <a:r>
              <a:rPr lang="en-US" sz="52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5200" b="1" i="0" dirty="0" err="1">
                <a:solidFill>
                  <a:srgbClr val="FFFFFF"/>
                </a:solidFill>
                <a:effectLst/>
              </a:rPr>
              <a:t>stráně</a:t>
            </a: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35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5260921B-70CE-4D05-B162-251C4EA06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88" y="1513141"/>
            <a:ext cx="5157787" cy="52299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DCCE129-8AD7-46A5-A4D5-A937AE400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859" y="107093"/>
            <a:ext cx="4654391" cy="620585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065809E-AE3B-4FF3-BE4A-0AEFA3EF5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" y="11493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 b="1" dirty="0"/>
              <a:t>Olomouc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47731D-D4CF-4406-A265-8D75F5BB0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9513" y="652908"/>
            <a:ext cx="5157787" cy="823912"/>
          </a:xfrm>
        </p:spPr>
        <p:txBody>
          <a:bodyPr/>
          <a:lstStyle/>
          <a:p>
            <a:r>
              <a:rPr lang="cs-CZ" dirty="0"/>
              <a:t>Saint </a:t>
            </a:r>
            <a:r>
              <a:rPr lang="cs-CZ" dirty="0" err="1"/>
              <a:t>Wenceslav</a:t>
            </a:r>
            <a:r>
              <a:rPr lang="cs-CZ" dirty="0"/>
              <a:t> </a:t>
            </a:r>
            <a:r>
              <a:rPr lang="cs-CZ" dirty="0" err="1"/>
              <a:t>cathedral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3B77632-174A-4E2A-AD60-0ADF233F8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34325" y="5926995"/>
            <a:ext cx="5183188" cy="823912"/>
          </a:xfrm>
        </p:spPr>
        <p:txBody>
          <a:bodyPr/>
          <a:lstStyle/>
          <a:p>
            <a:r>
              <a:rPr lang="cs-CZ" dirty="0" err="1"/>
              <a:t>Holy</a:t>
            </a:r>
            <a:r>
              <a:rPr lang="cs-CZ" dirty="0"/>
              <a:t> </a:t>
            </a:r>
            <a:r>
              <a:rPr lang="cs-CZ" dirty="0" err="1"/>
              <a:t>trinity</a:t>
            </a:r>
            <a:r>
              <a:rPr lang="cs-CZ" dirty="0"/>
              <a:t> </a:t>
            </a:r>
            <a:r>
              <a:rPr lang="cs-CZ" dirty="0" err="1"/>
              <a:t>Column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6048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1F4676A-92AB-4B85-80AB-FE4CB0FB2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59F480-984C-47D4-B9CC-6C71B636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0" y="273347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Holy Hill</a:t>
            </a:r>
          </a:p>
        </p:txBody>
      </p:sp>
    </p:spTree>
    <p:extLst>
      <p:ext uri="{BB962C8B-B14F-4D97-AF65-F5344CB8AC3E}">
        <p14:creationId xmlns:p14="http://schemas.microsoft.com/office/powerpoint/2010/main" val="20511054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238</Words>
  <Application>Microsoft Office PowerPoint</Application>
  <PresentationFormat>Širokoúhlá obrazovka</PresentationFormat>
  <Paragraphs>34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Olomouc region</vt:lpstr>
      <vt:lpstr>Basic information</vt:lpstr>
      <vt:lpstr>Population</vt:lpstr>
      <vt:lpstr>Economy</vt:lpstr>
      <vt:lpstr>Geography</vt:lpstr>
      <vt:lpstr>Praděd</vt:lpstr>
      <vt:lpstr>Pumped hydroelectric power station Dlouhé stráně</vt:lpstr>
      <vt:lpstr>Olomouc</vt:lpstr>
      <vt:lpstr>Holy Hill</vt:lpstr>
      <vt:lpstr>Bouzov Castle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Olomouc region</dc:title>
  <dc:creator>Koudelková Kateřina</dc:creator>
  <cp:lastModifiedBy>Koudelková Kateřina</cp:lastModifiedBy>
  <cp:revision>13</cp:revision>
  <dcterms:created xsi:type="dcterms:W3CDTF">2021-01-26T17:37:45Z</dcterms:created>
  <dcterms:modified xsi:type="dcterms:W3CDTF">2021-01-27T22:29:18Z</dcterms:modified>
</cp:coreProperties>
</file>