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56" r:id="rId2"/>
    <p:sldId id="257" r:id="rId3"/>
    <p:sldId id="261" r:id="rId4"/>
    <p:sldId id="258" r:id="rId5"/>
    <p:sldId id="259" r:id="rId6"/>
    <p:sldId id="264" r:id="rId7"/>
    <p:sldId id="265" r:id="rId8"/>
    <p:sldId id="266" r:id="rId9"/>
    <p:sldId id="262" r:id="rId10"/>
    <p:sldId id="268" r:id="rId11"/>
    <p:sldId id="269" r:id="rId12"/>
    <p:sldId id="270" r:id="rId13"/>
    <p:sldId id="272" r:id="rId14"/>
    <p:sldId id="273" r:id="rId15"/>
    <p:sldId id="271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F0F83DD-773A-4A68-A9D5-422138D3A09B}">
          <p14:sldIdLst>
            <p14:sldId id="256"/>
            <p14:sldId id="257"/>
            <p14:sldId id="261"/>
            <p14:sldId id="258"/>
            <p14:sldId id="259"/>
            <p14:sldId id="264"/>
            <p14:sldId id="265"/>
            <p14:sldId id="266"/>
            <p14:sldId id="262"/>
            <p14:sldId id="268"/>
            <p14:sldId id="269"/>
            <p14:sldId id="270"/>
            <p14:sldId id="272"/>
            <p14:sldId id="273"/>
            <p14:sldId id="271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F37C3-67D7-44B2-A1F7-A097A991F4B9}" type="datetimeFigureOut">
              <a:rPr lang="cs-CZ" smtClean="0"/>
              <a:t>23.12.2020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E3E7A-45E8-406C-A138-72CD2D56D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13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Energie vodních toků se počítá k obnovitelným zdrojům. Zároveň její provoz minimálně znečišťuje okolí. Vodní elektrárny vyžadují minimální obsluhu i údržbu. 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Závislost na stabilním průtoku vody. 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Riziko havárie (protržení hráze při přeplnění, podemletí apod.)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Ochranné – chrání území a objekty před velkými vodami, budují se v horní části toku, kde zachycují povodňové vlny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Zásobní – zachycují v době nadbytečných průtoků tolik vody, kolik ji bude potřeba v době nedostatku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Smíšené nádrže – spojují zásobní a ochranou funkci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E3E7A-45E8-406C-A138-72CD2D56DEE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288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Přehrada </a:t>
            </a:r>
            <a:r>
              <a:rPr lang="cs-CZ" dirty="0" err="1"/>
              <a:t>Pařížov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E3E7A-45E8-406C-A138-72CD2D56DEE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522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929292"/>
                </a:solidFill>
                <a:effectLst/>
                <a:latin typeface="Liberation sans"/>
              </a:rPr>
              <a:t>Využívá se pro návrh a posouzení tzv. </a:t>
            </a:r>
            <a:r>
              <a:rPr lang="cs-CZ" b="1" i="0" dirty="0">
                <a:solidFill>
                  <a:srgbClr val="929292"/>
                </a:solidFill>
                <a:effectLst/>
                <a:latin typeface="Liberation sans"/>
              </a:rPr>
              <a:t>základní</a:t>
            </a:r>
            <a:r>
              <a:rPr lang="cs-CZ" b="0" i="0" dirty="0">
                <a:solidFill>
                  <a:srgbClr val="929292"/>
                </a:solidFill>
                <a:effectLst/>
                <a:latin typeface="Liberation sans"/>
              </a:rPr>
              <a:t> nebo </a:t>
            </a:r>
            <a:r>
              <a:rPr lang="cs-CZ" b="1" i="0" dirty="0">
                <a:solidFill>
                  <a:srgbClr val="929292"/>
                </a:solidFill>
                <a:effectLst/>
                <a:latin typeface="Liberation sans"/>
              </a:rPr>
              <a:t>ideální statický trojúhelník</a:t>
            </a:r>
          </a:p>
          <a:p>
            <a:r>
              <a:rPr lang="cs-CZ" b="0" i="0" dirty="0">
                <a:solidFill>
                  <a:srgbClr val="929292"/>
                </a:solidFill>
                <a:effectLst/>
                <a:latin typeface="Liberation sans"/>
              </a:rPr>
              <a:t>Vrchol je v úrovni nejvyšší vodní hladiny, stěny mají sklon na návodní straně 1:0,05, vzdušní straně 1:0,75</a:t>
            </a:r>
          </a:p>
          <a:p>
            <a:r>
              <a:rPr lang="cs-CZ" b="0" i="0" dirty="0">
                <a:solidFill>
                  <a:srgbClr val="929292"/>
                </a:solidFill>
                <a:effectLst/>
                <a:latin typeface="Liberation sans"/>
              </a:rPr>
              <a:t>Vírská přehrada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E3E7A-45E8-406C-A138-72CD2D56DEE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103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Španělsko- </a:t>
            </a:r>
            <a:r>
              <a:rPr lang="cs-CZ" dirty="0" err="1"/>
              <a:t>Almendra</a:t>
            </a:r>
            <a:r>
              <a:rPr lang="cs-CZ" dirty="0"/>
              <a:t>, betonová klenbová přehrada kombinovaná s pilířovou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E3E7A-45E8-406C-A138-72CD2D56DEE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413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E3E7A-45E8-406C-A138-72CD2D56DEE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791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Vodní nádrž orlík</a:t>
            </a:r>
          </a:p>
          <a:p>
            <a:r>
              <a:rPr lang="cs-CZ" dirty="0"/>
              <a:t>Vodní dílo </a:t>
            </a:r>
            <a:r>
              <a:rPr lang="cs-CZ" dirty="0" err="1"/>
              <a:t>podhora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E3E7A-45E8-406C-A138-72CD2D56DEE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362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Lipno</a:t>
            </a:r>
          </a:p>
          <a:p>
            <a:r>
              <a:rPr lang="cs-CZ" dirty="0"/>
              <a:t>Švihov</a:t>
            </a:r>
          </a:p>
          <a:p>
            <a:r>
              <a:rPr lang="cs-CZ" dirty="0"/>
              <a:t>Nechranice</a:t>
            </a:r>
          </a:p>
          <a:p>
            <a:r>
              <a:rPr lang="cs-CZ" dirty="0"/>
              <a:t>Slapy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E3E7A-45E8-406C-A138-72CD2D56DEE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324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E3E7A-45E8-406C-A138-72CD2D56DEE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126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D2B-FE48-473B-89D8-EC3E47E9A8AE}" type="datetimeFigureOut">
              <a:rPr lang="cs-CZ" smtClean="0"/>
              <a:t>23.12.2020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5A8-6063-4502-8C48-C91E9C2E6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61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D2B-FE48-473B-89D8-EC3E47E9A8AE}" type="datetimeFigureOut">
              <a:rPr lang="cs-CZ" smtClean="0"/>
              <a:t>23.12.2020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5A8-6063-4502-8C48-C91E9C2E6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73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D2B-FE48-473B-89D8-EC3E47E9A8AE}" type="datetimeFigureOut">
              <a:rPr lang="cs-CZ" smtClean="0"/>
              <a:t>23.12.2020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5A8-6063-4502-8C48-C91E9C2E6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340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D2B-FE48-473B-89D8-EC3E47E9A8AE}" type="datetimeFigureOut">
              <a:rPr lang="cs-CZ" smtClean="0"/>
              <a:t>23.12.2020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5A8-6063-4502-8C48-C91E9C2E6671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5224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D2B-FE48-473B-89D8-EC3E47E9A8AE}" type="datetimeFigureOut">
              <a:rPr lang="cs-CZ" smtClean="0"/>
              <a:t>23.12.2020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5A8-6063-4502-8C48-C91E9C2E6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945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D2B-FE48-473B-89D8-EC3E47E9A8AE}" type="datetimeFigureOut">
              <a:rPr lang="cs-CZ" smtClean="0"/>
              <a:t>23.12.2020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5A8-6063-4502-8C48-C91E9C2E6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42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D2B-FE48-473B-89D8-EC3E47E9A8AE}" type="datetimeFigureOut">
              <a:rPr lang="cs-CZ" smtClean="0"/>
              <a:t>23.12.2020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5A8-6063-4502-8C48-C91E9C2E6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981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D2B-FE48-473B-89D8-EC3E47E9A8AE}" type="datetimeFigureOut">
              <a:rPr lang="cs-CZ" smtClean="0"/>
              <a:t>23.12.2020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5A8-6063-4502-8C48-C91E9C2E6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935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D2B-FE48-473B-89D8-EC3E47E9A8AE}" type="datetimeFigureOut">
              <a:rPr lang="cs-CZ" smtClean="0"/>
              <a:t>23.12.2020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5A8-6063-4502-8C48-C91E9C2E6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079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D2B-FE48-473B-89D8-EC3E47E9A8AE}" type="datetimeFigureOut">
              <a:rPr lang="cs-CZ" smtClean="0"/>
              <a:t>23.12.2020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5A8-6063-4502-8C48-C91E9C2E6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93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D2B-FE48-473B-89D8-EC3E47E9A8AE}" type="datetimeFigureOut">
              <a:rPr lang="cs-CZ" smtClean="0"/>
              <a:t>23.12.2020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5A8-6063-4502-8C48-C91E9C2E6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58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D2B-FE48-473B-89D8-EC3E47E9A8AE}" type="datetimeFigureOut">
              <a:rPr lang="cs-CZ" smtClean="0"/>
              <a:t>23.12.2020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5A8-6063-4502-8C48-C91E9C2E6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74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D2B-FE48-473B-89D8-EC3E47E9A8AE}" type="datetimeFigureOut">
              <a:rPr lang="cs-CZ" smtClean="0"/>
              <a:t>23.12.2020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5A8-6063-4502-8C48-C91E9C2E6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02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D2B-FE48-473B-89D8-EC3E47E9A8AE}" type="datetimeFigureOut">
              <a:rPr lang="cs-CZ" smtClean="0"/>
              <a:t>23.12.2020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5A8-6063-4502-8C48-C91E9C2E6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08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D2B-FE48-473B-89D8-EC3E47E9A8AE}" type="datetimeFigureOut">
              <a:rPr lang="cs-CZ" smtClean="0"/>
              <a:t>23.12.2020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5A8-6063-4502-8C48-C91E9C2E6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82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D2B-FE48-473B-89D8-EC3E47E9A8AE}" type="datetimeFigureOut">
              <a:rPr lang="cs-CZ" smtClean="0"/>
              <a:t>23.12.2020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5A8-6063-4502-8C48-C91E9C2E6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53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D2B-FE48-473B-89D8-EC3E47E9A8AE}" type="datetimeFigureOut">
              <a:rPr lang="cs-CZ" smtClean="0"/>
              <a:t>23.12.2020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5A8-6063-4502-8C48-C91E9C2E6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66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D2B-FE48-473B-89D8-EC3E47E9A8AE}" type="datetimeFigureOut">
              <a:rPr lang="cs-CZ" smtClean="0"/>
              <a:t>23.12.2020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5A8-6063-4502-8C48-C91E9C2E6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85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D2B-FE48-473B-89D8-EC3E47E9A8AE}" type="datetimeFigureOut">
              <a:rPr lang="cs-CZ" smtClean="0"/>
              <a:t>23.12.2020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5A8-6063-4502-8C48-C91E9C2E6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60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6F17D2B-FE48-473B-89D8-EC3E47E9A8AE}" type="datetimeFigureOut">
              <a:rPr lang="cs-CZ" smtClean="0"/>
              <a:t>23.12.2020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B335A8-6063-4502-8C48-C91E9C2E66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55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3B6C0C-65BB-4F38-9C8A-0892266F8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D77137-01B7-45E4-AA14-CD9E779B4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3CC045C-1DC0-412C-85BA-585766BF0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74" y="1365957"/>
            <a:ext cx="10364452" cy="4041422"/>
          </a:xfrm>
        </p:spPr>
        <p:txBody>
          <a:bodyPr anchor="ctr">
            <a:normAutofit/>
          </a:bodyPr>
          <a:lstStyle/>
          <a:p>
            <a:r>
              <a:rPr lang="cs-CZ" sz="8000" dirty="0">
                <a:latin typeface="Arial Narrow" panose="020B0606020202030204" pitchFamily="34" charset="0"/>
              </a:rPr>
              <a:t>Přehrady</a:t>
            </a:r>
          </a:p>
        </p:txBody>
      </p:sp>
    </p:spTree>
    <p:extLst>
      <p:ext uri="{BB962C8B-B14F-4D97-AF65-F5344CB8AC3E}">
        <p14:creationId xmlns:p14="http://schemas.microsoft.com/office/powerpoint/2010/main" val="1103402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9C294-53C8-458D-9B20-D424FE7A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848106"/>
          </a:xfrm>
        </p:spPr>
        <p:txBody>
          <a:bodyPr/>
          <a:lstStyle/>
          <a:p>
            <a:r>
              <a:rPr lang="cs-CZ" dirty="0"/>
              <a:t>Bezpečnostní přeliv</a:t>
            </a:r>
          </a:p>
        </p:txBody>
      </p:sp>
      <p:pic>
        <p:nvPicPr>
          <p:cNvPr id="6" name="Zástupný obsah 5" descr="Obsah obrázku exteriér, tráva, vlak, voda&#10;&#10;Popis byl vytvořen automaticky">
            <a:extLst>
              <a:ext uri="{FF2B5EF4-FFF2-40B4-BE49-F238E27FC236}">
                <a16:creationId xmlns:a16="http://schemas.microsoft.com/office/drawing/2014/main" id="{1AD04FDF-5404-4D5F-B088-37500EA21F4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9600"/>
            <a:ext cx="5300370" cy="3975276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CAB62B-FCC6-4701-8F32-A7CABBF6A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5" y="1381125"/>
            <a:ext cx="3935688" cy="4410075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dirty="0"/>
              <a:t>Slouží k převádění povodňových průtoků.</a:t>
            </a:r>
            <a:endParaRPr lang="cs-CZ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dirty="0"/>
              <a:t>Lze je dělit na dvě základní skupiny: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200" dirty="0"/>
              <a:t>Přelivy hrazené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200" dirty="0"/>
              <a:t>Přelivy nehrazené</a:t>
            </a:r>
          </a:p>
        </p:txBody>
      </p:sp>
      <p:pic>
        <p:nvPicPr>
          <p:cNvPr id="8" name="Obrázek 7" descr="Obsah obrázku exteriér, tráva, voda, dřevěné&#10;&#10;Popis byl vytvořen automaticky">
            <a:extLst>
              <a:ext uri="{FF2B5EF4-FFF2-40B4-BE49-F238E27FC236}">
                <a16:creationId xmlns:a16="http://schemas.microsoft.com/office/drawing/2014/main" id="{4355759B-9D83-4405-AAB4-7C6CC65B7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82" y="3329368"/>
            <a:ext cx="4400550" cy="291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47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25AA6-27A1-48D6-A264-3F172871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90" y="609600"/>
            <a:ext cx="9984509" cy="1487055"/>
          </a:xfrm>
        </p:spPr>
        <p:txBody>
          <a:bodyPr/>
          <a:lstStyle/>
          <a:p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Deset největších přehradních nádrží v ČR podle objemu:</a:t>
            </a:r>
            <a:br>
              <a:rPr kumimoji="0" lang="cs-CZ" altLang="cs-CZ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28F1B54-C618-44DD-9FBF-2DD00BA2F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494957"/>
              </p:ext>
            </p:extLst>
          </p:nvPr>
        </p:nvGraphicFramePr>
        <p:xfrm>
          <a:off x="1320800" y="1413164"/>
          <a:ext cx="9051636" cy="4535050"/>
        </p:xfrm>
        <a:graphic>
          <a:graphicData uri="http://schemas.openxmlformats.org/drawingml/2006/table">
            <a:tbl>
              <a:tblPr/>
              <a:tblGrid>
                <a:gridCol w="1508606">
                  <a:extLst>
                    <a:ext uri="{9D8B030D-6E8A-4147-A177-3AD203B41FA5}">
                      <a16:colId xmlns:a16="http://schemas.microsoft.com/office/drawing/2014/main" val="1823496073"/>
                    </a:ext>
                  </a:extLst>
                </a:gridCol>
                <a:gridCol w="1508606">
                  <a:extLst>
                    <a:ext uri="{9D8B030D-6E8A-4147-A177-3AD203B41FA5}">
                      <a16:colId xmlns:a16="http://schemas.microsoft.com/office/drawing/2014/main" val="635053697"/>
                    </a:ext>
                  </a:extLst>
                </a:gridCol>
                <a:gridCol w="1508606">
                  <a:extLst>
                    <a:ext uri="{9D8B030D-6E8A-4147-A177-3AD203B41FA5}">
                      <a16:colId xmlns:a16="http://schemas.microsoft.com/office/drawing/2014/main" val="1150062436"/>
                    </a:ext>
                  </a:extLst>
                </a:gridCol>
                <a:gridCol w="1508606">
                  <a:extLst>
                    <a:ext uri="{9D8B030D-6E8A-4147-A177-3AD203B41FA5}">
                      <a16:colId xmlns:a16="http://schemas.microsoft.com/office/drawing/2014/main" val="217992336"/>
                    </a:ext>
                  </a:extLst>
                </a:gridCol>
                <a:gridCol w="1508606">
                  <a:extLst>
                    <a:ext uri="{9D8B030D-6E8A-4147-A177-3AD203B41FA5}">
                      <a16:colId xmlns:a16="http://schemas.microsoft.com/office/drawing/2014/main" val="3986247100"/>
                    </a:ext>
                  </a:extLst>
                </a:gridCol>
                <a:gridCol w="1508606">
                  <a:extLst>
                    <a:ext uri="{9D8B030D-6E8A-4147-A177-3AD203B41FA5}">
                      <a16:colId xmlns:a16="http://schemas.microsoft.com/office/drawing/2014/main" val="1281746172"/>
                    </a:ext>
                  </a:extLst>
                </a:gridCol>
              </a:tblGrid>
              <a:tr h="634907">
                <a:tc>
                  <a:txBody>
                    <a:bodyPr/>
                    <a:lstStyle/>
                    <a:p>
                      <a:r>
                        <a:rPr lang="cs-CZ" sz="1300" dirty="0">
                          <a:effectLst/>
                        </a:rPr>
                        <a:t>Přehrada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Objem (milionů m3)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Rozloha (hektarů)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Maximální hloubka (metrů)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Rok dokončení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Odtékající řeka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567665"/>
                  </a:ext>
                </a:extLst>
              </a:tr>
              <a:tr h="362804">
                <a:tc>
                  <a:txBody>
                    <a:bodyPr/>
                    <a:lstStyle/>
                    <a:p>
                      <a:r>
                        <a:rPr lang="cs-CZ" sz="1300" dirty="0">
                          <a:effectLst/>
                        </a:rPr>
                        <a:t>1. Orlík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716,5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2731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74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1963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Vltava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81167"/>
                  </a:ext>
                </a:extLst>
              </a:tr>
              <a:tr h="362804"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2. Lipno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309,5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4870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25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1958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Vltava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09015"/>
                  </a:ext>
                </a:extLst>
              </a:tr>
              <a:tr h="634907">
                <a:tc>
                  <a:txBody>
                    <a:bodyPr/>
                    <a:lstStyle/>
                    <a:p>
                      <a:r>
                        <a:rPr lang="cs-CZ" sz="1300" dirty="0">
                          <a:effectLst/>
                        </a:rPr>
                        <a:t>3. Želivka (Švihov)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dirty="0">
                          <a:effectLst/>
                        </a:rPr>
                        <a:t>309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1670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55,7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1972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dirty="0">
                          <a:effectLst/>
                        </a:rPr>
                        <a:t>Želivka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333719"/>
                  </a:ext>
                </a:extLst>
              </a:tr>
              <a:tr h="362804"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4. Nechranice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287,56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1338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46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1968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Ohře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301050"/>
                  </a:ext>
                </a:extLst>
              </a:tr>
              <a:tr h="362804"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5. Slapy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269,3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1162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53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1954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Vltava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665396"/>
                  </a:ext>
                </a:extLst>
              </a:tr>
              <a:tr h="362804"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6. Slezská Harta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218,74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874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61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1997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Moravice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087178"/>
                  </a:ext>
                </a:extLst>
              </a:tr>
              <a:tr h="362804"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7. Vranov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dirty="0">
                          <a:effectLst/>
                        </a:rPr>
                        <a:t>132,7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761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58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1933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Dyje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049083"/>
                  </a:ext>
                </a:extLst>
              </a:tr>
              <a:tr h="362804"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8. Dalešice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127,3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482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85,5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1978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Jihlava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65827"/>
                  </a:ext>
                </a:extLst>
              </a:tr>
              <a:tr h="362804"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9. Novomlýnská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87,75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1668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7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1989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Dyje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919458"/>
                  </a:ext>
                </a:extLst>
              </a:tr>
              <a:tr h="362804"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10. Rozkoš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76,15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1001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17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</a:rPr>
                        <a:t>1966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dirty="0">
                          <a:effectLst/>
                        </a:rPr>
                        <a:t>Rozkoš</a:t>
                      </a:r>
                    </a:p>
                  </a:txBody>
                  <a:tcPr marL="68485" marR="68485" marT="34242" marB="342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766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019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3" descr="Obsah obrázku tráva, exteriér, řeka, voda&#10;&#10;Popis byl vytvořen automaticky">
            <a:extLst>
              <a:ext uri="{FF2B5EF4-FFF2-40B4-BE49-F238E27FC236}">
                <a16:creationId xmlns:a16="http://schemas.microsoft.com/office/drawing/2014/main" id="{62FFDF2F-301C-4E1A-A0EE-D416B9CABB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r="10207" b="-2"/>
          <a:stretch/>
        </p:blipFill>
        <p:spPr>
          <a:xfrm>
            <a:off x="6189150" y="179716"/>
            <a:ext cx="5804105" cy="3167426"/>
          </a:xfrm>
          <a:prstGeom prst="rect">
            <a:avLst/>
          </a:prstGeom>
        </p:spPr>
      </p:pic>
      <p:pic>
        <p:nvPicPr>
          <p:cNvPr id="8" name="Obrázek 7" descr="Obsah obrázku příroda, voda, exteriér, hora&#10;&#10;Popis byl vytvořen automaticky">
            <a:extLst>
              <a:ext uri="{FF2B5EF4-FFF2-40B4-BE49-F238E27FC236}">
                <a16:creationId xmlns:a16="http://schemas.microsoft.com/office/drawing/2014/main" id="{0A3BB0B3-6EC3-4C0D-BF1F-9881CCB30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6" r="2" b="3182"/>
          <a:stretch/>
        </p:blipFill>
        <p:spPr>
          <a:xfrm>
            <a:off x="181614" y="179716"/>
            <a:ext cx="5797883" cy="3167426"/>
          </a:xfrm>
          <a:prstGeom prst="rect">
            <a:avLst/>
          </a:prstGeom>
        </p:spPr>
      </p:pic>
      <p:pic>
        <p:nvPicPr>
          <p:cNvPr id="7" name="Obrázek 6" descr="Obsah obrázku příroda, voda, exteriér, pohled&#10;&#10;Popis byl vytvořen automaticky">
            <a:extLst>
              <a:ext uri="{FF2B5EF4-FFF2-40B4-BE49-F238E27FC236}">
                <a16:creationId xmlns:a16="http://schemas.microsoft.com/office/drawing/2014/main" id="{A8D73A1F-B490-4842-B3DD-E043326E0C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5" r="-2" b="14572"/>
          <a:stretch/>
        </p:blipFill>
        <p:spPr>
          <a:xfrm>
            <a:off x="6212506" y="3707597"/>
            <a:ext cx="5804105" cy="2789948"/>
          </a:xfrm>
          <a:prstGeom prst="rect">
            <a:avLst/>
          </a:prstGeom>
        </p:spPr>
      </p:pic>
      <p:pic>
        <p:nvPicPr>
          <p:cNvPr id="5" name="Obrázek 4" descr="Obsah obrázku voda, řeka, tráva, pohled&#10;&#10;Popis byl vytvořen automaticky">
            <a:extLst>
              <a:ext uri="{FF2B5EF4-FFF2-40B4-BE49-F238E27FC236}">
                <a16:creationId xmlns:a16="http://schemas.microsoft.com/office/drawing/2014/main" id="{48D7903C-7BDB-4A68-822C-05E44F0E38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3" r="2" b="2"/>
          <a:stretch/>
        </p:blipFill>
        <p:spPr>
          <a:xfrm>
            <a:off x="181613" y="3707597"/>
            <a:ext cx="5797883" cy="278994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545F24F-BAEB-4D64-A866-ED4C252976EC}"/>
              </a:ext>
            </a:extLst>
          </p:cNvPr>
          <p:cNvSpPr txBox="1"/>
          <p:nvPr/>
        </p:nvSpPr>
        <p:spPr>
          <a:xfrm>
            <a:off x="5337203" y="3318401"/>
            <a:ext cx="133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Orlík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501FAC4-0D99-4861-B5DE-D44EE28DB23D}"/>
              </a:ext>
            </a:extLst>
          </p:cNvPr>
          <p:cNvSpPr txBox="1"/>
          <p:nvPr/>
        </p:nvSpPr>
        <p:spPr>
          <a:xfrm>
            <a:off x="11344738" y="3336473"/>
            <a:ext cx="133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Lipno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5AE3E89-2363-4253-841B-97E8E9E8D76D}"/>
              </a:ext>
            </a:extLst>
          </p:cNvPr>
          <p:cNvSpPr txBox="1"/>
          <p:nvPr/>
        </p:nvSpPr>
        <p:spPr>
          <a:xfrm>
            <a:off x="5225211" y="6472670"/>
            <a:ext cx="133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Švihov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F8E7E5A-3A28-4DA2-8043-6272C8A19862}"/>
              </a:ext>
            </a:extLst>
          </p:cNvPr>
          <p:cNvSpPr txBox="1"/>
          <p:nvPr/>
        </p:nvSpPr>
        <p:spPr>
          <a:xfrm>
            <a:off x="10893729" y="6483334"/>
            <a:ext cx="133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Nechranice</a:t>
            </a:r>
          </a:p>
        </p:txBody>
      </p:sp>
    </p:spTree>
    <p:extLst>
      <p:ext uri="{BB962C8B-B14F-4D97-AF65-F5344CB8AC3E}">
        <p14:creationId xmlns:p14="http://schemas.microsoft.com/office/powerpoint/2010/main" val="109574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Obrázek 8" descr="Obsah obrázku hora, silnice, scéna, tráva&#10;&#10;Popis byl vytvořen automaticky">
            <a:extLst>
              <a:ext uri="{FF2B5EF4-FFF2-40B4-BE49-F238E27FC236}">
                <a16:creationId xmlns:a16="http://schemas.microsoft.com/office/drawing/2014/main" id="{64B40449-A00E-4204-B4F2-C4D5EBF98A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" r="-2" b="-2"/>
          <a:stretch/>
        </p:blipFill>
        <p:spPr>
          <a:xfrm>
            <a:off x="122540" y="3313818"/>
            <a:ext cx="5804105" cy="3167426"/>
          </a:xfrm>
          <a:prstGeom prst="rect">
            <a:avLst/>
          </a:prstGeom>
        </p:spPr>
      </p:pic>
      <p:pic>
        <p:nvPicPr>
          <p:cNvPr id="13" name="Obrázek 12" descr="Obsah obrázku hora, příroda, voda, pohled&#10;&#10;Popis byl vytvořen automaticky">
            <a:extLst>
              <a:ext uri="{FF2B5EF4-FFF2-40B4-BE49-F238E27FC236}">
                <a16:creationId xmlns:a16="http://schemas.microsoft.com/office/drawing/2014/main" id="{3BB98B39-11A8-4A47-A2D6-7A24003C4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5" r="2" b="4612"/>
          <a:stretch/>
        </p:blipFill>
        <p:spPr>
          <a:xfrm>
            <a:off x="6159619" y="3319386"/>
            <a:ext cx="5797883" cy="3167426"/>
          </a:xfrm>
          <a:prstGeom prst="rect">
            <a:avLst/>
          </a:prstGeom>
        </p:spPr>
      </p:pic>
      <p:pic>
        <p:nvPicPr>
          <p:cNvPr id="5" name="Obrázek 4" descr="Obsah obrázku exteriér, budova, hora, strom&#10;&#10;Popis byl vytvořen automaticky">
            <a:extLst>
              <a:ext uri="{FF2B5EF4-FFF2-40B4-BE49-F238E27FC236}">
                <a16:creationId xmlns:a16="http://schemas.microsoft.com/office/drawing/2014/main" id="{376882F9-6D65-4EB8-BA5B-67689D62A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16" r="-2" b="692"/>
          <a:stretch/>
        </p:blipFill>
        <p:spPr>
          <a:xfrm>
            <a:off x="122540" y="171717"/>
            <a:ext cx="5804105" cy="2789948"/>
          </a:xfrm>
          <a:prstGeom prst="rect">
            <a:avLst/>
          </a:prstGeom>
        </p:spPr>
      </p:pic>
      <p:pic>
        <p:nvPicPr>
          <p:cNvPr id="11" name="Obrázek 10" descr="Obsah obrázku exteriér, budova, voda, ulice&#10;&#10;Popis byl vytvořen automaticky">
            <a:extLst>
              <a:ext uri="{FF2B5EF4-FFF2-40B4-BE49-F238E27FC236}">
                <a16:creationId xmlns:a16="http://schemas.microsoft.com/office/drawing/2014/main" id="{E109C168-6016-493E-A0A5-2ECA49C0B1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3" r="2" b="1388"/>
          <a:stretch/>
        </p:blipFill>
        <p:spPr>
          <a:xfrm>
            <a:off x="6159619" y="152682"/>
            <a:ext cx="5797883" cy="2789948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E9761FA-4A3A-4289-9056-E69F850260D8}"/>
              </a:ext>
            </a:extLst>
          </p:cNvPr>
          <p:cNvSpPr txBox="1"/>
          <p:nvPr/>
        </p:nvSpPr>
        <p:spPr>
          <a:xfrm>
            <a:off x="5260997" y="2904295"/>
            <a:ext cx="133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Slapy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58D212A-E81F-4DB0-9D85-A6CD7D2B3D12}"/>
              </a:ext>
            </a:extLst>
          </p:cNvPr>
          <p:cNvSpPr txBox="1"/>
          <p:nvPr/>
        </p:nvSpPr>
        <p:spPr>
          <a:xfrm>
            <a:off x="11186118" y="2909863"/>
            <a:ext cx="133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Vranov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51FB2FE-63B7-4F64-8FE6-812C2EBFA0D4}"/>
              </a:ext>
            </a:extLst>
          </p:cNvPr>
          <p:cNvSpPr txBox="1"/>
          <p:nvPr/>
        </p:nvSpPr>
        <p:spPr>
          <a:xfrm>
            <a:off x="4528974" y="6448477"/>
            <a:ext cx="203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Slezská Harta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603513D-6216-48B2-8940-FD4F3A2F95BA}"/>
              </a:ext>
            </a:extLst>
          </p:cNvPr>
          <p:cNvSpPr txBox="1"/>
          <p:nvPr/>
        </p:nvSpPr>
        <p:spPr>
          <a:xfrm>
            <a:off x="11092154" y="6448477"/>
            <a:ext cx="133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Dalešice</a:t>
            </a:r>
          </a:p>
        </p:txBody>
      </p:sp>
    </p:spTree>
    <p:extLst>
      <p:ext uri="{BB962C8B-B14F-4D97-AF65-F5344CB8AC3E}">
        <p14:creationId xmlns:p14="http://schemas.microsoft.com/office/powerpoint/2010/main" val="1144112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voda, exteriér, řeka, loďka&#10;&#10;Popis byl vytvořen automaticky">
            <a:extLst>
              <a:ext uri="{FF2B5EF4-FFF2-40B4-BE49-F238E27FC236}">
                <a16:creationId xmlns:a16="http://schemas.microsoft.com/office/drawing/2014/main" id="{996B3997-AAA5-4034-B7FD-488E94AF1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5" y="239869"/>
            <a:ext cx="5341360" cy="4004279"/>
          </a:xfrm>
          <a:prstGeom prst="rect">
            <a:avLst/>
          </a:prstGeom>
        </p:spPr>
      </p:pic>
      <p:pic>
        <p:nvPicPr>
          <p:cNvPr id="11" name="Obrázek 10" descr="Obsah obrázku exteriér, voda, příroda, řeka&#10;&#10;Popis byl vytvořen automaticky">
            <a:extLst>
              <a:ext uri="{FF2B5EF4-FFF2-40B4-BE49-F238E27FC236}">
                <a16:creationId xmlns:a16="http://schemas.microsoft.com/office/drawing/2014/main" id="{19D0916F-8639-4727-A254-B6A773E79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79" y="2652730"/>
            <a:ext cx="6099926" cy="369808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AFA0064-5523-4619-B0AF-25B65CE56292}"/>
              </a:ext>
            </a:extLst>
          </p:cNvPr>
          <p:cNvSpPr txBox="1"/>
          <p:nvPr/>
        </p:nvSpPr>
        <p:spPr>
          <a:xfrm>
            <a:off x="4248097" y="4214574"/>
            <a:ext cx="177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Novomlýnská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7423BFC-5ABF-4F13-B0B0-178556F19641}"/>
              </a:ext>
            </a:extLst>
          </p:cNvPr>
          <p:cNvSpPr txBox="1"/>
          <p:nvPr/>
        </p:nvSpPr>
        <p:spPr>
          <a:xfrm>
            <a:off x="11215057" y="6319293"/>
            <a:ext cx="133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Rozkoš</a:t>
            </a:r>
          </a:p>
        </p:txBody>
      </p:sp>
    </p:spTree>
    <p:extLst>
      <p:ext uri="{BB962C8B-B14F-4D97-AF65-F5344CB8AC3E}">
        <p14:creationId xmlns:p14="http://schemas.microsoft.com/office/powerpoint/2010/main" val="2694553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58BB2-8279-4FFD-95B8-7FF882C5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/>
              <a:t>Přečerpávací vodní elektrárna Dlouhé stráně</a:t>
            </a:r>
            <a:br>
              <a:rPr lang="cs-CZ" b="0" i="0">
                <a:solidFill>
                  <a:srgbClr val="000000"/>
                </a:solidFill>
                <a:effectLst/>
                <a:latin typeface="Linux Libertine"/>
              </a:rPr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3F87EA-5C1D-4BAE-838E-CABE7FBD7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4415608" cy="3158348"/>
          </a:xfrm>
        </p:spPr>
        <p:txBody>
          <a:bodyPr>
            <a:normAutofit fontScale="850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/>
              <a:t>je přečerpávací vodní elektrárna společnosti ČEZ vybudovaná v Hrubém Jeseníku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/>
              <a:t>jedná se o nejvýkonnější vodní elektrárnu v Česku – její instalovaný výkon je 650 MW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/>
              <a:t>disponuje nádržemi s výškovým rozdílem 510,7 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700" dirty="0"/>
              <a:t>čerpá vody z dolní nádrže do horní v době jejího přebytku a opačně - vyrábí elektrickou energii turbinovým provozem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Obrázek 5" descr="Obsah obrázku hora, příroda, exteriér, pohled&#10;&#10;Popis byl vytvořen automaticky">
            <a:extLst>
              <a:ext uri="{FF2B5EF4-FFF2-40B4-BE49-F238E27FC236}">
                <a16:creationId xmlns:a16="http://schemas.microsoft.com/office/drawing/2014/main" id="{2AEB700E-F53C-44B7-B7B7-23A5F2468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1" r="16098" b="-1"/>
          <a:stretch/>
        </p:blipFill>
        <p:spPr>
          <a:xfrm>
            <a:off x="5553008" y="771525"/>
            <a:ext cx="6240178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392FF5-0F63-47EE-929E-26377253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Děkuji Vám za pozornost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9ADD36-D171-4BCB-8A4C-7A8BD3B0C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09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84CB0A-5DC2-4E73-BB6C-9BF567D85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0213" y="457200"/>
            <a:ext cx="5780587" cy="5337765"/>
          </a:xfrm>
        </p:spPr>
        <p:txBody>
          <a:bodyPr/>
          <a:lstStyle/>
          <a:p>
            <a:pPr marL="266700" indent="-266700" algn="l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cs-CZ" dirty="0"/>
              <a:t>Jsou to mohutné stavby na vodním toku, které vytvářejí nádrže pro hospodaření s vodou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Slouží k zásobování vodou, výrobě elektrické energie, ochraně před povodněmi, vyrovnávání průtoků, k rekreaci, vodním sportům, rybolovu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Podle účelu dělíme nádrže na: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Ochranné – snižují povodňové průtoky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Zásobní – zajišťují odběr vody nebo vyrovnávají průtok ve vodním toku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Smíšené nádrže – spojují zásobní a ochranou funkci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E53AAB4-7FEF-4F50-ADF9-17A61F30E836}"/>
              </a:ext>
            </a:extLst>
          </p:cNvPr>
          <p:cNvSpPr txBox="1"/>
          <p:nvPr/>
        </p:nvSpPr>
        <p:spPr>
          <a:xfrm>
            <a:off x="7123613" y="3820575"/>
            <a:ext cx="36726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+mj-lt"/>
              <a:buAutoNum type="alphaUcPeriod"/>
            </a:pPr>
            <a:r>
              <a:rPr lang="cs-CZ" sz="1600" dirty="0"/>
              <a:t> hladina přehradní nádrže</a:t>
            </a:r>
          </a:p>
          <a:p>
            <a:pPr algn="l">
              <a:buFont typeface="+mj-lt"/>
              <a:buAutoNum type="alphaUcPeriod"/>
            </a:pPr>
            <a:r>
              <a:rPr lang="cs-CZ" sz="1600" dirty="0"/>
              <a:t> budova elektrárny</a:t>
            </a:r>
          </a:p>
          <a:p>
            <a:pPr algn="l">
              <a:buFont typeface="+mj-lt"/>
              <a:buAutoNum type="alphaUcPeriod"/>
            </a:pPr>
            <a:r>
              <a:rPr lang="cs-CZ" sz="1600" dirty="0"/>
              <a:t> turbína, kolem ní rozváděcí kolo a pod ní odtokový kanál</a:t>
            </a:r>
          </a:p>
          <a:p>
            <a:pPr algn="l">
              <a:buFont typeface="+mj-lt"/>
              <a:buAutoNum type="alphaUcPeriod"/>
            </a:pPr>
            <a:r>
              <a:rPr lang="cs-CZ" sz="1600" dirty="0"/>
              <a:t> generátor na společné ose s turbínou</a:t>
            </a:r>
          </a:p>
          <a:p>
            <a:pPr algn="l">
              <a:buFont typeface="+mj-lt"/>
              <a:buAutoNum type="alphaUcPeriod"/>
            </a:pPr>
            <a:r>
              <a:rPr lang="cs-CZ" sz="1600" dirty="0"/>
              <a:t> česle a uzávěr</a:t>
            </a:r>
          </a:p>
          <a:p>
            <a:pPr algn="l">
              <a:buFont typeface="+mj-lt"/>
              <a:buAutoNum type="alphaUcPeriod"/>
            </a:pPr>
            <a:r>
              <a:rPr lang="cs-CZ" sz="1600" dirty="0"/>
              <a:t> přívodní kanál</a:t>
            </a:r>
          </a:p>
          <a:p>
            <a:pPr algn="l">
              <a:buFont typeface="+mj-lt"/>
              <a:buAutoNum type="alphaUcPeriod"/>
            </a:pPr>
            <a:r>
              <a:rPr lang="cs-CZ" sz="1600" dirty="0"/>
              <a:t> transformátor, napojující elektrárnu do rozvodné sítě</a:t>
            </a:r>
          </a:p>
          <a:p>
            <a:pPr algn="l">
              <a:buFont typeface="+mj-lt"/>
              <a:buAutoNum type="alphaUcPeriod"/>
            </a:pPr>
            <a:r>
              <a:rPr lang="cs-CZ" sz="1600" dirty="0"/>
              <a:t> odtok</a:t>
            </a:r>
          </a:p>
        </p:txBody>
      </p:sp>
      <p:pic>
        <p:nvPicPr>
          <p:cNvPr id="2" name="Obrázek 1" descr="Obsah obrázku exteriér, voda, loďka, budova&#10;&#10;Popis byl vytvořen automaticky">
            <a:extLst>
              <a:ext uri="{FF2B5EF4-FFF2-40B4-BE49-F238E27FC236}">
                <a16:creationId xmlns:a16="http://schemas.microsoft.com/office/drawing/2014/main" id="{72AE7FB2-1AC6-4CF1-BEF9-3D4B38CA6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56" y="3820575"/>
            <a:ext cx="3581399" cy="269052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0D3EA01-BD0E-4821-8A0C-327C5043F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13" y="723899"/>
            <a:ext cx="4255111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3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70016-6F98-4DA4-BA7A-670374547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71475"/>
            <a:ext cx="3932237" cy="856456"/>
          </a:xfrm>
        </p:spPr>
        <p:txBody>
          <a:bodyPr>
            <a:normAutofit/>
          </a:bodyPr>
          <a:lstStyle/>
          <a:p>
            <a:r>
              <a:rPr lang="cs-CZ" sz="2400" dirty="0"/>
              <a:t>Rozdělení celkového prostoru nádrže:</a:t>
            </a:r>
          </a:p>
        </p:txBody>
      </p:sp>
      <p:pic>
        <p:nvPicPr>
          <p:cNvPr id="10" name="Zástupný obsah 9" descr="Obsah obrázku snímek obrazovky&#10;&#10;Popis byl vytvořen automaticky">
            <a:extLst>
              <a:ext uri="{FF2B5EF4-FFF2-40B4-BE49-F238E27FC236}">
                <a16:creationId xmlns:a16="http://schemas.microsoft.com/office/drawing/2014/main" id="{35E225CE-03BC-4647-9D60-738778A61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23" y="1227931"/>
            <a:ext cx="6456652" cy="316285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214FCD-7309-4447-B152-DC150724A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227931"/>
            <a:ext cx="3932237" cy="4997378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dirty="0"/>
              <a:t> Prostor stálého nadržení – je nezbytný pro správné umístění odběrných zařízení, která musí být chráněna před zanášením a nesmí docházet ke strhávání splavenin do těchto zařízení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/>
              <a:t> Zásobní prostor – je nad prostorem stálého nadržení, je určen k akumulaci vody pro VH účely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/>
              <a:t> Ovladatelný prostor – sahá od hladiny zásobního prostoru ke koruně přelivu, zachycují se zde povodňové vlny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/>
              <a:t> Neovladatelný přepadový prostor – je vymezen tloušťkou přepadového paprsku</a:t>
            </a:r>
          </a:p>
          <a:p>
            <a:r>
              <a:rPr lang="cs-CZ" sz="1800" dirty="0"/>
              <a:t>Součásti přehrady: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Vlastní vzdouvací těleso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Příslušenství přehrady: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dirty="0"/>
              <a:t>Bezpečnostní přelivy – pro převádění povodňových průtoků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dirty="0"/>
              <a:t>Spodní výpusti – pro převádění běžných průtoků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dirty="0"/>
              <a:t>Odběrné objekty – zajištění potřebných odběrů vody dle využití nádrže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55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624625-9C9D-44F3-8F94-46BE016EA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8125"/>
            <a:ext cx="4570412" cy="2590800"/>
          </a:xfrm>
        </p:spPr>
        <p:txBody>
          <a:bodyPr/>
          <a:lstStyle/>
          <a:p>
            <a:pPr lvl="1"/>
            <a:endParaRPr lang="cs-CZ" dirty="0"/>
          </a:p>
          <a:p>
            <a:pPr marL="0" lvl="1"/>
            <a:r>
              <a:rPr lang="cs-CZ" sz="2000" dirty="0"/>
              <a:t>Členění přehrad dle převládajícího materiálu: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/>
              <a:t>Z místních materiálů (sypané, naplavované)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/>
              <a:t>Z betonu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/>
              <a:t>Zděné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/>
              <a:t>Z ostatních materiálů (dřevěné, ocelové)</a:t>
            </a:r>
          </a:p>
          <a:p>
            <a:pPr lvl="1"/>
            <a:endParaRPr lang="cs-CZ" dirty="0"/>
          </a:p>
        </p:txBody>
      </p:sp>
      <p:pic>
        <p:nvPicPr>
          <p:cNvPr id="9" name="Obrázek 8" descr="Obsah obrázku exteriér, voda, budova, tráva&#10;&#10;Popis byl vytvořen automaticky">
            <a:extLst>
              <a:ext uri="{FF2B5EF4-FFF2-40B4-BE49-F238E27FC236}">
                <a16:creationId xmlns:a16="http://schemas.microsoft.com/office/drawing/2014/main" id="{E8EEA2E4-63B1-4853-816C-8BB424875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85" y="661147"/>
            <a:ext cx="5423827" cy="4067871"/>
          </a:xfrm>
          <a:prstGeom prst="rect">
            <a:avLst/>
          </a:prstGeom>
        </p:spPr>
      </p:pic>
      <p:pic>
        <p:nvPicPr>
          <p:cNvPr id="15" name="Obrázek 14" descr="Obsah obrázku exteriér, plot, budova, voda&#10;&#10;Popis byl vytvořen automaticky">
            <a:extLst>
              <a:ext uri="{FF2B5EF4-FFF2-40B4-BE49-F238E27FC236}">
                <a16:creationId xmlns:a16="http://schemas.microsoft.com/office/drawing/2014/main" id="{C35B243A-69A4-4137-8AB5-37EDCAE511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58" b="9175"/>
          <a:stretch/>
        </p:blipFill>
        <p:spPr>
          <a:xfrm>
            <a:off x="839788" y="3109640"/>
            <a:ext cx="4906571" cy="32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7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3C28CB-CA72-4416-A7F9-45971C8C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23636"/>
            <a:ext cx="4114800" cy="1560946"/>
          </a:xfrm>
        </p:spPr>
        <p:txBody>
          <a:bodyPr>
            <a:normAutofit/>
          </a:bodyPr>
          <a:lstStyle/>
          <a:p>
            <a:r>
              <a:rPr lang="cs-CZ" sz="2800" dirty="0"/>
              <a:t>Přehrady z místních materiálů</a:t>
            </a:r>
            <a:br>
              <a:rPr lang="cs-CZ" sz="3600" b="1" i="0" dirty="0">
                <a:solidFill>
                  <a:srgbClr val="BA6000"/>
                </a:solidFill>
                <a:effectLst/>
                <a:latin typeface="Liberation sans"/>
              </a:rPr>
            </a:br>
            <a:endParaRPr lang="cs-CZ" sz="3600" dirty="0"/>
          </a:p>
        </p:txBody>
      </p:sp>
      <p:pic>
        <p:nvPicPr>
          <p:cNvPr id="6" name="Zástupný obsah 5" descr="Obsah obrázku tráva, exteriér, budova, voda&#10;&#10;Popis byl vytvořen automaticky">
            <a:extLst>
              <a:ext uri="{FF2B5EF4-FFF2-40B4-BE49-F238E27FC236}">
                <a16:creationId xmlns:a16="http://schemas.microsoft.com/office/drawing/2014/main" id="{2EBB887C-57BE-450C-8713-E30462162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0" y="952121"/>
            <a:ext cx="6605010" cy="4953757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A84375-1CEB-46AE-AC67-8F4C6BF39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136" y="2104962"/>
            <a:ext cx="4274127" cy="38009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Budují se převážně z místních zemin nebo nespojovaného kamene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 můžeme je rozdělit na: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zemní přehrady – základní stavební hmotou je zemina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kamenité přehrady – základní stavební hmotou je kámen bez pojiva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balvanité přehrady – balvanité přehrady zhotovené z velkých kamenů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929292"/>
              </a:solidFill>
              <a:effectLst/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203112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0A7C82-6AF6-4D1E-AAFF-5E1FFC601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572721" cy="1076036"/>
          </a:xfrm>
        </p:spPr>
        <p:txBody>
          <a:bodyPr>
            <a:noAutofit/>
          </a:bodyPr>
          <a:lstStyle/>
          <a:p>
            <a:r>
              <a:rPr lang="cs-CZ" sz="2800" dirty="0"/>
              <a:t>Rozdělení přehrad podle statického působení:</a:t>
            </a:r>
          </a:p>
        </p:txBody>
      </p:sp>
      <p:pic>
        <p:nvPicPr>
          <p:cNvPr id="6" name="Zástupný obsah 5" descr="Obsah obrázku text, mapa&#10;&#10;Popis byl vytvořen automaticky">
            <a:extLst>
              <a:ext uri="{FF2B5EF4-FFF2-40B4-BE49-F238E27FC236}">
                <a16:creationId xmlns:a16="http://schemas.microsoft.com/office/drawing/2014/main" id="{4E52D2ED-D720-4A2C-94B0-2053BE945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94" y="554803"/>
            <a:ext cx="2680133" cy="2509627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8234993-5FF2-4BB3-A5A8-40076E7BE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33236"/>
            <a:ext cx="4295630" cy="4396509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2000" dirty="0"/>
              <a:t>přehrady tížné (gravitační)</a:t>
            </a:r>
          </a:p>
          <a:p>
            <a:pPr algn="l"/>
            <a:r>
              <a:rPr lang="cs-CZ" dirty="0"/>
              <a:t>– vlastní tíhou vzdorují zatížením, která na ně působí a přenášejí je do podloží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/>
              <a:t> přehrady tížné pilířové – přenášejí zatížení do podloží pomocí pilířů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/>
              <a:t> přehrady tížné vylehčené – jsou vybudovány z prostého betonu, v nichž jsou vytvořeny velké dutiny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/>
              <a:t> přehrady tížné s klenbovým účinkem – větší část zatížení se přenáší tížným účinkem do podloží a zbývající část zatížení klenbovým účinkem do boku údolí</a:t>
            </a:r>
          </a:p>
          <a:p>
            <a:endParaRPr lang="cs-CZ" dirty="0"/>
          </a:p>
        </p:txBody>
      </p:sp>
      <p:pic>
        <p:nvPicPr>
          <p:cNvPr id="8" name="Obrázek 7" descr="Obsah obrázku exteriér, voda, loďka, most&#10;&#10;Popis byl vytvořen automaticky">
            <a:extLst>
              <a:ext uri="{FF2B5EF4-FFF2-40B4-BE49-F238E27FC236}">
                <a16:creationId xmlns:a16="http://schemas.microsoft.com/office/drawing/2014/main" id="{EB52614E-DEBA-40A1-8EDA-710ABBDF8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94" y="3149290"/>
            <a:ext cx="4769155" cy="278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4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voda, skála, loďka, vsedě&#10;&#10;Popis byl vytvořen automaticky">
            <a:extLst>
              <a:ext uri="{FF2B5EF4-FFF2-40B4-BE49-F238E27FC236}">
                <a16:creationId xmlns:a16="http://schemas.microsoft.com/office/drawing/2014/main" id="{F6510C90-183E-424B-8E63-D6B461571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90" y="660939"/>
            <a:ext cx="5216965" cy="5536121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EBA153-DA9B-49B7-BBC3-C30BD1C67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430" y="746125"/>
            <a:ext cx="3932237" cy="381072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2200" dirty="0"/>
              <a:t>přehrady klenbové</a:t>
            </a:r>
          </a:p>
          <a:p>
            <a:pPr algn="l"/>
            <a:r>
              <a:rPr lang="cs-CZ" dirty="0"/>
              <a:t>– přenášejí převážnou část zatížení do boku údolí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/>
              <a:t> se svislou osou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/>
              <a:t> se zakřivenou osou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/>
              <a:t> přehrady kupolové – klenbové přehrady s výrazným zakřivením konstrukce v příčném řezu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/>
              <a:t> přehrady klenbové s tížným účinkem – větší část zatížení přenášejí klenbovým účinkem do boku údolí a menší část tížným účinkem do podloží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548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BF7F3F9-E29C-4D5A-8105-C7A0F4BAA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t="-3582"/>
          <a:stretch/>
        </p:blipFill>
        <p:spPr>
          <a:xfrm>
            <a:off x="7190508" y="3574473"/>
            <a:ext cx="2411918" cy="2539999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C696FA-3674-40CD-BBBF-6C3E4802E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800" y="581890"/>
            <a:ext cx="4797770" cy="585585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sz="2900" dirty="0"/>
              <a:t>přehrady členěné </a:t>
            </a:r>
          </a:p>
          <a:p>
            <a:pPr algn="l"/>
            <a:r>
              <a:rPr lang="cs-CZ" sz="1800" dirty="0"/>
              <a:t>– jejich konstrukce je rozdělena na několik prvků s různou funkcí a hmotnosti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dirty="0"/>
              <a:t> přehrady členěné deskové – hradící stěnu tvoří desky, které přenášejí zatížení do pilířů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dirty="0"/>
              <a:t> přehrady členěné klenbové – hradící těleso tvoří soustava kleneb, které přenášejí zatížení do pilířů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dirty="0"/>
              <a:t> přehrady členěné kupolové – mají výrazné zakřivení kleneb i ve svislém směru</a:t>
            </a:r>
          </a:p>
          <a:p>
            <a:pPr algn="l"/>
            <a:r>
              <a:rPr lang="cs-CZ" sz="1800" dirty="0"/>
              <a:t>– přehrady zvláštní konstrukce 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dirty="0"/>
              <a:t> přehrady kotvené – její konstrukce je spřažena s podložím soustavou předpjatých kotev pod základovou spárou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dirty="0"/>
              <a:t> přehrady předpjaté – vybudované z předpjatého monolitického betonu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dirty="0"/>
              <a:t> přehrady z dílců – větší část přehrady je smontována z dílců z prostého, předpjatého  betonu nebo železobetonu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dirty="0"/>
              <a:t> se širokou výpustí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dirty="0"/>
              <a:t> kombinovaná</a:t>
            </a:r>
          </a:p>
          <a:p>
            <a:endParaRPr lang="cs-CZ" dirty="0"/>
          </a:p>
        </p:txBody>
      </p:sp>
      <p:pic>
        <p:nvPicPr>
          <p:cNvPr id="8" name="Obrázek 7" descr="Obsah obrázku text, mapa, kreslení&#10;&#10;Popis byl vytvořen automaticky">
            <a:extLst>
              <a:ext uri="{FF2B5EF4-FFF2-40B4-BE49-F238E27FC236}">
                <a16:creationId xmlns:a16="http://schemas.microsoft.com/office/drawing/2014/main" id="{853B32AB-A773-4F26-B0EF-48F6582299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"/>
          <a:stretch/>
        </p:blipFill>
        <p:spPr>
          <a:xfrm>
            <a:off x="5997582" y="581890"/>
            <a:ext cx="4797770" cy="299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2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46CE6DD-1983-4516-B4DF-0FE6E2AB8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17" y="282791"/>
            <a:ext cx="6978073" cy="6292417"/>
          </a:xfrm>
        </p:spPr>
      </p:pic>
    </p:spTree>
    <p:extLst>
      <p:ext uri="{BB962C8B-B14F-4D97-AF65-F5344CB8AC3E}">
        <p14:creationId xmlns:p14="http://schemas.microsoft.com/office/powerpoint/2010/main" val="3982221997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901</Words>
  <Application>Microsoft Office PowerPoint</Application>
  <PresentationFormat>Širokoúhlá obrazovka</PresentationFormat>
  <Paragraphs>173</Paragraphs>
  <Slides>16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-apple-system</vt:lpstr>
      <vt:lpstr>Arial</vt:lpstr>
      <vt:lpstr>Arial Narrow</vt:lpstr>
      <vt:lpstr>Calibri</vt:lpstr>
      <vt:lpstr>Liberation sans</vt:lpstr>
      <vt:lpstr>Linux Libertine</vt:lpstr>
      <vt:lpstr>Tw Cen MT</vt:lpstr>
      <vt:lpstr>Kapka</vt:lpstr>
      <vt:lpstr>Přehrady</vt:lpstr>
      <vt:lpstr>Prezentace aplikace PowerPoint</vt:lpstr>
      <vt:lpstr>Rozdělení celkového prostoru nádrže:</vt:lpstr>
      <vt:lpstr>Prezentace aplikace PowerPoint</vt:lpstr>
      <vt:lpstr>Přehrady z místních materiálů </vt:lpstr>
      <vt:lpstr>Rozdělení přehrad podle statického působení:</vt:lpstr>
      <vt:lpstr>Prezentace aplikace PowerPoint</vt:lpstr>
      <vt:lpstr>Prezentace aplikace PowerPoint</vt:lpstr>
      <vt:lpstr>Prezentace aplikace PowerPoint</vt:lpstr>
      <vt:lpstr>Bezpečnostní přeliv</vt:lpstr>
      <vt:lpstr>Deset největších přehradních nádrží v ČR podle objemu: </vt:lpstr>
      <vt:lpstr>Prezentace aplikace PowerPoint</vt:lpstr>
      <vt:lpstr>Prezentace aplikace PowerPoint</vt:lpstr>
      <vt:lpstr>Prezentace aplikace PowerPoint</vt:lpstr>
      <vt:lpstr>Přečerpávací vodní elektrárna Dlouhé stráně 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Přehrady</dc:title>
  <dc:creator>lucka labová</dc:creator>
  <cp:lastModifiedBy>Lucie Labová</cp:lastModifiedBy>
  <cp:revision>6</cp:revision>
  <dcterms:created xsi:type="dcterms:W3CDTF">2020-09-26T10:23:05Z</dcterms:created>
  <dcterms:modified xsi:type="dcterms:W3CDTF">2020-12-23T15:29:01Z</dcterms:modified>
</cp:coreProperties>
</file>