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</p:sldIdLst>
  <p:sldSz cy="5143500" cx="9144000"/>
  <p:notesSz cx="6858000" cy="9144000"/>
  <p:embeddedFontLst>
    <p:embeddedFont>
      <p:font typeface="Caveat"/>
      <p:regular r:id="rId24"/>
      <p:bold r:id="rId25"/>
    </p:embeddedFont>
    <p:embeddedFont>
      <p:font typeface="Lora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font" Target="fonts/Caveat-regular.fntdata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Lora-regular.fntdata"/><Relationship Id="rId25" Type="http://schemas.openxmlformats.org/officeDocument/2006/relationships/font" Target="fonts/Caveat-bold.fntdata"/><Relationship Id="rId28" Type="http://schemas.openxmlformats.org/officeDocument/2006/relationships/font" Target="fonts/Lora-italic.fntdata"/><Relationship Id="rId27" Type="http://schemas.openxmlformats.org/officeDocument/2006/relationships/font" Target="fonts/Lora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Lora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7df59e0f8d_0_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7df59e0f8d_0_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7df59e0f8d_0_1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7df59e0f8d_0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7df59e0f8d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7df59e0f8d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7df59e0f8d_0_1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7df59e0f8d_0_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7df59e0f8d_0_1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7df59e0f8d_0_1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g7df59e0f8d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Google Shape;134;g7df59e0f8d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7df59e0f8d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7df59e0f8d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7df59e0f8d_0_1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7df59e0f8d_0_1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7df59e0f8d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7df59e0f8d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6fe0c6ae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6fe0c6ae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g7dfb65482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" name="Google Shape;64;g7dfb65482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g7dfb654822_0_12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0" name="Google Shape;70;g7dfb654822_0_12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7df59e0f8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7df59e0f8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7dfb654822_0_1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7dfb654822_0_1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7df59e0f8d_0_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7df59e0f8d_0_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7df59e0f8d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7df59e0f8d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7df59e0f8d_0_1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7df59e0f8d_0_1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4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0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6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8.xml"/><Relationship Id="rId3" Type="http://schemas.openxmlformats.org/officeDocument/2006/relationships/hyperlink" Target="https://cs.wikipedia.org/wiki/Kraj_Vyso%C4%8Dina" TargetMode="External"/><Relationship Id="rId4" Type="http://schemas.openxmlformats.org/officeDocument/2006/relationships/hyperlink" Target="https://www.tripadvisor.cz/Attractions-g2423271-Activities-c47-Vysocina_Region_Moravia.html" TargetMode="External"/><Relationship Id="rId9" Type="http://schemas.openxmlformats.org/officeDocument/2006/relationships/hyperlink" Target="https://www.webskoly.cz/userdata/VY_%2032_INOVACE_VL.%205.%2009.pdf" TargetMode="External"/><Relationship Id="rId5" Type="http://schemas.openxmlformats.org/officeDocument/2006/relationships/hyperlink" Target="https://turistickyatlas.cz/kraj/vysocina/pamatky" TargetMode="External"/><Relationship Id="rId6" Type="http://schemas.openxmlformats.org/officeDocument/2006/relationships/hyperlink" Target="http://m.kr-vysocina.cz/assets/File.ashx?id_org=450008&amp;id_dokumenty=4036392" TargetMode="External"/><Relationship Id="rId7" Type="http://schemas.openxmlformats.org/officeDocument/2006/relationships/hyperlink" Target="https://www.czso.cz/csu/xj/110221_krajina" TargetMode="External"/><Relationship Id="rId8" Type="http://schemas.openxmlformats.org/officeDocument/2006/relationships/hyperlink" Target="http://itras.cz/katalog/zajimavosti+kraj-vysocina/" TargetMode="External"/><Relationship Id="rId11" Type="http://schemas.openxmlformats.org/officeDocument/2006/relationships/hyperlink" Target="https://cs.wikipedia.org/wiki/D%C4%9Bjiny_Jihlavy#Po%C4%8D%C3%A1tky_os%C3%ADdlen%C3%AD_a_legendy_o_zalo%C5%BEen%C3%AD_m%C4%9Bsta" TargetMode="External"/><Relationship Id="rId10" Type="http://schemas.openxmlformats.org/officeDocument/2006/relationships/hyperlink" Target="https://vysocina-kraj.webnode.cz/jeste-neco-navic/o-vysocine/historie-vysociny/" TargetMode="External"/><Relationship Id="rId13" Type="http://schemas.openxmlformats.org/officeDocument/2006/relationships/hyperlink" Target="https://cz.kompass.com/r/kraj-vysocina/cz_cz061/" TargetMode="External"/><Relationship Id="rId12" Type="http://schemas.openxmlformats.org/officeDocument/2006/relationships/hyperlink" Target="http://www.starajihlava.cz/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g"/><Relationship Id="rId4" Type="http://schemas.openxmlformats.org/officeDocument/2006/relationships/hyperlink" Target="https://www.youtube.com/watch?v=1voWVcPcI-g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jpg"/></Relationships>
</file>

<file path=ppt/slides/_rels/slide5.xml.rels><?xml version="1.0" encoding="UTF-8" standalone="yes"?><Relationships xmlns="http://schemas.openxmlformats.org/package/2006/relationships"><Relationship Id="rId20" Type="http://schemas.openxmlformats.org/officeDocument/2006/relationships/hyperlink" Target="https://cz.kompass.com/c/domaci-dobroty-s-r-o/cz038455/" TargetMode="External"/><Relationship Id="rId22" Type="http://schemas.openxmlformats.org/officeDocument/2006/relationships/hyperlink" Target="https://cz.kompass.com/c/pivovar-chotebor-s-r-o/cz039216/" TargetMode="External"/><Relationship Id="rId21" Type="http://schemas.openxmlformats.org/officeDocument/2006/relationships/hyperlink" Target="https://cz.kompass.com/c/vyroba-automatickych-dveri-lexa-kruzik-spol-s-r-o/cz030512/" TargetMode="External"/><Relationship Id="rId24" Type="http://schemas.openxmlformats.org/officeDocument/2006/relationships/hyperlink" Target="https://cz.kompass.com/c/vana-hybralec-s-r-o/cz048888/" TargetMode="External"/><Relationship Id="rId23" Type="http://schemas.openxmlformats.org/officeDocument/2006/relationships/hyperlink" Target="https://cz.kompass.com/c/holczr-s-r-o/cz037391/" TargetMode="External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jpg"/><Relationship Id="rId4" Type="http://schemas.openxmlformats.org/officeDocument/2006/relationships/hyperlink" Target="https://cz.kompass.com/c/zemedelska-a-dopravni-technika-spol-s-r-o/cz005240/" TargetMode="External"/><Relationship Id="rId9" Type="http://schemas.openxmlformats.org/officeDocument/2006/relationships/hyperlink" Target="https://cz.kompass.com/c/lisovna-plastu-a-setu-s-r-o/cz052648/" TargetMode="External"/><Relationship Id="rId25" Type="http://schemas.openxmlformats.org/officeDocument/2006/relationships/hyperlink" Target="https://cz.kompass.com/c/glass-atelier-beranek/cz008129/" TargetMode="External"/><Relationship Id="rId5" Type="http://schemas.openxmlformats.org/officeDocument/2006/relationships/hyperlink" Target="https://cz.kompass.com/c/hasoft-velkoobchod-s-r-o/cz018723/" TargetMode="External"/><Relationship Id="rId6" Type="http://schemas.openxmlformats.org/officeDocument/2006/relationships/hyperlink" Target="https://cz.kompass.com/c/stora-enso-wood-products-zdirec-s-r-o/cz000285/" TargetMode="External"/><Relationship Id="rId7" Type="http://schemas.openxmlformats.org/officeDocument/2006/relationships/hyperlink" Target="https://cz.kompass.com/c/eurowagon-s-r-o/cz030227/" TargetMode="External"/><Relationship Id="rId8" Type="http://schemas.openxmlformats.org/officeDocument/2006/relationships/hyperlink" Target="https://cz.kompass.com/c/alk-dopravni-s-r-o/cz010722/" TargetMode="External"/><Relationship Id="rId11" Type="http://schemas.openxmlformats.org/officeDocument/2006/relationships/hyperlink" Target="https://cz.kompass.com/c/cws-s-r-o/cz032069/" TargetMode="External"/><Relationship Id="rId10" Type="http://schemas.openxmlformats.org/officeDocument/2006/relationships/hyperlink" Target="https://cz.kompass.com/c/sprava-mestskych-lesu-jihlava-s-r-o/cz048596/" TargetMode="External"/><Relationship Id="rId13" Type="http://schemas.openxmlformats.org/officeDocument/2006/relationships/hyperlink" Target="https://cz.kompass.com/c/corha-jihlava-s-r-o/cz018086/" TargetMode="External"/><Relationship Id="rId12" Type="http://schemas.openxmlformats.org/officeDocument/2006/relationships/hyperlink" Target="https://cz.kompass.com/c/legs-cz-s-r-o/cz052431/" TargetMode="External"/><Relationship Id="rId15" Type="http://schemas.openxmlformats.org/officeDocument/2006/relationships/hyperlink" Target="https://cz.kompass.com/c/hs-svitidla-s-r-o/cz026743/" TargetMode="External"/><Relationship Id="rId14" Type="http://schemas.openxmlformats.org/officeDocument/2006/relationships/hyperlink" Target="https://cz.kompass.com/c/bot-s-r-o/cz016396/" TargetMode="External"/><Relationship Id="rId17" Type="http://schemas.openxmlformats.org/officeDocument/2006/relationships/hyperlink" Target="https://cz.kompass.com/c/svamab-s-r-o/cz027730/" TargetMode="External"/><Relationship Id="rId16" Type="http://schemas.openxmlformats.org/officeDocument/2006/relationships/hyperlink" Target="https://cz.kompass.com/c/rezbarstvi/cz027728/" TargetMode="External"/><Relationship Id="rId19" Type="http://schemas.openxmlformats.org/officeDocument/2006/relationships/hyperlink" Target="https://cz.kompass.com/c/artemia-s-r-o/cz036191/" TargetMode="External"/><Relationship Id="rId18" Type="http://schemas.openxmlformats.org/officeDocument/2006/relationships/hyperlink" Target="https://cz.kompass.com/c/druzstvo-vlastniku-batelov/cz048868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 rot="-797141">
            <a:off x="355932" y="434737"/>
            <a:ext cx="8520644" cy="2052611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 sz="9600">
                <a:latin typeface="Lora"/>
                <a:ea typeface="Lora"/>
                <a:cs typeface="Lora"/>
                <a:sym typeface="Lora"/>
              </a:rPr>
              <a:t>Kraj Vysočina</a:t>
            </a:r>
            <a:endParaRPr sz="9600">
              <a:latin typeface="Lora"/>
              <a:ea typeface="Lora"/>
              <a:cs typeface="Lora"/>
              <a:sym typeface="Lora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 rot="-1296550">
            <a:off x="5150932" y="3738146"/>
            <a:ext cx="3652722" cy="574748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r>
              <a:rPr i="1" lang="cs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dělejte si výpisky </a:t>
            </a:r>
            <a:endParaRPr i="1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i="1" lang="cs">
                <a:solidFill>
                  <a:srgbClr val="000000"/>
                </a:solidFill>
                <a:latin typeface="Caveat"/>
                <a:ea typeface="Caveat"/>
                <a:cs typeface="Caveat"/>
                <a:sym typeface="Caveat"/>
              </a:rPr>
              <a:t>zápis nemáme</a:t>
            </a:r>
            <a:endParaRPr i="1">
              <a:solidFill>
                <a:srgbClr val="000000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flip dir="l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zámek 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Telč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3"/>
          <p:cNvSpPr txBox="1"/>
          <p:nvPr>
            <p:ph idx="1" type="body"/>
          </p:nvPr>
        </p:nvSpPr>
        <p:spPr>
          <a:xfrm>
            <a:off x="223400" y="5091500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24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zámek Jaroměřice nad Rokytnou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Westernové městečko Šiklův mlýn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zámek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Velké Meziříčí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>
              <a:solidFill>
                <a:srgbClr val="000000"/>
              </a:solidFill>
              <a:highlight>
                <a:srgbClr val="FFFFFF"/>
              </a:highlight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27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T</a:t>
            </a: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elč - náměstí</a:t>
            </a:r>
            <a:endParaRPr sz="3000"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" name="Google Shape;14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" y="0"/>
            <a:ext cx="883230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8"/>
          <p:cNvSpPr txBox="1"/>
          <p:nvPr>
            <p:ph type="ctrTitle"/>
          </p:nvPr>
        </p:nvSpPr>
        <p:spPr>
          <a:xfrm>
            <a:off x="155858" y="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6000"/>
              <a:t>Tak a teď přijde</a:t>
            </a:r>
            <a:r>
              <a:rPr lang="cs"/>
              <a:t> …..</a:t>
            </a:r>
            <a:endParaRPr/>
          </a:p>
        </p:txBody>
      </p:sp>
      <p:sp>
        <p:nvSpPr>
          <p:cNvPr id="143" name="Google Shape;143;p28"/>
          <p:cNvSpPr txBox="1"/>
          <p:nvPr>
            <p:ph idx="1" type="subTitle"/>
          </p:nvPr>
        </p:nvSpPr>
        <p:spPr>
          <a:xfrm rot="-1270593">
            <a:off x="1920431" y="3009321"/>
            <a:ext cx="8520580" cy="792671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000000"/>
                </a:solidFill>
              </a:rPr>
              <a:t>prvních 15 má za</a:t>
            </a:r>
            <a:r>
              <a:rPr lang="cs" sz="1800">
                <a:solidFill>
                  <a:srgbClr val="000000"/>
                </a:solidFill>
              </a:rPr>
              <a:t> </a:t>
            </a:r>
            <a:r>
              <a:rPr lang="cs" sz="6000">
                <a:solidFill>
                  <a:srgbClr val="FF0000"/>
                </a:solidFill>
              </a:rPr>
              <a:t>1</a:t>
            </a:r>
            <a:endParaRPr sz="6000">
              <a:solidFill>
                <a:srgbClr val="FF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6000">
                <a:solidFill>
                  <a:srgbClr val="00FF00"/>
                </a:solidFill>
              </a:rPr>
              <a:t>(-:</a:t>
            </a:r>
            <a:endParaRPr b="1" sz="6000">
              <a:solidFill>
                <a:srgbClr val="00FF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5000">
        <p14:flip dir="l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9"/>
          <p:cNvSpPr txBox="1"/>
          <p:nvPr>
            <p:ph idx="4294967295"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149" name="Google Shape;149;p29"/>
          <p:cNvSpPr txBox="1"/>
          <p:nvPr>
            <p:ph idx="4294967295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cs"/>
              <a:t> </a:t>
            </a:r>
            <a:endParaRPr/>
          </a:p>
        </p:txBody>
      </p:sp>
      <p:sp>
        <p:nvSpPr>
          <p:cNvPr id="150" name="Google Shape;150;p29"/>
          <p:cNvSpPr txBox="1"/>
          <p:nvPr>
            <p:ph idx="1" type="body"/>
          </p:nvPr>
        </p:nvSpPr>
        <p:spPr>
          <a:xfrm>
            <a:off x="5794725" y="-100"/>
            <a:ext cx="3349200" cy="5143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cs" sz="2100">
                <a:solidFill>
                  <a:srgbClr val="FFFFFF"/>
                </a:solidFill>
              </a:rPr>
              <a:t>1. Jaký druh elektrárny je zde jiný než všude jinde?</a:t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cs" sz="2100">
                <a:solidFill>
                  <a:srgbClr val="FFFFFF"/>
                </a:solidFill>
              </a:rPr>
              <a:t>2. Název kraje.</a:t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cs" sz="2100">
                <a:solidFill>
                  <a:srgbClr val="FFFFFF"/>
                </a:solidFill>
              </a:rPr>
              <a:t>3. Co za informaci je číslo 6 79</a:t>
            </a:r>
            <a:r>
              <a:rPr lang="cs" sz="2100">
                <a:solidFill>
                  <a:srgbClr val="FFFFFF"/>
                </a:solidFill>
              </a:rPr>
              <a:t>6</a:t>
            </a:r>
            <a:endParaRPr baseline="-25000"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cs" sz="2100">
                <a:solidFill>
                  <a:srgbClr val="FFFFFF"/>
                </a:solidFill>
              </a:rPr>
              <a:t>4. Kvůli čemu byly demonstrace v roce 1805?</a:t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cs" sz="2100">
                <a:solidFill>
                  <a:srgbClr val="FFFFFF"/>
                </a:solidFill>
              </a:rPr>
              <a:t>5. Kde vyrostla jedna lípa z druhé?</a:t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cs" sz="2100">
                <a:solidFill>
                  <a:srgbClr val="FFFFFF"/>
                </a:solidFill>
              </a:rPr>
              <a:t>6. Jaký kámen je ve Vojtěchově?</a:t>
            </a:r>
            <a:endParaRPr sz="2100">
              <a:solidFill>
                <a:srgbClr val="FFFFFF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100"/>
              <a:buChar char="●"/>
            </a:pPr>
            <a:r>
              <a:rPr lang="cs" sz="2100">
                <a:solidFill>
                  <a:srgbClr val="FFFFFF"/>
                </a:solidFill>
              </a:rPr>
              <a:t>7. Co je Rokštejn?</a:t>
            </a:r>
            <a:endParaRPr sz="21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5000">
        <p:fade thruBlk="1"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zdroje</a:t>
            </a:r>
            <a:endParaRPr/>
          </a:p>
        </p:txBody>
      </p:sp>
      <p:sp>
        <p:nvSpPr>
          <p:cNvPr id="156" name="Google Shape;156;p30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cs" sz="1100" u="sng">
                <a:solidFill>
                  <a:schemeClr val="hlink"/>
                </a:solidFill>
                <a:hlinkClick r:id="rId3"/>
              </a:rPr>
              <a:t>https://cs.wikipedia.org/wiki/Kraj_Vyso%C4%8Dina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4"/>
              </a:rPr>
              <a:t>https://www.tripadvisor.cz/Attractions-g2423271-Activities-c47-Vysocina_Region_Moravia.html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5"/>
              </a:rPr>
              <a:t>https://turistickyatlas.cz/kraj/vysocina/pamatky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6"/>
              </a:rPr>
              <a:t>http://m.kr-vysocina.cz/assets/File.ashx?id_org=450008&amp;id_dokumenty=4036392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7"/>
              </a:rPr>
              <a:t>https://www.czso.cz/csu/xj/110221_krajina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8"/>
              </a:rPr>
              <a:t>http://itras.cz/katalog/zajimavosti+kraj-vysocina/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9"/>
              </a:rPr>
              <a:t>https://www.webskoly.cz/userdata/VY_%2032_INOVACE_VL.%205.%2009.pdf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0"/>
              </a:rPr>
              <a:t>https://vysocina-kraj.webnode.cz/jeste-neco-navic/o-vysocine/historie-vysociny/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1"/>
              </a:rPr>
              <a:t>https://cs.wikipedia.org/wiki/D%C4%9Bjiny_Jihlavy#Po%C4%8D%C3%A1tky_os%C3%ADdlen%C3%AD_a_legendy_o_zalo%C5%BEen%C3%AD_m%C4%9Bsta</a:t>
            </a:r>
            <a:endParaRPr/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157" name="Google Shape;157;p30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2"/>
              </a:rPr>
              <a:t>http://www.starajihlava.cz/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cs" sz="1100" u="sng">
                <a:solidFill>
                  <a:schemeClr val="hlink"/>
                </a:solidFill>
                <a:hlinkClick r:id="rId13"/>
              </a:rPr>
              <a:t>https://cz.kompass.com/r/kraj-vysocina/cz_cz061/</a:t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5196725" y="4192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Video na počátek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5196725" y="1307525"/>
            <a:ext cx="35007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cs" u="sng">
                <a:solidFill>
                  <a:schemeClr val="accent5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https://www.youtube.com/watch?v=1voWVcPcI-g</a:t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 sz="3000">
                <a:highlight>
                  <a:srgbClr val="C9DAF8"/>
                </a:highlight>
              </a:rPr>
              <a:t>Základní informace</a:t>
            </a:r>
            <a:endParaRPr sz="3000">
              <a:highlight>
                <a:srgbClr val="C9DAF8"/>
              </a:highlight>
            </a:endParaRPr>
          </a:p>
        </p:txBody>
      </p:sp>
      <p:sp>
        <p:nvSpPr>
          <p:cNvPr id="67" name="Google Shape;67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2043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rgbClr val="222222"/>
                </a:solidFill>
                <a:highlight>
                  <a:srgbClr val="CFE2F3"/>
                </a:highlight>
              </a:rPr>
              <a:t>krajské</a:t>
            </a:r>
            <a:r>
              <a:rPr lang="cs" sz="1050">
                <a:solidFill>
                  <a:srgbClr val="222222"/>
                </a:solidFill>
                <a:highlight>
                  <a:srgbClr val="CFE2F3"/>
                </a:highlight>
              </a:rPr>
              <a:t> </a:t>
            </a: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město Jihlava</a:t>
            </a:r>
            <a:endParaRPr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-2043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rozloha  6 796 </a:t>
            </a: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km</a:t>
            </a:r>
            <a:r>
              <a:rPr baseline="30000" lang="cs">
                <a:solidFill>
                  <a:schemeClr val="dk1"/>
                </a:solidFill>
                <a:highlight>
                  <a:srgbClr val="CFE2F3"/>
                </a:highlight>
              </a:rPr>
              <a:t>2</a:t>
            </a:r>
            <a:endParaRPr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-2043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počet obyvatel je 508 952 </a:t>
            </a:r>
            <a:endParaRPr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-2043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původně kraj Jihlavský</a:t>
            </a:r>
            <a:endParaRPr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-2043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nadmořská výška je nad 800 m. n. m.</a:t>
            </a:r>
            <a:endParaRPr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-2043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skládá se z okresů: Jihlava, Žďár nad Sázavou, Třebíč, Pelhřimov a Havlíčkův Brod</a:t>
            </a:r>
            <a:endParaRPr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-2043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v nich je dohromady 704 obcí</a:t>
            </a:r>
            <a:endParaRPr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-204301" lvl="0" marL="3600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cs">
                <a:solidFill>
                  <a:schemeClr val="dk1"/>
                </a:solidFill>
                <a:highlight>
                  <a:srgbClr val="CFE2F3"/>
                </a:highlight>
              </a:rPr>
              <a:t>je zde 11 větších řek</a:t>
            </a:r>
            <a:endParaRPr>
              <a:solidFill>
                <a:schemeClr val="dk1"/>
              </a:solidFill>
              <a:highlight>
                <a:srgbClr val="CFE2F3"/>
              </a:highlight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 sz="1200">
              <a:solidFill>
                <a:schemeClr val="dk1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6"/>
          <p:cNvSpPr txBox="1"/>
          <p:nvPr>
            <p:ph type="title"/>
          </p:nvPr>
        </p:nvSpPr>
        <p:spPr>
          <a:xfrm>
            <a:off x="311700" y="268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/>
              <a:t>                  </a:t>
            </a:r>
            <a:r>
              <a:rPr lang="cs" sz="3000">
                <a:solidFill>
                  <a:srgbClr val="FFFF00"/>
                </a:solidFill>
                <a:highlight>
                  <a:srgbClr val="783F04"/>
                </a:highlight>
                <a:latin typeface="Georgia"/>
                <a:ea typeface="Georgia"/>
                <a:cs typeface="Georgia"/>
                <a:sym typeface="Georgia"/>
              </a:rPr>
              <a:t>Průmysl a Zemědělství</a:t>
            </a:r>
            <a:endParaRPr sz="3000">
              <a:solidFill>
                <a:srgbClr val="FFFF00"/>
              </a:solidFill>
              <a:highlight>
                <a:srgbClr val="783F04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73" name="Google Shape;73;p16"/>
          <p:cNvSpPr txBox="1"/>
          <p:nvPr>
            <p:ph idx="1" type="body"/>
          </p:nvPr>
        </p:nvSpPr>
        <p:spPr>
          <a:xfrm>
            <a:off x="311700" y="1152475"/>
            <a:ext cx="4601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rgbClr val="FFFF00"/>
                </a:solidFill>
                <a:highlight>
                  <a:srgbClr val="783F04"/>
                </a:highlight>
                <a:latin typeface="Georgia"/>
                <a:ea typeface="Georgia"/>
                <a:cs typeface="Georgia"/>
                <a:sym typeface="Georgia"/>
              </a:rPr>
              <a:t>Průmysl</a:t>
            </a:r>
            <a:r>
              <a:rPr lang="cs" sz="2400">
                <a:solidFill>
                  <a:srgbClr val="000000"/>
                </a:solidFill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>
              <a:solidFill>
                <a:srgbClr val="000000"/>
              </a:solidFill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" sz="2400">
                <a:solidFill>
                  <a:srgbClr val="000000"/>
                </a:solidFill>
                <a:highlight>
                  <a:srgbClr val="CFE2F3"/>
                </a:highlight>
              </a:rPr>
              <a:t>těžba žuly </a:t>
            </a:r>
            <a:endParaRPr sz="2400">
              <a:solidFill>
                <a:srgbClr val="000000"/>
              </a:solidFill>
              <a:highlight>
                <a:srgbClr val="CFE2F3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" sz="2400">
                <a:solidFill>
                  <a:srgbClr val="000000"/>
                </a:solidFill>
                <a:highlight>
                  <a:srgbClr val="CFE2F3"/>
                </a:highlight>
              </a:rPr>
              <a:t>potravinářský</a:t>
            </a:r>
            <a:endParaRPr sz="2400">
              <a:solidFill>
                <a:srgbClr val="000000"/>
              </a:solidFill>
              <a:highlight>
                <a:srgbClr val="CFE2F3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" sz="2400">
                <a:solidFill>
                  <a:srgbClr val="000000"/>
                </a:solidFill>
                <a:highlight>
                  <a:srgbClr val="CFE2F3"/>
                </a:highlight>
              </a:rPr>
              <a:t>strojírenský </a:t>
            </a:r>
            <a:endParaRPr sz="2400">
              <a:solidFill>
                <a:srgbClr val="000000"/>
              </a:solidFill>
              <a:highlight>
                <a:srgbClr val="CFE2F3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" sz="2400">
                <a:solidFill>
                  <a:srgbClr val="000000"/>
                </a:solidFill>
                <a:highlight>
                  <a:srgbClr val="CFE2F3"/>
                </a:highlight>
              </a:rPr>
              <a:t>jaderná elektrárna Dukovany </a:t>
            </a:r>
            <a:endParaRPr sz="2400">
              <a:solidFill>
                <a:srgbClr val="000000"/>
              </a:solidFill>
              <a:highlight>
                <a:srgbClr val="CFE2F3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" sz="2400">
                <a:solidFill>
                  <a:srgbClr val="000000"/>
                </a:solidFill>
                <a:highlight>
                  <a:srgbClr val="CFE2F3"/>
                </a:highlight>
              </a:rPr>
              <a:t>obuvnický</a:t>
            </a:r>
            <a:endParaRPr sz="2400">
              <a:solidFill>
                <a:srgbClr val="000000"/>
              </a:solidFill>
              <a:highlight>
                <a:srgbClr val="CFE2F3"/>
              </a:highlight>
            </a:endParaRPr>
          </a:p>
        </p:txBody>
      </p:sp>
      <p:sp>
        <p:nvSpPr>
          <p:cNvPr id="74" name="Google Shape;74;p16"/>
          <p:cNvSpPr txBox="1"/>
          <p:nvPr>
            <p:ph idx="2" type="body"/>
          </p:nvPr>
        </p:nvSpPr>
        <p:spPr>
          <a:xfrm>
            <a:off x="491295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2400">
                <a:solidFill>
                  <a:schemeClr val="accent6"/>
                </a:solidFill>
                <a:highlight>
                  <a:srgbClr val="783F04"/>
                </a:highlight>
                <a:latin typeface="Georgia"/>
                <a:ea typeface="Georgia"/>
                <a:cs typeface="Georgia"/>
                <a:sym typeface="Georgia"/>
              </a:rPr>
              <a:t>Zemědělství</a:t>
            </a:r>
            <a:r>
              <a:rPr lang="cs" sz="2400">
                <a:solidFill>
                  <a:schemeClr val="accent6"/>
                </a:solidFill>
                <a:highlight>
                  <a:srgbClr val="783F04"/>
                </a:highlight>
                <a:latin typeface="Georgia"/>
                <a:ea typeface="Georgia"/>
                <a:cs typeface="Georgia"/>
                <a:sym typeface="Georgia"/>
              </a:rPr>
              <a:t> </a:t>
            </a:r>
            <a:endParaRPr sz="2400">
              <a:solidFill>
                <a:schemeClr val="accent6"/>
              </a:solidFill>
              <a:highlight>
                <a:srgbClr val="783F04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-381000" lvl="0" marL="457200" rtl="0" algn="l">
              <a:spcBef>
                <a:spcPts val="160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" sz="2400">
                <a:solidFill>
                  <a:srgbClr val="000000"/>
                </a:solidFill>
                <a:highlight>
                  <a:srgbClr val="DD7E6B"/>
                </a:highlight>
              </a:rPr>
              <a:t>pěstování brambor </a:t>
            </a:r>
            <a:endParaRPr sz="2400">
              <a:solidFill>
                <a:srgbClr val="000000"/>
              </a:solidFill>
              <a:highlight>
                <a:srgbClr val="DD7E6B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" sz="2400">
                <a:solidFill>
                  <a:srgbClr val="000000"/>
                </a:solidFill>
                <a:highlight>
                  <a:srgbClr val="DD7E6B"/>
                </a:highlight>
              </a:rPr>
              <a:t>pěstování lnu </a:t>
            </a:r>
            <a:endParaRPr sz="2400">
              <a:solidFill>
                <a:srgbClr val="000000"/>
              </a:solidFill>
              <a:highlight>
                <a:srgbClr val="DD7E6B"/>
              </a:highlight>
            </a:endParaRPr>
          </a:p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Char char="●"/>
            </a:pPr>
            <a:r>
              <a:rPr lang="cs" sz="2400">
                <a:solidFill>
                  <a:srgbClr val="000000"/>
                </a:solidFill>
                <a:highlight>
                  <a:srgbClr val="DD7E6B"/>
                </a:highlight>
              </a:rPr>
              <a:t>pěstování ovsa a žita</a:t>
            </a:r>
            <a:endParaRPr sz="2400">
              <a:solidFill>
                <a:srgbClr val="000000"/>
              </a:solidFill>
              <a:highlight>
                <a:srgbClr val="DD7E6B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:push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7"/>
          <p:cNvSpPr txBox="1"/>
          <p:nvPr>
            <p:ph type="title"/>
          </p:nvPr>
        </p:nvSpPr>
        <p:spPr>
          <a:xfrm>
            <a:off x="380750" y="3038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FFFFFF"/>
                </a:solidFill>
                <a:highlight>
                  <a:srgbClr val="999999"/>
                </a:highlight>
                <a:latin typeface="Georgia"/>
                <a:ea typeface="Georgia"/>
                <a:cs typeface="Georgia"/>
                <a:sym typeface="Georgia"/>
              </a:rPr>
              <a:t>P</a:t>
            </a:r>
            <a:r>
              <a:rPr lang="cs">
                <a:solidFill>
                  <a:srgbClr val="FFFFFF"/>
                </a:solidFill>
                <a:highlight>
                  <a:srgbClr val="999999"/>
                </a:highlight>
                <a:latin typeface="Georgia"/>
                <a:ea typeface="Georgia"/>
                <a:cs typeface="Georgia"/>
                <a:sym typeface="Georgia"/>
              </a:rPr>
              <a:t>odniky sídlící v kraji Vysočina</a:t>
            </a:r>
            <a:endParaRPr>
              <a:solidFill>
                <a:srgbClr val="FFFFFF"/>
              </a:solidFill>
              <a:highlight>
                <a:srgbClr val="999999"/>
              </a:highlight>
              <a:latin typeface="Georgia"/>
              <a:ea typeface="Georgia"/>
              <a:cs typeface="Georgia"/>
              <a:sym typeface="Georgia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7"/>
          <p:cNvSpPr txBox="1"/>
          <p:nvPr>
            <p:ph idx="1" type="body"/>
          </p:nvPr>
        </p:nvSpPr>
        <p:spPr>
          <a:xfrm>
            <a:off x="380750" y="12330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ZEMĚDĚLSKÁ A DOPRAVNÍ TECHNIKA spol. s 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HASOFT VELKOOBCHOD,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Stora Enso Wood Products Ždírec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EUROWAGON, s.r.o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ALK dopravní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Lisovna plastů a setů,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Správa městských lesů Jihlava,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CWS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LEGS CZ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CORHA Jihlava,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BOT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50">
              <a:solidFill>
                <a:srgbClr val="28AFE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7"/>
          <p:cNvSpPr txBox="1"/>
          <p:nvPr>
            <p:ph idx="2" type="body"/>
          </p:nvPr>
        </p:nvSpPr>
        <p:spPr>
          <a:xfrm>
            <a:off x="4717750" y="1152475"/>
            <a:ext cx="41145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HS SVÍTIDLA,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Řezbářství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7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SVAMAB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8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Družstvo vlastníků Batelov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19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ARTEMIA,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20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Domácí dobroty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21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Výroba automatických dveří LEXA &amp; KRUŽÍK, spol. s 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2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Pivovar Chotěboř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23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HOLCZR,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2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VÁŇA Hybrálec s.r.o.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  <a:uFill>
                  <a:noFill/>
                </a:uFill>
                <a:hlinkClick r:id="rId2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Glass Atelier Beránek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b="1" lang="cs" sz="1150">
                <a:solidFill>
                  <a:srgbClr val="FFFFFF"/>
                </a:solidFill>
                <a:highlight>
                  <a:srgbClr val="666666"/>
                </a:highlight>
              </a:rPr>
              <a:t>Sexshop - Camille</a:t>
            </a:r>
            <a:endParaRPr b="1" sz="1150">
              <a:solidFill>
                <a:srgbClr val="FFFFFF"/>
              </a:solidFill>
              <a:highlight>
                <a:srgbClr val="666666"/>
              </a:highlight>
            </a:endParaRPr>
          </a:p>
          <a:p>
            <a:pPr indent="0" lvl="0" marL="0" rtl="0" algn="l">
              <a:lnSpc>
                <a:spcPct val="12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150">
              <a:solidFill>
                <a:srgbClr val="28AFE4"/>
              </a:solidFill>
              <a:highlight>
                <a:srgbClr val="FFFFFF"/>
              </a:highlight>
            </a:endParaRPr>
          </a:p>
          <a:p>
            <a:pPr indent="0" lvl="0" marL="0" rtl="0" algn="l">
              <a:spcBef>
                <a:spcPts val="8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/>
          <p:nvPr>
            <p:ph type="title"/>
          </p:nvPr>
        </p:nvSpPr>
        <p:spPr>
          <a:xfrm>
            <a:off x="179250" y="43400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3000">
                <a:solidFill>
                  <a:srgbClr val="FFFF00"/>
                </a:solidFill>
                <a:highlight>
                  <a:srgbClr val="783F04"/>
                </a:highlight>
                <a:latin typeface="Georgia"/>
                <a:ea typeface="Georgia"/>
                <a:cs typeface="Georgia"/>
                <a:sym typeface="Georgia"/>
              </a:rPr>
              <a:t>H</a:t>
            </a:r>
            <a:r>
              <a:rPr b="1" lang="cs" sz="3000">
                <a:solidFill>
                  <a:srgbClr val="FFFF00"/>
                </a:solidFill>
                <a:highlight>
                  <a:srgbClr val="783F04"/>
                </a:highlight>
                <a:latin typeface="Georgia"/>
                <a:ea typeface="Georgia"/>
                <a:cs typeface="Georgia"/>
                <a:sym typeface="Georgia"/>
              </a:rPr>
              <a:t>istorie</a:t>
            </a:r>
            <a:endParaRPr b="1" sz="3000">
              <a:solidFill>
                <a:srgbClr val="FFFF00"/>
              </a:solidFill>
              <a:highlight>
                <a:srgbClr val="783F04"/>
              </a:highlight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87" name="Google Shape;87;p18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88" name="Google Shape;88;p18"/>
          <p:cNvSpPr txBox="1"/>
          <p:nvPr>
            <p:ph idx="4294967295" type="subTitle"/>
          </p:nvPr>
        </p:nvSpPr>
        <p:spPr>
          <a:xfrm>
            <a:off x="179250" y="1336650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vznikl v roce 2000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31. května 2001 získal jméno </a:t>
            </a:r>
            <a:r>
              <a:rPr lang="cs">
                <a:solidFill>
                  <a:srgbClr val="FFFF00"/>
                </a:solidFill>
                <a:highlight>
                  <a:srgbClr val="783F04"/>
                </a:highlight>
              </a:rPr>
              <a:t>V</a:t>
            </a: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ysočina později kraj Vysočina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0" lvl="0" marL="457200" rtl="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8"/>
          <p:cNvSpPr txBox="1"/>
          <p:nvPr>
            <p:ph idx="2" type="body"/>
          </p:nvPr>
        </p:nvSpPr>
        <p:spPr>
          <a:xfrm>
            <a:off x="4977575" y="94080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 sz="1800">
                <a:solidFill>
                  <a:srgbClr val="FFFF00"/>
                </a:solidFill>
                <a:highlight>
                  <a:srgbClr val="783F04"/>
                </a:highlight>
              </a:rPr>
              <a:t>Historie hlavního města</a:t>
            </a:r>
            <a:endParaRPr b="1"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160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1234–1240 objeveny stříbrné rudy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vykoupeno Václavem I. od Tišnovského kláštera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1300 uzavřena mincovna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15. století ražba obnovena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20. let 16.stol. mor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1613 požární řád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1805 protest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1948 znárodnění 466 podniků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ts val="1800"/>
              <a:buChar char="●"/>
            </a:pPr>
            <a:r>
              <a:rPr lang="cs" sz="1800">
                <a:solidFill>
                  <a:srgbClr val="FFFF00"/>
                </a:solidFill>
                <a:highlight>
                  <a:srgbClr val="783F04"/>
                </a:highlight>
              </a:rPr>
              <a:t>1949 Jihlava krajským městem</a:t>
            </a:r>
            <a:endParaRPr sz="1800">
              <a:solidFill>
                <a:srgbClr val="FFFF00"/>
              </a:solidFill>
              <a:highlight>
                <a:srgbClr val="783F04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FFFF00"/>
              </a:solidFill>
              <a:highlight>
                <a:srgbClr val="85200C"/>
              </a:highlight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>
              <a:solidFill>
                <a:srgbClr val="FFFF00"/>
              </a:solidFill>
              <a:highlight>
                <a:srgbClr val="85200C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c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Z</a:t>
            </a:r>
            <a:r>
              <a:rPr b="1" lang="cs">
                <a:solidFill>
                  <a:srgbClr val="FF0000"/>
                </a:solidFill>
                <a:latin typeface="Georgia"/>
                <a:ea typeface="Georgia"/>
                <a:cs typeface="Georgia"/>
                <a:sym typeface="Georgia"/>
              </a:rPr>
              <a:t>ajímavosti a památky kraje</a:t>
            </a:r>
            <a:endParaRPr b="1">
              <a:solidFill>
                <a:srgbClr val="FF0000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95" name="Google Shape;95;p19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Číhošť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Zvole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Lipnice nad Sázavou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Šebeň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Kámen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Vojtěchov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Telč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hrad Rokštejn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jihlavské podzemí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zelená hora</a:t>
            </a:r>
            <a:endParaRPr sz="1800">
              <a:solidFill>
                <a:srgbClr val="FF0000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kamenická lípa</a:t>
            </a:r>
            <a:endParaRPr sz="1800">
              <a:solidFill>
                <a:srgbClr val="FF0000"/>
              </a:solidFill>
            </a:endParaRPr>
          </a:p>
          <a:p>
            <a:pPr indent="0" lvl="0" marL="45720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96" name="Google Shape;96;p19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Char char="●"/>
            </a:pPr>
            <a:r>
              <a:rPr lang="cs" sz="1800">
                <a:solidFill>
                  <a:srgbClr val="FF0000"/>
                </a:solidFill>
              </a:rPr>
              <a:t>mečíř</a:t>
            </a:r>
            <a:endParaRPr sz="180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2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63636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cs">
                <a:solidFill>
                  <a:srgbClr val="000000"/>
                </a:solidFill>
                <a:highlight>
                  <a:srgbClr val="FFFFFF"/>
                </a:highlight>
              </a:rPr>
              <a:t>Bazilika sv. Prokopa - Třebíč</a:t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prism dir="l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highlight>
                <a:srgbClr val="FFFFFF"/>
              </a:highlight>
            </a:endParaRPr>
          </a:p>
        </p:txBody>
      </p:sp>
    </p:spTree>
  </p:cSld>
  <p:clrMapOvr>
    <a:masterClrMapping/>
  </p:clrMapOvr>
  <mc:AlternateContent>
    <mc:Choice Requires="p14">
      <p:transition spd="slow" p14:dur="2500">
        <p14:gallery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