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417600" y="0"/>
            <a:ext cx="12583440" cy="6852600"/>
            <a:chOff x="-417600" y="0"/>
            <a:chExt cx="12583440" cy="6852600"/>
          </a:xfrm>
        </p:grpSpPr>
        <p:sp>
          <p:nvSpPr>
            <p:cNvPr id="1" name="CustomShape 2"/>
            <p:cNvSpPr/>
            <p:nvPr/>
          </p:nvSpPr>
          <p:spPr>
            <a:xfrm>
              <a:off x="1306440" y="0"/>
              <a:ext cx="3861720" cy="684288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0626840" y="9360"/>
              <a:ext cx="1539000" cy="55476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10247400" y="5013360"/>
              <a:ext cx="1918440" cy="182952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1120680" y="0"/>
              <a:ext cx="3675960" cy="684288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1202840" y="9360"/>
              <a:ext cx="963000" cy="36612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10495080" y="5275440"/>
              <a:ext cx="1666080" cy="157716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01880" y="0"/>
              <a:ext cx="3620520" cy="684288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1501280" y="9360"/>
              <a:ext cx="664560" cy="25632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640880" y="5408640"/>
              <a:ext cx="1524960" cy="143424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1001880" y="0"/>
              <a:ext cx="3243960" cy="684288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10802880" y="5518080"/>
              <a:ext cx="1362960" cy="132480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88840" y="0"/>
              <a:ext cx="3229920" cy="684288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10979280" y="5694480"/>
              <a:ext cx="1186560" cy="114876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484200" y="0"/>
              <a:ext cx="3420360" cy="684288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11287080" y="6049800"/>
              <a:ext cx="878760" cy="79308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598320" y="0"/>
              <a:ext cx="2716920" cy="684288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262080" y="0"/>
              <a:ext cx="2944080" cy="684288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-417600" y="0"/>
              <a:ext cx="2402640" cy="684288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4400" y="9360"/>
              <a:ext cx="1770840" cy="319824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4680" y="6016680"/>
              <a:ext cx="213480" cy="82620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4400" y="0"/>
              <a:ext cx="1561320" cy="222804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" name="Group 23"/>
          <p:cNvGrpSpPr/>
          <p:nvPr/>
        </p:nvGrpSpPr>
        <p:grpSpPr>
          <a:xfrm>
            <a:off x="800280" y="1699560"/>
            <a:ext cx="3673800" cy="3470400"/>
            <a:chOff x="800280" y="1699560"/>
            <a:chExt cx="3673800" cy="3470400"/>
          </a:xfrm>
        </p:grpSpPr>
        <p:sp>
          <p:nvSpPr>
            <p:cNvPr id="23" name="CustomShape 24"/>
            <p:cNvSpPr/>
            <p:nvPr/>
          </p:nvSpPr>
          <p:spPr>
            <a:xfrm>
              <a:off x="800280" y="1699560"/>
              <a:ext cx="3673800" cy="50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 rot="10800000">
              <a:off x="2483280" y="4898160"/>
              <a:ext cx="315360" cy="271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806400" y="2275560"/>
              <a:ext cx="3667680" cy="2623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6" name="PlaceHolder 2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Klikněte pro úpravu formátu textu nadpisu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Klikněte pro úpravu formátu textu osnovy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Druhá úroveň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Třetí úroveň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Čtvrtá úroveň osnovy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Pátá úroveň osnovy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Šestá úroveň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Sedmá úroveň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2"/>
          <p:cNvSpPr/>
          <p:nvPr/>
        </p:nvSpPr>
        <p:spPr>
          <a:xfrm rot="21336000">
            <a:off x="296280" y="1025640"/>
            <a:ext cx="7297920" cy="5087880"/>
          </a:xfrm>
          <a:custGeom>
            <a:avLst/>
            <a:gdLst/>
            <a:ahLst/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3"/>
          <p:cNvSpPr/>
          <p:nvPr/>
        </p:nvSpPr>
        <p:spPr>
          <a:xfrm rot="18900000">
            <a:off x="3553920" y="-618840"/>
            <a:ext cx="9015840" cy="8033040"/>
          </a:xfrm>
          <a:custGeom>
            <a:avLst/>
            <a:gdLst/>
            <a:ahLst/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4"/>
          <p:cNvSpPr/>
          <p:nvPr/>
        </p:nvSpPr>
        <p:spPr>
          <a:xfrm>
            <a:off x="807840" y="2350080"/>
            <a:ext cx="244116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5"/>
          <p:cNvSpPr/>
          <p:nvPr/>
        </p:nvSpPr>
        <p:spPr>
          <a:xfrm>
            <a:off x="4846320" y="1111320"/>
            <a:ext cx="6553440" cy="463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b="0" lang="cs-CZ" sz="6000" spc="-1" strike="noStrike">
                <a:solidFill>
                  <a:srgbClr val="ffffff"/>
                </a:solidFill>
                <a:latin typeface="Rockwell"/>
              </a:rPr>
              <a:t>EKONOMICKÁ GEOGRAFIE: 1. A 2. SEKTOR</a:t>
            </a:r>
            <a:endParaRPr b="0" lang="en-GB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0" y="0"/>
            <a:ext cx="12191400" cy="6842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70" name="Group 2"/>
          <p:cNvGrpSpPr/>
          <p:nvPr/>
        </p:nvGrpSpPr>
        <p:grpSpPr>
          <a:xfrm>
            <a:off x="-417600" y="0"/>
            <a:ext cx="12583440" cy="6852600"/>
            <a:chOff x="-417600" y="0"/>
            <a:chExt cx="12583440" cy="6852600"/>
          </a:xfrm>
        </p:grpSpPr>
        <p:sp>
          <p:nvSpPr>
            <p:cNvPr id="71" name="CustomShape 3"/>
            <p:cNvSpPr/>
            <p:nvPr/>
          </p:nvSpPr>
          <p:spPr>
            <a:xfrm>
              <a:off x="1306440" y="0"/>
              <a:ext cx="3861720" cy="684288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4"/>
            <p:cNvSpPr/>
            <p:nvPr/>
          </p:nvSpPr>
          <p:spPr>
            <a:xfrm>
              <a:off x="10626840" y="9360"/>
              <a:ext cx="1539000" cy="55476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5"/>
            <p:cNvSpPr/>
            <p:nvPr/>
          </p:nvSpPr>
          <p:spPr>
            <a:xfrm>
              <a:off x="10247400" y="5013360"/>
              <a:ext cx="1918440" cy="182952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6"/>
            <p:cNvSpPr/>
            <p:nvPr/>
          </p:nvSpPr>
          <p:spPr>
            <a:xfrm>
              <a:off x="1120680" y="0"/>
              <a:ext cx="3675960" cy="684288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7"/>
            <p:cNvSpPr/>
            <p:nvPr/>
          </p:nvSpPr>
          <p:spPr>
            <a:xfrm>
              <a:off x="11202840" y="9360"/>
              <a:ext cx="963000" cy="36612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8"/>
            <p:cNvSpPr/>
            <p:nvPr/>
          </p:nvSpPr>
          <p:spPr>
            <a:xfrm>
              <a:off x="10495080" y="5275440"/>
              <a:ext cx="1666080" cy="157716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9"/>
            <p:cNvSpPr/>
            <p:nvPr/>
          </p:nvSpPr>
          <p:spPr>
            <a:xfrm>
              <a:off x="1001880" y="0"/>
              <a:ext cx="3620520" cy="684288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0"/>
            <p:cNvSpPr/>
            <p:nvPr/>
          </p:nvSpPr>
          <p:spPr>
            <a:xfrm>
              <a:off x="11501280" y="9360"/>
              <a:ext cx="664560" cy="25632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1"/>
            <p:cNvSpPr/>
            <p:nvPr/>
          </p:nvSpPr>
          <p:spPr>
            <a:xfrm>
              <a:off x="10640880" y="5408640"/>
              <a:ext cx="1524960" cy="143424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2"/>
            <p:cNvSpPr/>
            <p:nvPr/>
          </p:nvSpPr>
          <p:spPr>
            <a:xfrm>
              <a:off x="1001880" y="0"/>
              <a:ext cx="3243960" cy="684288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3"/>
            <p:cNvSpPr/>
            <p:nvPr/>
          </p:nvSpPr>
          <p:spPr>
            <a:xfrm>
              <a:off x="10802880" y="5518080"/>
              <a:ext cx="1362960" cy="132480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14"/>
            <p:cNvSpPr/>
            <p:nvPr/>
          </p:nvSpPr>
          <p:spPr>
            <a:xfrm>
              <a:off x="888840" y="0"/>
              <a:ext cx="3229920" cy="684288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CustomShape 15"/>
            <p:cNvSpPr/>
            <p:nvPr/>
          </p:nvSpPr>
          <p:spPr>
            <a:xfrm>
              <a:off x="10979280" y="5694480"/>
              <a:ext cx="1186560" cy="114876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6"/>
            <p:cNvSpPr/>
            <p:nvPr/>
          </p:nvSpPr>
          <p:spPr>
            <a:xfrm>
              <a:off x="484200" y="0"/>
              <a:ext cx="3420360" cy="684288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17"/>
            <p:cNvSpPr/>
            <p:nvPr/>
          </p:nvSpPr>
          <p:spPr>
            <a:xfrm>
              <a:off x="11287080" y="6049800"/>
              <a:ext cx="878760" cy="79308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598320" y="0"/>
              <a:ext cx="2716920" cy="684288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19"/>
            <p:cNvSpPr/>
            <p:nvPr/>
          </p:nvSpPr>
          <p:spPr>
            <a:xfrm>
              <a:off x="262080" y="0"/>
              <a:ext cx="2944080" cy="684288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20"/>
            <p:cNvSpPr/>
            <p:nvPr/>
          </p:nvSpPr>
          <p:spPr>
            <a:xfrm>
              <a:off x="-417600" y="0"/>
              <a:ext cx="2402640" cy="684288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14400" y="9360"/>
              <a:ext cx="1770840" cy="319824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2"/>
            <p:cNvSpPr/>
            <p:nvPr/>
          </p:nvSpPr>
          <p:spPr>
            <a:xfrm>
              <a:off x="4680" y="6016680"/>
              <a:ext cx="213480" cy="82620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3"/>
            <p:cNvSpPr/>
            <p:nvPr/>
          </p:nvSpPr>
          <p:spPr>
            <a:xfrm>
              <a:off x="14400" y="0"/>
              <a:ext cx="1561320" cy="222804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2" name="Group 24"/>
          <p:cNvGrpSpPr/>
          <p:nvPr/>
        </p:nvGrpSpPr>
        <p:grpSpPr>
          <a:xfrm>
            <a:off x="800280" y="1699560"/>
            <a:ext cx="3673800" cy="3470400"/>
            <a:chOff x="800280" y="1699560"/>
            <a:chExt cx="3673800" cy="3470400"/>
          </a:xfrm>
        </p:grpSpPr>
        <p:sp>
          <p:nvSpPr>
            <p:cNvPr id="93" name="CustomShape 25"/>
            <p:cNvSpPr/>
            <p:nvPr/>
          </p:nvSpPr>
          <p:spPr>
            <a:xfrm>
              <a:off x="800280" y="1699560"/>
              <a:ext cx="3673800" cy="50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4" name="CustomShape 26"/>
            <p:cNvSpPr/>
            <p:nvPr/>
          </p:nvSpPr>
          <p:spPr>
            <a:xfrm rot="10800000">
              <a:off x="2483280" y="4898160"/>
              <a:ext cx="315360" cy="271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5" name="CustomShape 27"/>
            <p:cNvSpPr/>
            <p:nvPr/>
          </p:nvSpPr>
          <p:spPr>
            <a:xfrm>
              <a:off x="806400" y="2275560"/>
              <a:ext cx="3667680" cy="2623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96" name="CustomShape 28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rmAutofit/>
          </a:bodyPr>
          <a:p>
            <a:pPr algn="ctr">
              <a:lnSpc>
                <a:spcPct val="85000"/>
              </a:lnSpc>
            </a:pPr>
            <a:r>
              <a:rPr b="0" lang="cs-CZ" sz="4000" spc="-151" strike="noStrike">
                <a:solidFill>
                  <a:srgbClr val="fffeff"/>
                </a:solidFill>
                <a:latin typeface="Calibri Light"/>
                <a:ea typeface="Source Sans Pro"/>
              </a:rPr>
              <a:t>Ekonomická geografie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97" name="CustomShape 29"/>
          <p:cNvSpPr/>
          <p:nvPr/>
        </p:nvSpPr>
        <p:spPr>
          <a:xfrm>
            <a:off x="4836240" y="389160"/>
            <a:ext cx="6883200" cy="616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Lokalizace, distribuce a prostorová organizace ekonomických aktivit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5 sektorů: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1</a:t>
            </a:r>
            <a:r>
              <a:rPr b="0" i="1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. Primární sektor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 (primér): prvovýroba → získávání surovin a produktů z přírody a obdělávání půdy → těžba, lesnictví, zemědělství, rybářství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2. </a:t>
            </a:r>
            <a:r>
              <a:rPr b="0" i="1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Sekundér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: druhovýroba → zpracování produktů z prvovýroby a výroba hmotných statků (průmysl), doprava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3. </a:t>
            </a:r>
            <a:r>
              <a:rPr b="0" i="1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Terciér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: oblast služeb → obchod, kultura, komunální služby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    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(4. </a:t>
            </a:r>
            <a:r>
              <a:rPr b="0" i="1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Kvartér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: vysokoškolské vzdělávání, věda a výzkum, státní správa, zdravotnictví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5. </a:t>
            </a:r>
            <a:r>
              <a:rPr b="0" i="1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Kvintérní sektor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: peněžnictví, pojišťovnictví, obchod s nemovitostmi)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0" y="0"/>
            <a:ext cx="12191400" cy="6842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99" name="Group 2"/>
          <p:cNvGrpSpPr/>
          <p:nvPr/>
        </p:nvGrpSpPr>
        <p:grpSpPr>
          <a:xfrm>
            <a:off x="-417600" y="0"/>
            <a:ext cx="12583440" cy="6852600"/>
            <a:chOff x="-417600" y="0"/>
            <a:chExt cx="12583440" cy="6852600"/>
          </a:xfrm>
        </p:grpSpPr>
        <p:sp>
          <p:nvSpPr>
            <p:cNvPr id="100" name="CustomShape 3"/>
            <p:cNvSpPr/>
            <p:nvPr/>
          </p:nvSpPr>
          <p:spPr>
            <a:xfrm>
              <a:off x="1306440" y="0"/>
              <a:ext cx="3861720" cy="684288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CustomShape 4"/>
            <p:cNvSpPr/>
            <p:nvPr/>
          </p:nvSpPr>
          <p:spPr>
            <a:xfrm>
              <a:off x="10626840" y="9360"/>
              <a:ext cx="1539000" cy="55476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5"/>
            <p:cNvSpPr/>
            <p:nvPr/>
          </p:nvSpPr>
          <p:spPr>
            <a:xfrm>
              <a:off x="10247400" y="5013360"/>
              <a:ext cx="1918440" cy="182952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6"/>
            <p:cNvSpPr/>
            <p:nvPr/>
          </p:nvSpPr>
          <p:spPr>
            <a:xfrm>
              <a:off x="1120680" y="0"/>
              <a:ext cx="3675960" cy="684288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7"/>
            <p:cNvSpPr/>
            <p:nvPr/>
          </p:nvSpPr>
          <p:spPr>
            <a:xfrm>
              <a:off x="11202840" y="9360"/>
              <a:ext cx="963000" cy="36612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CustomShape 8"/>
            <p:cNvSpPr/>
            <p:nvPr/>
          </p:nvSpPr>
          <p:spPr>
            <a:xfrm>
              <a:off x="10495080" y="5275440"/>
              <a:ext cx="1666080" cy="157716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9"/>
            <p:cNvSpPr/>
            <p:nvPr/>
          </p:nvSpPr>
          <p:spPr>
            <a:xfrm>
              <a:off x="1001880" y="0"/>
              <a:ext cx="3620520" cy="684288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CustomShape 10"/>
            <p:cNvSpPr/>
            <p:nvPr/>
          </p:nvSpPr>
          <p:spPr>
            <a:xfrm>
              <a:off x="11501280" y="9360"/>
              <a:ext cx="664560" cy="25632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CustomShape 11"/>
            <p:cNvSpPr/>
            <p:nvPr/>
          </p:nvSpPr>
          <p:spPr>
            <a:xfrm>
              <a:off x="10640880" y="5408640"/>
              <a:ext cx="1524960" cy="143424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" name="CustomShape 12"/>
            <p:cNvSpPr/>
            <p:nvPr/>
          </p:nvSpPr>
          <p:spPr>
            <a:xfrm>
              <a:off x="1001880" y="0"/>
              <a:ext cx="3243960" cy="684288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" name="CustomShape 13"/>
            <p:cNvSpPr/>
            <p:nvPr/>
          </p:nvSpPr>
          <p:spPr>
            <a:xfrm>
              <a:off x="10802880" y="5518080"/>
              <a:ext cx="1362960" cy="132480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CustomShape 14"/>
            <p:cNvSpPr/>
            <p:nvPr/>
          </p:nvSpPr>
          <p:spPr>
            <a:xfrm>
              <a:off x="888840" y="0"/>
              <a:ext cx="3229920" cy="684288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CustomShape 15"/>
            <p:cNvSpPr/>
            <p:nvPr/>
          </p:nvSpPr>
          <p:spPr>
            <a:xfrm>
              <a:off x="10979280" y="5694480"/>
              <a:ext cx="1186560" cy="114876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" name="CustomShape 16"/>
            <p:cNvSpPr/>
            <p:nvPr/>
          </p:nvSpPr>
          <p:spPr>
            <a:xfrm>
              <a:off x="484200" y="0"/>
              <a:ext cx="3420360" cy="684288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CustomShape 17"/>
            <p:cNvSpPr/>
            <p:nvPr/>
          </p:nvSpPr>
          <p:spPr>
            <a:xfrm>
              <a:off x="11287080" y="6049800"/>
              <a:ext cx="878760" cy="79308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CustomShape 18"/>
            <p:cNvSpPr/>
            <p:nvPr/>
          </p:nvSpPr>
          <p:spPr>
            <a:xfrm>
              <a:off x="598320" y="0"/>
              <a:ext cx="2716920" cy="684288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CustomShape 19"/>
            <p:cNvSpPr/>
            <p:nvPr/>
          </p:nvSpPr>
          <p:spPr>
            <a:xfrm>
              <a:off x="262080" y="0"/>
              <a:ext cx="2944080" cy="684288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CustomShape 20"/>
            <p:cNvSpPr/>
            <p:nvPr/>
          </p:nvSpPr>
          <p:spPr>
            <a:xfrm>
              <a:off x="-417600" y="0"/>
              <a:ext cx="2402640" cy="684288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CustomShape 21"/>
            <p:cNvSpPr/>
            <p:nvPr/>
          </p:nvSpPr>
          <p:spPr>
            <a:xfrm>
              <a:off x="14400" y="9360"/>
              <a:ext cx="1770840" cy="319824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CustomShape 22"/>
            <p:cNvSpPr/>
            <p:nvPr/>
          </p:nvSpPr>
          <p:spPr>
            <a:xfrm>
              <a:off x="4680" y="6016680"/>
              <a:ext cx="213480" cy="82620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CustomShape 23"/>
            <p:cNvSpPr/>
            <p:nvPr/>
          </p:nvSpPr>
          <p:spPr>
            <a:xfrm>
              <a:off x="14400" y="0"/>
              <a:ext cx="1561320" cy="222804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1" name="Group 24"/>
          <p:cNvGrpSpPr/>
          <p:nvPr/>
        </p:nvGrpSpPr>
        <p:grpSpPr>
          <a:xfrm>
            <a:off x="800280" y="1699560"/>
            <a:ext cx="3673800" cy="3470400"/>
            <a:chOff x="800280" y="1699560"/>
            <a:chExt cx="3673800" cy="3470400"/>
          </a:xfrm>
        </p:grpSpPr>
        <p:sp>
          <p:nvSpPr>
            <p:cNvPr id="122" name="CustomShape 25"/>
            <p:cNvSpPr/>
            <p:nvPr/>
          </p:nvSpPr>
          <p:spPr>
            <a:xfrm>
              <a:off x="800280" y="1699560"/>
              <a:ext cx="3673800" cy="50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3" name="CustomShape 26"/>
            <p:cNvSpPr/>
            <p:nvPr/>
          </p:nvSpPr>
          <p:spPr>
            <a:xfrm rot="10800000">
              <a:off x="2483280" y="4898160"/>
              <a:ext cx="315360" cy="271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4" name="CustomShape 27"/>
            <p:cNvSpPr/>
            <p:nvPr/>
          </p:nvSpPr>
          <p:spPr>
            <a:xfrm>
              <a:off x="806400" y="2275560"/>
              <a:ext cx="3667680" cy="2623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25" name="CustomShape 28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rmAutofit/>
          </a:bodyPr>
          <a:p>
            <a:pPr algn="ctr">
              <a:lnSpc>
                <a:spcPct val="85000"/>
              </a:lnSpc>
            </a:pPr>
            <a:r>
              <a:rPr b="0" lang="cs-CZ" sz="4000" spc="-151" strike="noStrike">
                <a:solidFill>
                  <a:srgbClr val="fffeff"/>
                </a:solidFill>
                <a:latin typeface="Calibri Light"/>
                <a:ea typeface="Source Sans Pro"/>
              </a:rPr>
              <a:t>Vyspělost </a:t>
            </a:r>
            <a:br/>
            <a:r>
              <a:rPr b="0" lang="cs-CZ" sz="4000" spc="-151" strike="noStrike">
                <a:solidFill>
                  <a:srgbClr val="fffeff"/>
                </a:solidFill>
                <a:latin typeface="Calibri Light"/>
                <a:ea typeface="Source Sans Pro"/>
              </a:rPr>
              <a:t>státu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126" name="CustomShape 29"/>
          <p:cNvSpPr/>
          <p:nvPr/>
        </p:nvSpPr>
        <p:spPr>
          <a:xfrm>
            <a:off x="5118480" y="803160"/>
            <a:ext cx="6281280" cy="524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Čím více lidí v sekundéru a hlavně pak terciéru, tím vyspělejší stát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Měření podle hospodářských ukazatelů: HDP, index lidského rozvoje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i="1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Jádrové hospodářské oblasti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: 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V. a Z. USA, ostrov Honšú, Z. Evropa (Německo, Fr., Niz.), Moskva → velké množství lidí, průmyslu, služeb, dopravy a financí → v ČR Praha, Plzeň, Brno a velká průmyslová a krajská města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i="1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Periferní oblasti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: 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střední Asie a Afrika a Amerika, severní Kanada, Bangladéš, Oceánie, Sahara, Amazonie, Sibiř a další → nízký počet obyvatel, hospodářsky málo vyspělé, špatné přírodní podmínky →  v ČR Šumava, Krušné hory a nejvíce Jesenicko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0" y="0"/>
            <a:ext cx="12191400" cy="6842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28" name="Group 2"/>
          <p:cNvGrpSpPr/>
          <p:nvPr/>
        </p:nvGrpSpPr>
        <p:grpSpPr>
          <a:xfrm>
            <a:off x="-417600" y="0"/>
            <a:ext cx="12583440" cy="6852600"/>
            <a:chOff x="-417600" y="0"/>
            <a:chExt cx="12583440" cy="6852600"/>
          </a:xfrm>
        </p:grpSpPr>
        <p:sp>
          <p:nvSpPr>
            <p:cNvPr id="129" name="CustomShape 3"/>
            <p:cNvSpPr/>
            <p:nvPr/>
          </p:nvSpPr>
          <p:spPr>
            <a:xfrm>
              <a:off x="1306440" y="0"/>
              <a:ext cx="3861720" cy="684288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CustomShape 4"/>
            <p:cNvSpPr/>
            <p:nvPr/>
          </p:nvSpPr>
          <p:spPr>
            <a:xfrm>
              <a:off x="10626840" y="9360"/>
              <a:ext cx="1539000" cy="55476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CustomShape 5"/>
            <p:cNvSpPr/>
            <p:nvPr/>
          </p:nvSpPr>
          <p:spPr>
            <a:xfrm>
              <a:off x="10247400" y="5013360"/>
              <a:ext cx="1918440" cy="182952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" name="CustomShape 6"/>
            <p:cNvSpPr/>
            <p:nvPr/>
          </p:nvSpPr>
          <p:spPr>
            <a:xfrm>
              <a:off x="1120680" y="0"/>
              <a:ext cx="3675960" cy="684288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CustomShape 7"/>
            <p:cNvSpPr/>
            <p:nvPr/>
          </p:nvSpPr>
          <p:spPr>
            <a:xfrm>
              <a:off x="11202840" y="9360"/>
              <a:ext cx="963000" cy="36612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CustomShape 8"/>
            <p:cNvSpPr/>
            <p:nvPr/>
          </p:nvSpPr>
          <p:spPr>
            <a:xfrm>
              <a:off x="10495080" y="5275440"/>
              <a:ext cx="1666080" cy="157716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CustomShape 9"/>
            <p:cNvSpPr/>
            <p:nvPr/>
          </p:nvSpPr>
          <p:spPr>
            <a:xfrm>
              <a:off x="1001880" y="0"/>
              <a:ext cx="3620520" cy="684288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CustomShape 10"/>
            <p:cNvSpPr/>
            <p:nvPr/>
          </p:nvSpPr>
          <p:spPr>
            <a:xfrm>
              <a:off x="11501280" y="9360"/>
              <a:ext cx="664560" cy="25632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CustomShape 11"/>
            <p:cNvSpPr/>
            <p:nvPr/>
          </p:nvSpPr>
          <p:spPr>
            <a:xfrm>
              <a:off x="10640880" y="5408640"/>
              <a:ext cx="1524960" cy="143424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CustomShape 12"/>
            <p:cNvSpPr/>
            <p:nvPr/>
          </p:nvSpPr>
          <p:spPr>
            <a:xfrm>
              <a:off x="1001880" y="0"/>
              <a:ext cx="3243960" cy="684288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CustomShape 13"/>
            <p:cNvSpPr/>
            <p:nvPr/>
          </p:nvSpPr>
          <p:spPr>
            <a:xfrm>
              <a:off x="10802880" y="5518080"/>
              <a:ext cx="1362960" cy="132480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14"/>
            <p:cNvSpPr/>
            <p:nvPr/>
          </p:nvSpPr>
          <p:spPr>
            <a:xfrm>
              <a:off x="888840" y="0"/>
              <a:ext cx="3229920" cy="684288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15"/>
            <p:cNvSpPr/>
            <p:nvPr/>
          </p:nvSpPr>
          <p:spPr>
            <a:xfrm>
              <a:off x="10979280" y="5694480"/>
              <a:ext cx="1186560" cy="114876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16"/>
            <p:cNvSpPr/>
            <p:nvPr/>
          </p:nvSpPr>
          <p:spPr>
            <a:xfrm>
              <a:off x="484200" y="0"/>
              <a:ext cx="3420360" cy="684288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17"/>
            <p:cNvSpPr/>
            <p:nvPr/>
          </p:nvSpPr>
          <p:spPr>
            <a:xfrm>
              <a:off x="11287080" y="6049800"/>
              <a:ext cx="878760" cy="79308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18"/>
            <p:cNvSpPr/>
            <p:nvPr/>
          </p:nvSpPr>
          <p:spPr>
            <a:xfrm>
              <a:off x="598320" y="0"/>
              <a:ext cx="2716920" cy="684288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19"/>
            <p:cNvSpPr/>
            <p:nvPr/>
          </p:nvSpPr>
          <p:spPr>
            <a:xfrm>
              <a:off x="262080" y="0"/>
              <a:ext cx="2944080" cy="684288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20"/>
            <p:cNvSpPr/>
            <p:nvPr/>
          </p:nvSpPr>
          <p:spPr>
            <a:xfrm>
              <a:off x="-417600" y="0"/>
              <a:ext cx="2402640" cy="684288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21"/>
            <p:cNvSpPr/>
            <p:nvPr/>
          </p:nvSpPr>
          <p:spPr>
            <a:xfrm>
              <a:off x="14400" y="9360"/>
              <a:ext cx="1770840" cy="319824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22"/>
            <p:cNvSpPr/>
            <p:nvPr/>
          </p:nvSpPr>
          <p:spPr>
            <a:xfrm>
              <a:off x="4680" y="6016680"/>
              <a:ext cx="213480" cy="82620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23"/>
            <p:cNvSpPr/>
            <p:nvPr/>
          </p:nvSpPr>
          <p:spPr>
            <a:xfrm>
              <a:off x="14400" y="0"/>
              <a:ext cx="1561320" cy="222804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50" name="Group 24"/>
          <p:cNvGrpSpPr/>
          <p:nvPr/>
        </p:nvGrpSpPr>
        <p:grpSpPr>
          <a:xfrm>
            <a:off x="800280" y="1699560"/>
            <a:ext cx="3673800" cy="3470400"/>
            <a:chOff x="800280" y="1699560"/>
            <a:chExt cx="3673800" cy="3470400"/>
          </a:xfrm>
        </p:grpSpPr>
        <p:sp>
          <p:nvSpPr>
            <p:cNvPr id="151" name="CustomShape 25"/>
            <p:cNvSpPr/>
            <p:nvPr/>
          </p:nvSpPr>
          <p:spPr>
            <a:xfrm>
              <a:off x="800280" y="1699560"/>
              <a:ext cx="3673800" cy="50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2" name="CustomShape 26"/>
            <p:cNvSpPr/>
            <p:nvPr/>
          </p:nvSpPr>
          <p:spPr>
            <a:xfrm rot="10800000">
              <a:off x="2483280" y="4898160"/>
              <a:ext cx="315360" cy="271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3" name="CustomShape 27"/>
            <p:cNvSpPr/>
            <p:nvPr/>
          </p:nvSpPr>
          <p:spPr>
            <a:xfrm>
              <a:off x="806400" y="2275560"/>
              <a:ext cx="3667680" cy="2623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54" name="CustomShape 28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rmAutofit/>
          </a:bodyPr>
          <a:p>
            <a:pPr algn="ctr">
              <a:lnSpc>
                <a:spcPct val="85000"/>
              </a:lnSpc>
            </a:pPr>
            <a:r>
              <a:rPr b="0" lang="cs-CZ" sz="4000" spc="-151" strike="noStrike">
                <a:solidFill>
                  <a:srgbClr val="fffeff"/>
                </a:solidFill>
                <a:latin typeface="Calibri Light"/>
                <a:ea typeface="Source Sans Pro"/>
              </a:rPr>
              <a:t>PRIMÁRNÍ SEKTOR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155" name="CustomShape 29"/>
          <p:cNvSpPr/>
          <p:nvPr/>
        </p:nvSpPr>
        <p:spPr>
          <a:xfrm>
            <a:off x="5118480" y="803160"/>
            <a:ext cx="6281280" cy="524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Těžba a sběr přírodních zdrojů 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→ zemědělství, lesnictví, těžba a rybolov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tvoří větší část ekonomiky v rozvojových zemích než v zemích vyspělých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1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ZEMĚDĚLSTVÍ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potraviny a suroviny pro průmysl a pro chov zvířat, který do něj také spadá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i="1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Intenzivní zemědělství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 - vyspělé země - dokonalejší technika, maximální výnosy, mechanizace, lepší hnojení, specializace na konkrétní plodiny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i="1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Extenzivní zemědělství </a:t>
            </a: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- nevyvinuté země, rozměrné státy - rozsáhlé rozlohy půdy, malý výnos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Vyspělé státy - nadprodukce, zaostalé státy - nestíhají uživit rostoucí obyvatelstvo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0" y="0"/>
            <a:ext cx="12191400" cy="6842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57" name="Group 2"/>
          <p:cNvGrpSpPr/>
          <p:nvPr/>
        </p:nvGrpSpPr>
        <p:grpSpPr>
          <a:xfrm>
            <a:off x="-417600" y="0"/>
            <a:ext cx="12583440" cy="6852600"/>
            <a:chOff x="-417600" y="0"/>
            <a:chExt cx="12583440" cy="6852600"/>
          </a:xfrm>
        </p:grpSpPr>
        <p:sp>
          <p:nvSpPr>
            <p:cNvPr id="158" name="CustomShape 3"/>
            <p:cNvSpPr/>
            <p:nvPr/>
          </p:nvSpPr>
          <p:spPr>
            <a:xfrm>
              <a:off x="1306440" y="0"/>
              <a:ext cx="3861720" cy="684288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4"/>
            <p:cNvSpPr/>
            <p:nvPr/>
          </p:nvSpPr>
          <p:spPr>
            <a:xfrm>
              <a:off x="10626840" y="9360"/>
              <a:ext cx="1539000" cy="55476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5"/>
            <p:cNvSpPr/>
            <p:nvPr/>
          </p:nvSpPr>
          <p:spPr>
            <a:xfrm>
              <a:off x="10247400" y="5013360"/>
              <a:ext cx="1918440" cy="182952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6"/>
            <p:cNvSpPr/>
            <p:nvPr/>
          </p:nvSpPr>
          <p:spPr>
            <a:xfrm>
              <a:off x="1120680" y="0"/>
              <a:ext cx="3675960" cy="684288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7"/>
            <p:cNvSpPr/>
            <p:nvPr/>
          </p:nvSpPr>
          <p:spPr>
            <a:xfrm>
              <a:off x="11202840" y="9360"/>
              <a:ext cx="963000" cy="36612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8"/>
            <p:cNvSpPr/>
            <p:nvPr/>
          </p:nvSpPr>
          <p:spPr>
            <a:xfrm>
              <a:off x="10495080" y="5275440"/>
              <a:ext cx="1666080" cy="157716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CustomShape 9"/>
            <p:cNvSpPr/>
            <p:nvPr/>
          </p:nvSpPr>
          <p:spPr>
            <a:xfrm>
              <a:off x="1001880" y="0"/>
              <a:ext cx="3620520" cy="684288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CustomShape 10"/>
            <p:cNvSpPr/>
            <p:nvPr/>
          </p:nvSpPr>
          <p:spPr>
            <a:xfrm>
              <a:off x="11501280" y="9360"/>
              <a:ext cx="664560" cy="25632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11"/>
            <p:cNvSpPr/>
            <p:nvPr/>
          </p:nvSpPr>
          <p:spPr>
            <a:xfrm>
              <a:off x="10640880" y="5408640"/>
              <a:ext cx="1524960" cy="143424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CustomShape 12"/>
            <p:cNvSpPr/>
            <p:nvPr/>
          </p:nvSpPr>
          <p:spPr>
            <a:xfrm>
              <a:off x="1001880" y="0"/>
              <a:ext cx="3243960" cy="684288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CustomShape 13"/>
            <p:cNvSpPr/>
            <p:nvPr/>
          </p:nvSpPr>
          <p:spPr>
            <a:xfrm>
              <a:off x="10802880" y="5518080"/>
              <a:ext cx="1362960" cy="132480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9" name="CustomShape 14"/>
            <p:cNvSpPr/>
            <p:nvPr/>
          </p:nvSpPr>
          <p:spPr>
            <a:xfrm>
              <a:off x="888840" y="0"/>
              <a:ext cx="3229920" cy="684288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0" name="CustomShape 15"/>
            <p:cNvSpPr/>
            <p:nvPr/>
          </p:nvSpPr>
          <p:spPr>
            <a:xfrm>
              <a:off x="10979280" y="5694480"/>
              <a:ext cx="1186560" cy="114876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1" name="CustomShape 16"/>
            <p:cNvSpPr/>
            <p:nvPr/>
          </p:nvSpPr>
          <p:spPr>
            <a:xfrm>
              <a:off x="484200" y="0"/>
              <a:ext cx="3420360" cy="684288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2" name="CustomShape 17"/>
            <p:cNvSpPr/>
            <p:nvPr/>
          </p:nvSpPr>
          <p:spPr>
            <a:xfrm>
              <a:off x="11287080" y="6049800"/>
              <a:ext cx="878760" cy="79308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3" name="CustomShape 18"/>
            <p:cNvSpPr/>
            <p:nvPr/>
          </p:nvSpPr>
          <p:spPr>
            <a:xfrm>
              <a:off x="598320" y="0"/>
              <a:ext cx="2716920" cy="684288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4" name="CustomShape 19"/>
            <p:cNvSpPr/>
            <p:nvPr/>
          </p:nvSpPr>
          <p:spPr>
            <a:xfrm>
              <a:off x="262080" y="0"/>
              <a:ext cx="2944080" cy="684288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CustomShape 20"/>
            <p:cNvSpPr/>
            <p:nvPr/>
          </p:nvSpPr>
          <p:spPr>
            <a:xfrm>
              <a:off x="-417600" y="0"/>
              <a:ext cx="2402640" cy="684288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CustomShape 21"/>
            <p:cNvSpPr/>
            <p:nvPr/>
          </p:nvSpPr>
          <p:spPr>
            <a:xfrm>
              <a:off x="14400" y="9360"/>
              <a:ext cx="1770840" cy="319824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7" name="CustomShape 22"/>
            <p:cNvSpPr/>
            <p:nvPr/>
          </p:nvSpPr>
          <p:spPr>
            <a:xfrm>
              <a:off x="4680" y="6016680"/>
              <a:ext cx="213480" cy="82620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" name="CustomShape 23"/>
            <p:cNvSpPr/>
            <p:nvPr/>
          </p:nvSpPr>
          <p:spPr>
            <a:xfrm>
              <a:off x="14400" y="0"/>
              <a:ext cx="1561320" cy="222804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79" name="Group 24"/>
          <p:cNvGrpSpPr/>
          <p:nvPr/>
        </p:nvGrpSpPr>
        <p:grpSpPr>
          <a:xfrm>
            <a:off x="800280" y="1699560"/>
            <a:ext cx="3673800" cy="3470400"/>
            <a:chOff x="800280" y="1699560"/>
            <a:chExt cx="3673800" cy="3470400"/>
          </a:xfrm>
        </p:grpSpPr>
        <p:sp>
          <p:nvSpPr>
            <p:cNvPr id="180" name="CustomShape 25"/>
            <p:cNvSpPr/>
            <p:nvPr/>
          </p:nvSpPr>
          <p:spPr>
            <a:xfrm>
              <a:off x="800280" y="1699560"/>
              <a:ext cx="3673800" cy="50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1" name="CustomShape 26"/>
            <p:cNvSpPr/>
            <p:nvPr/>
          </p:nvSpPr>
          <p:spPr>
            <a:xfrm rot="10800000">
              <a:off x="2483280" y="4898160"/>
              <a:ext cx="315360" cy="271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2" name="CustomShape 27"/>
            <p:cNvSpPr/>
            <p:nvPr/>
          </p:nvSpPr>
          <p:spPr>
            <a:xfrm>
              <a:off x="806400" y="2275560"/>
              <a:ext cx="3667680" cy="2623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83" name="CustomShape 28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rmAutofit/>
          </a:bodyPr>
          <a:p>
            <a:pPr algn="ctr">
              <a:lnSpc>
                <a:spcPct val="85000"/>
              </a:lnSpc>
            </a:pPr>
            <a:r>
              <a:rPr b="0" lang="cs-CZ" sz="4000" spc="-151" strike="noStrike">
                <a:solidFill>
                  <a:srgbClr val="fffeff"/>
                </a:solidFill>
                <a:latin typeface="Calibri Light"/>
                <a:ea typeface="Source Sans Pro"/>
              </a:rPr>
              <a:t>Rostlinná </a:t>
            </a:r>
            <a:br/>
            <a:r>
              <a:rPr b="0" lang="cs-CZ" sz="4000" spc="-151" strike="noStrike">
                <a:solidFill>
                  <a:srgbClr val="fffeff"/>
                </a:solidFill>
                <a:latin typeface="Calibri Light"/>
                <a:ea typeface="Source Sans Pro"/>
              </a:rPr>
              <a:t>a živočišná výroba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184" name="CustomShape 29"/>
          <p:cNvSpPr/>
          <p:nvPr/>
        </p:nvSpPr>
        <p:spPr>
          <a:xfrm>
            <a:off x="4695120" y="1028880"/>
            <a:ext cx="7090200" cy="524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1" i="1" lang="cs-CZ" sz="1600" spc="-1" strike="noStrike">
                <a:solidFill>
                  <a:srgbClr val="ffffff"/>
                </a:solidFill>
                <a:latin typeface="Cambria"/>
                <a:ea typeface="Source Sans Pro"/>
              </a:rPr>
              <a:t>ROSTLINNÁ VÝROBA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Source Sans Pro"/>
              </a:rPr>
              <a:t>Potraviny x krmivo pro zvířata x suroviny (průmysl)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i="1" lang="cs-CZ" sz="1600" spc="-1" strike="noStrike">
                <a:solidFill>
                  <a:srgbClr val="ffffff"/>
                </a:solidFill>
                <a:latin typeface="Cambria"/>
                <a:ea typeface="Source Sans Pro"/>
              </a:rPr>
              <a:t>Světové obilnice</a:t>
            </a:r>
            <a:r>
              <a:rPr b="1" lang="cs-CZ" sz="1600" spc="-1" strike="noStrike">
                <a:solidFill>
                  <a:srgbClr val="ffffff"/>
                </a:solidFill>
                <a:latin typeface="Cambria"/>
                <a:ea typeface="Source Sans Pro"/>
              </a:rPr>
              <a:t>: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1. Evropa (Francie-Ukrajina) – pšenice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2. Severní Amerika (USA, Kanada) – pšenice &amp; kukuřice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3. Asie (monzunová oblast) – 90 % světové produkce rýže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4. Jižní Amerika – pšenice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5. Austrálie – pšenice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1" i="1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ŽIVOČIŠNÁ VÝROBA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výživa, suroviny (kůže, hedvábí, vlna), dopravní prostředky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Typy chovu: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kočovné pastevectví (S. Afrika – Čad, Mali, Etiopie; Mongolsko)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extenzivní pastevectví → velké počty zvěře na velkých plochách → USA,      </a:t>
            </a:r>
            <a:br/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   Alpy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   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intenzivní pastevectví (velkochovy, hl. Evropa)</a:t>
            </a:r>
            <a:endParaRPr b="0" lang="en-GB" sz="16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alternativní (ekologické)  → návrat zvířat do přírodní krajiny,                          </a:t>
            </a:r>
            <a:br/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    Nizozemsko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GB" sz="1600" spc="-1" strike="noStrike">
              <a:latin typeface="Arial"/>
            </a:endParaRPr>
          </a:p>
        </p:txBody>
      </p:sp>
      <p:sp>
        <p:nvSpPr>
          <p:cNvPr id="185" name="CustomShape 30"/>
          <p:cNvSpPr/>
          <p:nvPr/>
        </p:nvSpPr>
        <p:spPr>
          <a:xfrm>
            <a:off x="802080" y="1701720"/>
            <a:ext cx="3673800" cy="502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 Light"/>
                <a:ea typeface="DejaVu Sans"/>
              </a:rPr>
              <a:t>PRIMÁRNÍ SEKTOR</a:t>
            </a:r>
            <a:endParaRPr b="0" lang="en-GB" sz="1800" spc="-1" strike="noStrike">
              <a:latin typeface="Arial"/>
            </a:endParaRPr>
          </a:p>
        </p:txBody>
      </p:sp>
      <p:pic>
        <p:nvPicPr>
          <p:cNvPr id="186" name="Grafický objekt 5" descr="Kráva"/>
          <p:cNvPicPr/>
          <p:nvPr/>
        </p:nvPicPr>
        <p:blipFill>
          <a:blip r:embed="rId1"/>
          <a:stretch/>
        </p:blipFill>
        <p:spPr>
          <a:xfrm>
            <a:off x="2179800" y="5518440"/>
            <a:ext cx="913680" cy="913680"/>
          </a:xfrm>
          <a:prstGeom prst="rect">
            <a:avLst/>
          </a:prstGeom>
          <a:ln>
            <a:noFill/>
          </a:ln>
        </p:spPr>
      </p:pic>
      <p:pic>
        <p:nvPicPr>
          <p:cNvPr id="187" name="Grafický objekt 6" descr="Plodiny"/>
          <p:cNvPicPr/>
          <p:nvPr/>
        </p:nvPicPr>
        <p:blipFill>
          <a:blip r:embed="rId2"/>
          <a:stretch/>
        </p:blipFill>
        <p:spPr>
          <a:xfrm>
            <a:off x="2182320" y="417600"/>
            <a:ext cx="913680" cy="913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0" y="0"/>
            <a:ext cx="12191400" cy="6842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89" name="Group 2"/>
          <p:cNvGrpSpPr/>
          <p:nvPr/>
        </p:nvGrpSpPr>
        <p:grpSpPr>
          <a:xfrm>
            <a:off x="-417600" y="0"/>
            <a:ext cx="12583440" cy="6852600"/>
            <a:chOff x="-417600" y="0"/>
            <a:chExt cx="12583440" cy="6852600"/>
          </a:xfrm>
        </p:grpSpPr>
        <p:sp>
          <p:nvSpPr>
            <p:cNvPr id="190" name="CustomShape 3"/>
            <p:cNvSpPr/>
            <p:nvPr/>
          </p:nvSpPr>
          <p:spPr>
            <a:xfrm>
              <a:off x="1306440" y="0"/>
              <a:ext cx="3861720" cy="684288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1" name="CustomShape 4"/>
            <p:cNvSpPr/>
            <p:nvPr/>
          </p:nvSpPr>
          <p:spPr>
            <a:xfrm>
              <a:off x="10626840" y="9360"/>
              <a:ext cx="1539000" cy="55476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2" name="CustomShape 5"/>
            <p:cNvSpPr/>
            <p:nvPr/>
          </p:nvSpPr>
          <p:spPr>
            <a:xfrm>
              <a:off x="10247400" y="5013360"/>
              <a:ext cx="1918440" cy="182952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3" name="CustomShape 6"/>
            <p:cNvSpPr/>
            <p:nvPr/>
          </p:nvSpPr>
          <p:spPr>
            <a:xfrm>
              <a:off x="1120680" y="0"/>
              <a:ext cx="3675960" cy="684288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4" name="CustomShape 7"/>
            <p:cNvSpPr/>
            <p:nvPr/>
          </p:nvSpPr>
          <p:spPr>
            <a:xfrm>
              <a:off x="11202840" y="9360"/>
              <a:ext cx="963000" cy="36612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5" name="CustomShape 8"/>
            <p:cNvSpPr/>
            <p:nvPr/>
          </p:nvSpPr>
          <p:spPr>
            <a:xfrm>
              <a:off x="10495080" y="5275440"/>
              <a:ext cx="1666080" cy="157716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CustomShape 9"/>
            <p:cNvSpPr/>
            <p:nvPr/>
          </p:nvSpPr>
          <p:spPr>
            <a:xfrm>
              <a:off x="1001880" y="0"/>
              <a:ext cx="3620520" cy="684288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CustomShape 10"/>
            <p:cNvSpPr/>
            <p:nvPr/>
          </p:nvSpPr>
          <p:spPr>
            <a:xfrm>
              <a:off x="11501280" y="9360"/>
              <a:ext cx="664560" cy="25632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8" name="CustomShape 11"/>
            <p:cNvSpPr/>
            <p:nvPr/>
          </p:nvSpPr>
          <p:spPr>
            <a:xfrm>
              <a:off x="10640880" y="5408640"/>
              <a:ext cx="1524960" cy="143424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9" name="CustomShape 12"/>
            <p:cNvSpPr/>
            <p:nvPr/>
          </p:nvSpPr>
          <p:spPr>
            <a:xfrm>
              <a:off x="1001880" y="0"/>
              <a:ext cx="3243960" cy="684288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stomShape 13"/>
            <p:cNvSpPr/>
            <p:nvPr/>
          </p:nvSpPr>
          <p:spPr>
            <a:xfrm>
              <a:off x="10802880" y="5518080"/>
              <a:ext cx="1362960" cy="132480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14"/>
            <p:cNvSpPr/>
            <p:nvPr/>
          </p:nvSpPr>
          <p:spPr>
            <a:xfrm>
              <a:off x="888840" y="0"/>
              <a:ext cx="3229920" cy="684288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15"/>
            <p:cNvSpPr/>
            <p:nvPr/>
          </p:nvSpPr>
          <p:spPr>
            <a:xfrm>
              <a:off x="10979280" y="5694480"/>
              <a:ext cx="1186560" cy="114876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16"/>
            <p:cNvSpPr/>
            <p:nvPr/>
          </p:nvSpPr>
          <p:spPr>
            <a:xfrm>
              <a:off x="484200" y="0"/>
              <a:ext cx="3420360" cy="684288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17"/>
            <p:cNvSpPr/>
            <p:nvPr/>
          </p:nvSpPr>
          <p:spPr>
            <a:xfrm>
              <a:off x="11287080" y="6049800"/>
              <a:ext cx="878760" cy="79308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18"/>
            <p:cNvSpPr/>
            <p:nvPr/>
          </p:nvSpPr>
          <p:spPr>
            <a:xfrm>
              <a:off x="598320" y="0"/>
              <a:ext cx="2716920" cy="684288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6" name="CustomShape 19"/>
            <p:cNvSpPr/>
            <p:nvPr/>
          </p:nvSpPr>
          <p:spPr>
            <a:xfrm>
              <a:off x="262080" y="0"/>
              <a:ext cx="2944080" cy="684288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7" name="CustomShape 20"/>
            <p:cNvSpPr/>
            <p:nvPr/>
          </p:nvSpPr>
          <p:spPr>
            <a:xfrm>
              <a:off x="-417600" y="0"/>
              <a:ext cx="2402640" cy="684288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8" name="CustomShape 21"/>
            <p:cNvSpPr/>
            <p:nvPr/>
          </p:nvSpPr>
          <p:spPr>
            <a:xfrm>
              <a:off x="14400" y="9360"/>
              <a:ext cx="1770840" cy="319824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22"/>
            <p:cNvSpPr/>
            <p:nvPr/>
          </p:nvSpPr>
          <p:spPr>
            <a:xfrm>
              <a:off x="4680" y="6016680"/>
              <a:ext cx="213480" cy="82620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23"/>
            <p:cNvSpPr/>
            <p:nvPr/>
          </p:nvSpPr>
          <p:spPr>
            <a:xfrm>
              <a:off x="14400" y="0"/>
              <a:ext cx="1561320" cy="222804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11" name="Group 24"/>
          <p:cNvGrpSpPr/>
          <p:nvPr/>
        </p:nvGrpSpPr>
        <p:grpSpPr>
          <a:xfrm>
            <a:off x="800280" y="1699560"/>
            <a:ext cx="3673800" cy="3470400"/>
            <a:chOff x="800280" y="1699560"/>
            <a:chExt cx="3673800" cy="3470400"/>
          </a:xfrm>
        </p:grpSpPr>
        <p:sp>
          <p:nvSpPr>
            <p:cNvPr id="212" name="CustomShape 25"/>
            <p:cNvSpPr/>
            <p:nvPr/>
          </p:nvSpPr>
          <p:spPr>
            <a:xfrm>
              <a:off x="800280" y="1699560"/>
              <a:ext cx="3673800" cy="50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26"/>
            <p:cNvSpPr/>
            <p:nvPr/>
          </p:nvSpPr>
          <p:spPr>
            <a:xfrm rot="10800000">
              <a:off x="2483280" y="4898160"/>
              <a:ext cx="315360" cy="271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4" name="CustomShape 27"/>
            <p:cNvSpPr/>
            <p:nvPr/>
          </p:nvSpPr>
          <p:spPr>
            <a:xfrm>
              <a:off x="806400" y="2275560"/>
              <a:ext cx="3667680" cy="2623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15" name="CustomShape 28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rmAutofit/>
          </a:bodyPr>
          <a:p>
            <a:pPr algn="ctr">
              <a:lnSpc>
                <a:spcPct val="85000"/>
              </a:lnSpc>
            </a:pPr>
            <a:r>
              <a:rPr b="0" lang="cs-CZ" sz="4000" spc="-151" strike="noStrike">
                <a:solidFill>
                  <a:srgbClr val="fffeff"/>
                </a:solidFill>
                <a:latin typeface="Calibri Light"/>
                <a:ea typeface="Source Sans Pro"/>
              </a:rPr>
              <a:t>Rybolov</a:t>
            </a:r>
            <a:br/>
            <a:r>
              <a:rPr b="0" lang="cs-CZ" sz="4000" spc="-151" strike="noStrike">
                <a:solidFill>
                  <a:srgbClr val="fffeff"/>
                </a:solidFill>
                <a:latin typeface="Calibri Light"/>
                <a:ea typeface="Source Sans Pro"/>
              </a:rPr>
              <a:t>a lesnictví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216" name="CustomShape 29"/>
          <p:cNvSpPr/>
          <p:nvPr/>
        </p:nvSpPr>
        <p:spPr>
          <a:xfrm>
            <a:off x="4695120" y="445680"/>
            <a:ext cx="6986880" cy="596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1" i="1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RYBOLOV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90 % mořské ryby x 10 % sladkovodní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Znečištění oceánů, úbytek ryb - rostoucí zvýšení výlovu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1" i="1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LESNICTVÍ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získávání dřeva, ovlivňuje teplotu a vlhkost půdy, tvoří zdroj kyslíku, brání erozi půdy, zajišťuje domov živočichům aj.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palivo, ke stavbě nábytku, výrobě papíru, do stavebnictví atd.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Tajga, lesy mírného pásu, tropické lesy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Source Sans Pro"/>
              </a:rPr>
              <a:t>Odlesňování planety, průmyslové emise, škůdci &amp; monokultury</a:t>
            </a:r>
            <a:endParaRPr b="0" lang="en-GB" sz="2000" spc="-1" strike="noStrike">
              <a:latin typeface="Arial"/>
            </a:endParaRPr>
          </a:p>
        </p:txBody>
      </p:sp>
      <p:pic>
        <p:nvPicPr>
          <p:cNvPr id="217" name="Grafický objekt 5" descr="Les"/>
          <p:cNvPicPr/>
          <p:nvPr/>
        </p:nvPicPr>
        <p:blipFill>
          <a:blip r:embed="rId1"/>
          <a:stretch/>
        </p:blipFill>
        <p:spPr>
          <a:xfrm>
            <a:off x="2176920" y="441360"/>
            <a:ext cx="913680" cy="913680"/>
          </a:xfrm>
          <a:prstGeom prst="rect">
            <a:avLst/>
          </a:prstGeom>
          <a:ln>
            <a:noFill/>
          </a:ln>
        </p:spPr>
      </p:pic>
      <p:pic>
        <p:nvPicPr>
          <p:cNvPr id="218" name="Grafický objekt 6" descr="Koi"/>
          <p:cNvPicPr/>
          <p:nvPr/>
        </p:nvPicPr>
        <p:blipFill>
          <a:blip r:embed="rId2"/>
          <a:stretch/>
        </p:blipFill>
        <p:spPr>
          <a:xfrm>
            <a:off x="2178720" y="5494680"/>
            <a:ext cx="913680" cy="913680"/>
          </a:xfrm>
          <a:prstGeom prst="rect">
            <a:avLst/>
          </a:prstGeom>
          <a:ln>
            <a:noFill/>
          </a:ln>
        </p:spPr>
      </p:pic>
      <p:sp>
        <p:nvSpPr>
          <p:cNvPr id="219" name="CustomShape 30"/>
          <p:cNvSpPr/>
          <p:nvPr/>
        </p:nvSpPr>
        <p:spPr>
          <a:xfrm>
            <a:off x="802080" y="1711800"/>
            <a:ext cx="3673800" cy="502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 Light"/>
                <a:ea typeface="DejaVu Sans"/>
              </a:rPr>
              <a:t>PRIMÁRNÍ SEKTOR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0" y="0"/>
            <a:ext cx="12191400" cy="6842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21" name="Group 2"/>
          <p:cNvGrpSpPr/>
          <p:nvPr/>
        </p:nvGrpSpPr>
        <p:grpSpPr>
          <a:xfrm>
            <a:off x="-417600" y="0"/>
            <a:ext cx="12583440" cy="6852600"/>
            <a:chOff x="-417600" y="0"/>
            <a:chExt cx="12583440" cy="6852600"/>
          </a:xfrm>
        </p:grpSpPr>
        <p:sp>
          <p:nvSpPr>
            <p:cNvPr id="222" name="CustomShape 3"/>
            <p:cNvSpPr/>
            <p:nvPr/>
          </p:nvSpPr>
          <p:spPr>
            <a:xfrm>
              <a:off x="1306440" y="0"/>
              <a:ext cx="3861720" cy="684288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3" name="CustomShape 4"/>
            <p:cNvSpPr/>
            <p:nvPr/>
          </p:nvSpPr>
          <p:spPr>
            <a:xfrm>
              <a:off x="10626840" y="9360"/>
              <a:ext cx="1539000" cy="55476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4" name="CustomShape 5"/>
            <p:cNvSpPr/>
            <p:nvPr/>
          </p:nvSpPr>
          <p:spPr>
            <a:xfrm>
              <a:off x="10247400" y="5013360"/>
              <a:ext cx="1918440" cy="182952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5" name="CustomShape 6"/>
            <p:cNvSpPr/>
            <p:nvPr/>
          </p:nvSpPr>
          <p:spPr>
            <a:xfrm>
              <a:off x="1120680" y="0"/>
              <a:ext cx="3675960" cy="684288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6" name="CustomShape 7"/>
            <p:cNvSpPr/>
            <p:nvPr/>
          </p:nvSpPr>
          <p:spPr>
            <a:xfrm>
              <a:off x="11202840" y="9360"/>
              <a:ext cx="963000" cy="36612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7" name="CustomShape 8"/>
            <p:cNvSpPr/>
            <p:nvPr/>
          </p:nvSpPr>
          <p:spPr>
            <a:xfrm>
              <a:off x="10495080" y="5275440"/>
              <a:ext cx="1666080" cy="157716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9"/>
            <p:cNvSpPr/>
            <p:nvPr/>
          </p:nvSpPr>
          <p:spPr>
            <a:xfrm>
              <a:off x="1001880" y="0"/>
              <a:ext cx="3620520" cy="684288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9" name="CustomShape 10"/>
            <p:cNvSpPr/>
            <p:nvPr/>
          </p:nvSpPr>
          <p:spPr>
            <a:xfrm>
              <a:off x="11501280" y="9360"/>
              <a:ext cx="664560" cy="25632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0" name="CustomShape 11"/>
            <p:cNvSpPr/>
            <p:nvPr/>
          </p:nvSpPr>
          <p:spPr>
            <a:xfrm>
              <a:off x="10640880" y="5408640"/>
              <a:ext cx="1524960" cy="143424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1" name="CustomShape 12"/>
            <p:cNvSpPr/>
            <p:nvPr/>
          </p:nvSpPr>
          <p:spPr>
            <a:xfrm>
              <a:off x="1001880" y="0"/>
              <a:ext cx="3243960" cy="684288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2" name="CustomShape 13"/>
            <p:cNvSpPr/>
            <p:nvPr/>
          </p:nvSpPr>
          <p:spPr>
            <a:xfrm>
              <a:off x="10802880" y="5518080"/>
              <a:ext cx="1362960" cy="132480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3" name="CustomShape 14"/>
            <p:cNvSpPr/>
            <p:nvPr/>
          </p:nvSpPr>
          <p:spPr>
            <a:xfrm>
              <a:off x="888840" y="0"/>
              <a:ext cx="3229920" cy="684288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4" name="CustomShape 15"/>
            <p:cNvSpPr/>
            <p:nvPr/>
          </p:nvSpPr>
          <p:spPr>
            <a:xfrm>
              <a:off x="10979280" y="5694480"/>
              <a:ext cx="1186560" cy="114876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5" name="CustomShape 16"/>
            <p:cNvSpPr/>
            <p:nvPr/>
          </p:nvSpPr>
          <p:spPr>
            <a:xfrm>
              <a:off x="484200" y="0"/>
              <a:ext cx="3420360" cy="684288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6" name="CustomShape 17"/>
            <p:cNvSpPr/>
            <p:nvPr/>
          </p:nvSpPr>
          <p:spPr>
            <a:xfrm>
              <a:off x="11287080" y="6049800"/>
              <a:ext cx="878760" cy="79308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7" name="CustomShape 18"/>
            <p:cNvSpPr/>
            <p:nvPr/>
          </p:nvSpPr>
          <p:spPr>
            <a:xfrm>
              <a:off x="598320" y="0"/>
              <a:ext cx="2716920" cy="684288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8" name="CustomShape 19"/>
            <p:cNvSpPr/>
            <p:nvPr/>
          </p:nvSpPr>
          <p:spPr>
            <a:xfrm>
              <a:off x="262080" y="0"/>
              <a:ext cx="2944080" cy="684288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9" name="CustomShape 20"/>
            <p:cNvSpPr/>
            <p:nvPr/>
          </p:nvSpPr>
          <p:spPr>
            <a:xfrm>
              <a:off x="-417600" y="0"/>
              <a:ext cx="2402640" cy="684288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0" name="CustomShape 21"/>
            <p:cNvSpPr/>
            <p:nvPr/>
          </p:nvSpPr>
          <p:spPr>
            <a:xfrm>
              <a:off x="14400" y="9360"/>
              <a:ext cx="1770840" cy="319824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1" name="CustomShape 22"/>
            <p:cNvSpPr/>
            <p:nvPr/>
          </p:nvSpPr>
          <p:spPr>
            <a:xfrm>
              <a:off x="4680" y="6016680"/>
              <a:ext cx="213480" cy="82620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2" name="CustomShape 23"/>
            <p:cNvSpPr/>
            <p:nvPr/>
          </p:nvSpPr>
          <p:spPr>
            <a:xfrm>
              <a:off x="14400" y="0"/>
              <a:ext cx="1561320" cy="222804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43" name="Group 24"/>
          <p:cNvGrpSpPr/>
          <p:nvPr/>
        </p:nvGrpSpPr>
        <p:grpSpPr>
          <a:xfrm>
            <a:off x="800280" y="1699560"/>
            <a:ext cx="3673800" cy="3470400"/>
            <a:chOff x="800280" y="1699560"/>
            <a:chExt cx="3673800" cy="3470400"/>
          </a:xfrm>
        </p:grpSpPr>
        <p:sp>
          <p:nvSpPr>
            <p:cNvPr id="244" name="CustomShape 25"/>
            <p:cNvSpPr/>
            <p:nvPr/>
          </p:nvSpPr>
          <p:spPr>
            <a:xfrm>
              <a:off x="800280" y="1699560"/>
              <a:ext cx="3673800" cy="50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 Light"/>
                  <a:ea typeface="DejaVu Sans"/>
                </a:rPr>
                <a:t>PRIMÁRNÍ SEKTOR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245" name="CustomShape 26"/>
            <p:cNvSpPr/>
            <p:nvPr/>
          </p:nvSpPr>
          <p:spPr>
            <a:xfrm rot="10800000">
              <a:off x="2483280" y="4898160"/>
              <a:ext cx="315360" cy="271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6" name="CustomShape 27"/>
            <p:cNvSpPr/>
            <p:nvPr/>
          </p:nvSpPr>
          <p:spPr>
            <a:xfrm>
              <a:off x="806400" y="2275560"/>
              <a:ext cx="3667680" cy="2623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47" name="CustomShape 28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rmAutofit/>
          </a:bodyPr>
          <a:p>
            <a:pPr algn="ctr">
              <a:lnSpc>
                <a:spcPct val="85000"/>
              </a:lnSpc>
            </a:pPr>
            <a:r>
              <a:rPr b="0" lang="cs-CZ" sz="4000" spc="-151" strike="noStrike">
                <a:solidFill>
                  <a:srgbClr val="fffeff"/>
                </a:solidFill>
                <a:latin typeface="Calibri Light"/>
              </a:rPr>
              <a:t>Nerostné</a:t>
            </a:r>
            <a:br/>
            <a:r>
              <a:rPr b="0" lang="cs-CZ" sz="4000" spc="-151" strike="noStrike">
                <a:solidFill>
                  <a:srgbClr val="fffeff"/>
                </a:solidFill>
                <a:latin typeface="Calibri Light"/>
              </a:rPr>
              <a:t>suroviny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248" name="CustomShape 29"/>
          <p:cNvSpPr/>
          <p:nvPr/>
        </p:nvSpPr>
        <p:spPr>
          <a:xfrm>
            <a:off x="5118480" y="803160"/>
            <a:ext cx="6453720" cy="562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Rockwell"/>
              </a:rPr>
              <a:t>Neobnovitelné suroviny (paliva, rudy, nerudné suroviny)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Cambria"/>
              </a:rPr>
              <a:t>Rozmístění surovin nerovnoměrné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Cambria"/>
              </a:rPr>
              <a:t>Hl. V rozvojových zemích - vyvinuté země si chrání své zdroje - rychlé vyčerpávání surovinových zdrojů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Cambria"/>
              </a:rPr>
              <a:t>Černé uhlí - S. polokoule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Cambria"/>
              </a:rPr>
              <a:t>Ropa - perský záliv, Mexický záliv, Rusko + Zemní plyn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Cambria"/>
              </a:rPr>
              <a:t>Uran – Sahara, Rusko, Austrálie, Čad, Mali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Cambria"/>
              </a:rPr>
              <a:t>Železná ruda - Brazílie, USA, Skandinávie, Čína</a:t>
            </a:r>
            <a:endParaRPr b="0" lang="en-GB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mbria"/>
                <a:ea typeface="Cambria"/>
              </a:rPr>
              <a:t>Diamanty – JAR, Rusko, Botswana, Austrálie</a:t>
            </a:r>
            <a:endParaRPr b="0" lang="en-GB" sz="2000" spc="-1" strike="noStrike">
              <a:latin typeface="Arial"/>
            </a:endParaRPr>
          </a:p>
        </p:txBody>
      </p:sp>
      <p:pic>
        <p:nvPicPr>
          <p:cNvPr id="249" name="Grafický objekt 4" descr="Práce"/>
          <p:cNvPicPr/>
          <p:nvPr/>
        </p:nvPicPr>
        <p:blipFill>
          <a:blip r:embed="rId1"/>
          <a:stretch/>
        </p:blipFill>
        <p:spPr>
          <a:xfrm>
            <a:off x="2179800" y="5508360"/>
            <a:ext cx="913680" cy="913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0" y="0"/>
            <a:ext cx="12191400" cy="6842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51" name="Group 2"/>
          <p:cNvGrpSpPr/>
          <p:nvPr/>
        </p:nvGrpSpPr>
        <p:grpSpPr>
          <a:xfrm>
            <a:off x="-417600" y="0"/>
            <a:ext cx="12583440" cy="6852600"/>
            <a:chOff x="-417600" y="0"/>
            <a:chExt cx="12583440" cy="6852600"/>
          </a:xfrm>
        </p:grpSpPr>
        <p:sp>
          <p:nvSpPr>
            <p:cNvPr id="252" name="CustomShape 3"/>
            <p:cNvSpPr/>
            <p:nvPr/>
          </p:nvSpPr>
          <p:spPr>
            <a:xfrm>
              <a:off x="1306440" y="0"/>
              <a:ext cx="3861720" cy="684288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3" name="CustomShape 4"/>
            <p:cNvSpPr/>
            <p:nvPr/>
          </p:nvSpPr>
          <p:spPr>
            <a:xfrm>
              <a:off x="10626840" y="9360"/>
              <a:ext cx="1539000" cy="55476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4" name="CustomShape 5"/>
            <p:cNvSpPr/>
            <p:nvPr/>
          </p:nvSpPr>
          <p:spPr>
            <a:xfrm>
              <a:off x="10247400" y="5013360"/>
              <a:ext cx="1918440" cy="182952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5" name="CustomShape 6"/>
            <p:cNvSpPr/>
            <p:nvPr/>
          </p:nvSpPr>
          <p:spPr>
            <a:xfrm>
              <a:off x="1120680" y="0"/>
              <a:ext cx="3675960" cy="684288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6" name="CustomShape 7"/>
            <p:cNvSpPr/>
            <p:nvPr/>
          </p:nvSpPr>
          <p:spPr>
            <a:xfrm>
              <a:off x="11202840" y="9360"/>
              <a:ext cx="963000" cy="36612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7" name="CustomShape 8"/>
            <p:cNvSpPr/>
            <p:nvPr/>
          </p:nvSpPr>
          <p:spPr>
            <a:xfrm>
              <a:off x="10495080" y="5275440"/>
              <a:ext cx="1666080" cy="157716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8" name="CustomShape 9"/>
            <p:cNvSpPr/>
            <p:nvPr/>
          </p:nvSpPr>
          <p:spPr>
            <a:xfrm>
              <a:off x="1001880" y="0"/>
              <a:ext cx="3620520" cy="684288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9" name="CustomShape 10"/>
            <p:cNvSpPr/>
            <p:nvPr/>
          </p:nvSpPr>
          <p:spPr>
            <a:xfrm>
              <a:off x="11501280" y="9360"/>
              <a:ext cx="664560" cy="25632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0" name="CustomShape 11"/>
            <p:cNvSpPr/>
            <p:nvPr/>
          </p:nvSpPr>
          <p:spPr>
            <a:xfrm>
              <a:off x="10640880" y="5408640"/>
              <a:ext cx="1524960" cy="143424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1" name="CustomShape 12"/>
            <p:cNvSpPr/>
            <p:nvPr/>
          </p:nvSpPr>
          <p:spPr>
            <a:xfrm>
              <a:off x="1001880" y="0"/>
              <a:ext cx="3243960" cy="684288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2" name="CustomShape 13"/>
            <p:cNvSpPr/>
            <p:nvPr/>
          </p:nvSpPr>
          <p:spPr>
            <a:xfrm>
              <a:off x="10802880" y="5518080"/>
              <a:ext cx="1362960" cy="132480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3" name="CustomShape 14"/>
            <p:cNvSpPr/>
            <p:nvPr/>
          </p:nvSpPr>
          <p:spPr>
            <a:xfrm>
              <a:off x="888840" y="0"/>
              <a:ext cx="3229920" cy="684288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4" name="CustomShape 15"/>
            <p:cNvSpPr/>
            <p:nvPr/>
          </p:nvSpPr>
          <p:spPr>
            <a:xfrm>
              <a:off x="10979280" y="5694480"/>
              <a:ext cx="1186560" cy="114876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5" name="CustomShape 16"/>
            <p:cNvSpPr/>
            <p:nvPr/>
          </p:nvSpPr>
          <p:spPr>
            <a:xfrm>
              <a:off x="484200" y="0"/>
              <a:ext cx="3420360" cy="684288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6" name="CustomShape 17"/>
            <p:cNvSpPr/>
            <p:nvPr/>
          </p:nvSpPr>
          <p:spPr>
            <a:xfrm>
              <a:off x="11287080" y="6049800"/>
              <a:ext cx="878760" cy="79308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" name="CustomShape 18"/>
            <p:cNvSpPr/>
            <p:nvPr/>
          </p:nvSpPr>
          <p:spPr>
            <a:xfrm>
              <a:off x="598320" y="0"/>
              <a:ext cx="2716920" cy="684288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CustomShape 19"/>
            <p:cNvSpPr/>
            <p:nvPr/>
          </p:nvSpPr>
          <p:spPr>
            <a:xfrm>
              <a:off x="262080" y="0"/>
              <a:ext cx="2944080" cy="684288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9" name="CustomShape 20"/>
            <p:cNvSpPr/>
            <p:nvPr/>
          </p:nvSpPr>
          <p:spPr>
            <a:xfrm>
              <a:off x="-417600" y="0"/>
              <a:ext cx="2402640" cy="684288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0" name="CustomShape 21"/>
            <p:cNvSpPr/>
            <p:nvPr/>
          </p:nvSpPr>
          <p:spPr>
            <a:xfrm>
              <a:off x="14400" y="9360"/>
              <a:ext cx="1770840" cy="319824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1" name="CustomShape 22"/>
            <p:cNvSpPr/>
            <p:nvPr/>
          </p:nvSpPr>
          <p:spPr>
            <a:xfrm>
              <a:off x="4680" y="6016680"/>
              <a:ext cx="213480" cy="82620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2" name="CustomShape 23"/>
            <p:cNvSpPr/>
            <p:nvPr/>
          </p:nvSpPr>
          <p:spPr>
            <a:xfrm>
              <a:off x="14400" y="0"/>
              <a:ext cx="1561320" cy="222804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73" name="Group 24"/>
          <p:cNvGrpSpPr/>
          <p:nvPr/>
        </p:nvGrpSpPr>
        <p:grpSpPr>
          <a:xfrm>
            <a:off x="800280" y="1699560"/>
            <a:ext cx="3673800" cy="3470400"/>
            <a:chOff x="800280" y="1699560"/>
            <a:chExt cx="3673800" cy="3470400"/>
          </a:xfrm>
        </p:grpSpPr>
        <p:sp>
          <p:nvSpPr>
            <p:cNvPr id="274" name="CustomShape 25"/>
            <p:cNvSpPr/>
            <p:nvPr/>
          </p:nvSpPr>
          <p:spPr>
            <a:xfrm>
              <a:off x="800280" y="1699560"/>
              <a:ext cx="3673800" cy="50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5" name="CustomShape 26"/>
            <p:cNvSpPr/>
            <p:nvPr/>
          </p:nvSpPr>
          <p:spPr>
            <a:xfrm rot="10800000">
              <a:off x="2483280" y="4898160"/>
              <a:ext cx="315360" cy="271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6" name="CustomShape 27"/>
            <p:cNvSpPr/>
            <p:nvPr/>
          </p:nvSpPr>
          <p:spPr>
            <a:xfrm>
              <a:off x="806400" y="2275560"/>
              <a:ext cx="3667680" cy="2623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77" name="CustomShape 28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rmAutofit/>
          </a:bodyPr>
          <a:p>
            <a:pPr algn="ctr">
              <a:lnSpc>
                <a:spcPct val="85000"/>
              </a:lnSpc>
            </a:pPr>
            <a:r>
              <a:rPr b="0" lang="cs-CZ" sz="4000" spc="-151" strike="noStrike">
                <a:solidFill>
                  <a:srgbClr val="fffeff"/>
                </a:solidFill>
                <a:latin typeface="Calibri Light"/>
              </a:rPr>
              <a:t>SEKUNDÁRNÍ SEKTOR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278" name="CustomShape 29"/>
          <p:cNvSpPr/>
          <p:nvPr/>
        </p:nvSpPr>
        <p:spPr>
          <a:xfrm>
            <a:off x="4717440" y="452160"/>
            <a:ext cx="7333920" cy="582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8000"/>
          </a:bodyPr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1" i="1" lang="cs-CZ" sz="1800" spc="-1" strike="noStrike">
                <a:solidFill>
                  <a:srgbClr val="ffffff"/>
                </a:solidFill>
                <a:latin typeface="Cambria"/>
              </a:rPr>
              <a:t>PRŮMYSLOVÁ ODVĚTVÍ</a:t>
            </a:r>
            <a:endParaRPr b="0" lang="en-GB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1. </a:t>
            </a:r>
            <a:r>
              <a:rPr b="0" i="1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Těžební 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– paliva, rudy (ty ovšem můžeme řadit také do  priméru) </a:t>
            </a:r>
            <a:endParaRPr b="0" lang="en-GB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2. </a:t>
            </a:r>
            <a:r>
              <a:rPr b="0" i="1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Zpracovatelský 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– hutnický (těžký průmysl), strojírenský (těžký i spotřební), chemický (těžký i spotřební), textilní (spotřební), obuvnický (spotřební)</a:t>
            </a:r>
            <a:endParaRPr b="0" lang="en-GB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3. </a:t>
            </a:r>
            <a:r>
              <a:rPr b="0" i="1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Energetický 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– výroba a rozvod elektřiny, plynu a vody</a:t>
            </a:r>
            <a:endParaRPr b="0" lang="en-GB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1" i="1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PRŮMYSLOVÉ MAKROREGIONY</a:t>
            </a:r>
            <a:endParaRPr b="0" lang="en-GB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1. </a:t>
            </a:r>
            <a:r>
              <a:rPr b="0" i="1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USA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: SV pobřeží Velkých jezer, orientace na strojírenský průmysl, Jih převaha chemického průmyslu, Z pobřeží – high-tech technologie, elektronika, elektrotechnika, výzkum</a:t>
            </a:r>
            <a:endParaRPr b="0" lang="en-GB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2. </a:t>
            </a:r>
            <a:r>
              <a:rPr b="0" i="1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Západní Evropa: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 pás táhnoucí se z Anglie přes země Beneluxu do Francie, Německa, Švýcarska do s. Itálie. Orientace na strojírenský, elektrotechnický a chemický průmysl. Snaha o zachycení vědeckého a technického pokroku a konkurence asijskému a americkému trhu.</a:t>
            </a:r>
            <a:endParaRPr b="0" lang="en-GB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"/>
            </a:pP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    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3. </a:t>
            </a:r>
            <a:r>
              <a:rPr b="0" i="1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Východní Asie</a:t>
            </a:r>
            <a:r>
              <a:rPr b="0" lang="cs-CZ" sz="1800" spc="-1" strike="noStrike">
                <a:solidFill>
                  <a:srgbClr val="ffffff"/>
                </a:solidFill>
                <a:latin typeface="Cambria"/>
                <a:ea typeface="Rockwell"/>
              </a:rPr>
              <a:t>: Japonsko a V a J Čína, nově industrializované země → tzv, asijští tygři a Rusko. Orientace na výrobu komodit s velkou mírou přidané hodnoty především ve strojírenských a chemických odvětvích výroby.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0" y="0"/>
            <a:ext cx="12191400" cy="6842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80" name="Group 2"/>
          <p:cNvGrpSpPr/>
          <p:nvPr/>
        </p:nvGrpSpPr>
        <p:grpSpPr>
          <a:xfrm>
            <a:off x="-417600" y="0"/>
            <a:ext cx="12583440" cy="6852600"/>
            <a:chOff x="-417600" y="0"/>
            <a:chExt cx="12583440" cy="6852600"/>
          </a:xfrm>
        </p:grpSpPr>
        <p:sp>
          <p:nvSpPr>
            <p:cNvPr id="281" name="CustomShape 3"/>
            <p:cNvSpPr/>
            <p:nvPr/>
          </p:nvSpPr>
          <p:spPr>
            <a:xfrm>
              <a:off x="1306440" y="0"/>
              <a:ext cx="3861720" cy="684288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2" name="CustomShape 4"/>
            <p:cNvSpPr/>
            <p:nvPr/>
          </p:nvSpPr>
          <p:spPr>
            <a:xfrm>
              <a:off x="10626840" y="9360"/>
              <a:ext cx="1539000" cy="55476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3" name="CustomShape 5"/>
            <p:cNvSpPr/>
            <p:nvPr/>
          </p:nvSpPr>
          <p:spPr>
            <a:xfrm>
              <a:off x="10247400" y="5013360"/>
              <a:ext cx="1918440" cy="182952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4" name="CustomShape 6"/>
            <p:cNvSpPr/>
            <p:nvPr/>
          </p:nvSpPr>
          <p:spPr>
            <a:xfrm>
              <a:off x="1120680" y="0"/>
              <a:ext cx="3675960" cy="684288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5" name="CustomShape 7"/>
            <p:cNvSpPr/>
            <p:nvPr/>
          </p:nvSpPr>
          <p:spPr>
            <a:xfrm>
              <a:off x="11202840" y="9360"/>
              <a:ext cx="963000" cy="36612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6" name="CustomShape 8"/>
            <p:cNvSpPr/>
            <p:nvPr/>
          </p:nvSpPr>
          <p:spPr>
            <a:xfrm>
              <a:off x="10495080" y="5275440"/>
              <a:ext cx="1666080" cy="157716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7" name="CustomShape 9"/>
            <p:cNvSpPr/>
            <p:nvPr/>
          </p:nvSpPr>
          <p:spPr>
            <a:xfrm>
              <a:off x="1001880" y="0"/>
              <a:ext cx="3620520" cy="684288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CustomShape 10"/>
            <p:cNvSpPr/>
            <p:nvPr/>
          </p:nvSpPr>
          <p:spPr>
            <a:xfrm>
              <a:off x="11501280" y="9360"/>
              <a:ext cx="664560" cy="25632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9" name="CustomShape 11"/>
            <p:cNvSpPr/>
            <p:nvPr/>
          </p:nvSpPr>
          <p:spPr>
            <a:xfrm>
              <a:off x="10640880" y="5408640"/>
              <a:ext cx="1524960" cy="143424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0" name="CustomShape 12"/>
            <p:cNvSpPr/>
            <p:nvPr/>
          </p:nvSpPr>
          <p:spPr>
            <a:xfrm>
              <a:off x="1001880" y="0"/>
              <a:ext cx="3243960" cy="684288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1" name="CustomShape 13"/>
            <p:cNvSpPr/>
            <p:nvPr/>
          </p:nvSpPr>
          <p:spPr>
            <a:xfrm>
              <a:off x="10802880" y="5518080"/>
              <a:ext cx="1362960" cy="132480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2" name="CustomShape 14"/>
            <p:cNvSpPr/>
            <p:nvPr/>
          </p:nvSpPr>
          <p:spPr>
            <a:xfrm>
              <a:off x="888840" y="0"/>
              <a:ext cx="3229920" cy="684288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3" name="CustomShape 15"/>
            <p:cNvSpPr/>
            <p:nvPr/>
          </p:nvSpPr>
          <p:spPr>
            <a:xfrm>
              <a:off x="10979280" y="5694480"/>
              <a:ext cx="1186560" cy="114876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" name="CustomShape 16"/>
            <p:cNvSpPr/>
            <p:nvPr/>
          </p:nvSpPr>
          <p:spPr>
            <a:xfrm>
              <a:off x="484200" y="0"/>
              <a:ext cx="3420360" cy="684288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5" name="CustomShape 17"/>
            <p:cNvSpPr/>
            <p:nvPr/>
          </p:nvSpPr>
          <p:spPr>
            <a:xfrm>
              <a:off x="11287080" y="6049800"/>
              <a:ext cx="878760" cy="79308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6" name="CustomShape 18"/>
            <p:cNvSpPr/>
            <p:nvPr/>
          </p:nvSpPr>
          <p:spPr>
            <a:xfrm>
              <a:off x="598320" y="0"/>
              <a:ext cx="2716920" cy="684288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7" name="CustomShape 19"/>
            <p:cNvSpPr/>
            <p:nvPr/>
          </p:nvSpPr>
          <p:spPr>
            <a:xfrm>
              <a:off x="262080" y="0"/>
              <a:ext cx="2944080" cy="684288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CustomShape 20"/>
            <p:cNvSpPr/>
            <p:nvPr/>
          </p:nvSpPr>
          <p:spPr>
            <a:xfrm>
              <a:off x="-417600" y="0"/>
              <a:ext cx="2402640" cy="684288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9" name="CustomShape 21"/>
            <p:cNvSpPr/>
            <p:nvPr/>
          </p:nvSpPr>
          <p:spPr>
            <a:xfrm>
              <a:off x="14400" y="9360"/>
              <a:ext cx="1770840" cy="319824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0" name="CustomShape 22"/>
            <p:cNvSpPr/>
            <p:nvPr/>
          </p:nvSpPr>
          <p:spPr>
            <a:xfrm>
              <a:off x="4680" y="6016680"/>
              <a:ext cx="213480" cy="82620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1" name="CustomShape 23"/>
            <p:cNvSpPr/>
            <p:nvPr/>
          </p:nvSpPr>
          <p:spPr>
            <a:xfrm>
              <a:off x="14400" y="0"/>
              <a:ext cx="1561320" cy="222804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02" name="Group 24"/>
          <p:cNvGrpSpPr/>
          <p:nvPr/>
        </p:nvGrpSpPr>
        <p:grpSpPr>
          <a:xfrm>
            <a:off x="800280" y="1699560"/>
            <a:ext cx="3673800" cy="3470400"/>
            <a:chOff x="800280" y="1699560"/>
            <a:chExt cx="3673800" cy="3470400"/>
          </a:xfrm>
        </p:grpSpPr>
        <p:sp>
          <p:nvSpPr>
            <p:cNvPr id="303" name="CustomShape 25"/>
            <p:cNvSpPr/>
            <p:nvPr/>
          </p:nvSpPr>
          <p:spPr>
            <a:xfrm>
              <a:off x="800280" y="1699560"/>
              <a:ext cx="3673800" cy="50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 Light"/>
                  <a:ea typeface="DejaVu Sans"/>
                </a:rPr>
                <a:t>Sekundární prostor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304" name="CustomShape 26"/>
            <p:cNvSpPr/>
            <p:nvPr/>
          </p:nvSpPr>
          <p:spPr>
            <a:xfrm rot="10800000">
              <a:off x="2483280" y="4898160"/>
              <a:ext cx="315360" cy="271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5" name="CustomShape 27"/>
            <p:cNvSpPr/>
            <p:nvPr/>
          </p:nvSpPr>
          <p:spPr>
            <a:xfrm>
              <a:off x="806400" y="2275560"/>
              <a:ext cx="3667680" cy="2623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306" name="CustomShape 28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rmAutofit/>
          </a:bodyPr>
          <a:p>
            <a:pPr algn="ctr">
              <a:lnSpc>
                <a:spcPct val="85000"/>
              </a:lnSpc>
            </a:pPr>
            <a:r>
              <a:rPr b="0" lang="cs-CZ" sz="4000" spc="-151" strike="noStrike">
                <a:solidFill>
                  <a:srgbClr val="fffeff"/>
                </a:solidFill>
                <a:latin typeface="Calibri Light"/>
              </a:rPr>
              <a:t>Doprava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307" name="CustomShape 29"/>
          <p:cNvSpPr/>
          <p:nvPr/>
        </p:nvSpPr>
        <p:spPr>
          <a:xfrm>
            <a:off x="4607280" y="1785600"/>
            <a:ext cx="6682320" cy="524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28600" indent="-22788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=cílevědomé přemisťování nákladu, osob a energie, případně informací pomocí nějakého systému</a:t>
            </a:r>
            <a:endParaRPr b="0" lang="en-GB" sz="16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Vzdušná, mořská, pevninská (železniční, silniční, říční a potrubní)</a:t>
            </a:r>
            <a:endParaRPr b="0" lang="en-GB" sz="16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Osobní x nákladní, osobní x hromadná, vnitrostátní (místní a městská, regionální, meziregionální – celostátní) x mezinárodní x mezikontinentální x tranzitní doprava</a:t>
            </a:r>
            <a:endParaRPr b="0" lang="en-GB" sz="16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i="1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Dopravní cesta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 = uzpůsobený pás terénu spojující dopravní uzly</a:t>
            </a:r>
            <a:endParaRPr b="0" lang="en-GB" sz="16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i="1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Dopravní bod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 = místa ležící na dopravních cestách, na nichž se uskutečňuje vykládka/nakládka/překládka nákladu, resp. výstup/nástup/přestup cestujících, na toto místo vedou pouze 2 dopravní cesty</a:t>
            </a:r>
            <a:endParaRPr b="0" lang="en-GB" sz="16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i="1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Dopravní uzel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 = dopravní bod, v němž se sbíhají nejméně 3 dopravní cesty a mohou se tam setkávat i různé dopravní prostředky</a:t>
            </a:r>
            <a:endParaRPr b="0" lang="en-GB" sz="16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i="1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Dopravní síť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 = soustava vzájemně propojených komunikací (dopravních cest) a uzlů</a:t>
            </a:r>
            <a:endParaRPr b="0" lang="en-GB" sz="16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i="1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Infrastruktura </a:t>
            </a:r>
            <a:r>
              <a:rPr b="0" lang="cs-CZ" sz="1600" spc="-1" strike="noStrike">
                <a:solidFill>
                  <a:srgbClr val="ffffff"/>
                </a:solidFill>
                <a:latin typeface="Cambria"/>
                <a:ea typeface="Rockwell"/>
              </a:rPr>
              <a:t>= všechna technická zařízení potřebná k organizaci dopravy a pohybu dopravních prostředků</a:t>
            </a:r>
            <a:endParaRPr b="0" lang="en-GB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spcBef>
                <a:spcPts val="1001"/>
              </a:spcBef>
            </a:pPr>
            <a:endParaRPr b="0" lang="en-GB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spcBef>
                <a:spcPts val="1001"/>
              </a:spcBef>
            </a:pPr>
            <a:endParaRPr b="0" lang="en-GB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spcBef>
                <a:spcPts val="1001"/>
              </a:spcBef>
            </a:pPr>
            <a:endParaRPr b="0" lang="en-GB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spcBef>
                <a:spcPts val="1001"/>
              </a:spcBef>
            </a:pPr>
            <a:endParaRPr b="0" lang="en-GB" sz="1600" spc="-1" strike="noStrike">
              <a:latin typeface="Arial"/>
            </a:endParaRPr>
          </a:p>
          <a:p>
            <a:pPr algn="just">
              <a:lnSpc>
                <a:spcPct val="120000"/>
              </a:lnSpc>
              <a:spcBef>
                <a:spcPts val="1001"/>
              </a:spcBef>
            </a:pPr>
            <a:endParaRPr b="0" lang="en-GB" sz="1600" spc="-1" strike="noStrike">
              <a:latin typeface="Arial"/>
            </a:endParaRPr>
          </a:p>
        </p:txBody>
      </p:sp>
      <p:pic>
        <p:nvPicPr>
          <p:cNvPr id="308" name="Grafický objekt 4" descr="Letadlo"/>
          <p:cNvPicPr/>
          <p:nvPr/>
        </p:nvPicPr>
        <p:blipFill>
          <a:blip r:embed="rId1"/>
          <a:stretch/>
        </p:blipFill>
        <p:spPr>
          <a:xfrm>
            <a:off x="2169720" y="5568480"/>
            <a:ext cx="913680" cy="913680"/>
          </a:xfrm>
          <a:prstGeom prst="rect">
            <a:avLst/>
          </a:prstGeom>
          <a:ln>
            <a:noFill/>
          </a:ln>
        </p:spPr>
      </p:pic>
      <p:pic>
        <p:nvPicPr>
          <p:cNvPr id="309" name="Grafický objekt 5" descr="Autobus"/>
          <p:cNvPicPr/>
          <p:nvPr/>
        </p:nvPicPr>
        <p:blipFill>
          <a:blip r:embed="rId2"/>
          <a:stretch/>
        </p:blipFill>
        <p:spPr>
          <a:xfrm>
            <a:off x="2131920" y="367560"/>
            <a:ext cx="913680" cy="913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88</TotalTime>
  <Application>LibreOffice/6.4.4.2$Windows_X86_64 LibreOffice_project/3d775be2011f3886db32dfd395a6a6d1ca2630ff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2020-11-10T20:07:25Z</dcterms:created>
  <dc:creator/>
  <dc:description/>
  <dc:language>en-GB</dc:language>
  <cp:lastModifiedBy/>
  <dcterms:modified xsi:type="dcterms:W3CDTF">2020-11-15T16:50:56Z</dcterms:modified>
  <cp:revision>30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9</vt:i4>
  </property>
</Properties>
</file>