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6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3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1"/>
          <p:cNvGrpSpPr/>
          <p:nvPr/>
        </p:nvGrpSpPr>
        <p:grpSpPr>
          <a:xfrm>
            <a:off x="-417600" y="0"/>
            <a:ext cx="12583440" cy="6852600"/>
            <a:chOff x="-417600" y="0"/>
            <a:chExt cx="12583440" cy="6852600"/>
          </a:xfrm>
        </p:grpSpPr>
        <p:sp>
          <p:nvSpPr>
            <p:cNvPr id="1" name="CustomShape 2"/>
            <p:cNvSpPr/>
            <p:nvPr/>
          </p:nvSpPr>
          <p:spPr>
            <a:xfrm>
              <a:off x="1306440" y="0"/>
              <a:ext cx="3861720" cy="6842880"/>
            </a:xfrm>
            <a:custGeom>
              <a:avLst/>
              <a:gdLst/>
              <a:ahLst/>
              <a:rect l="l" t="t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" name="CustomShape 3"/>
            <p:cNvSpPr/>
            <p:nvPr/>
          </p:nvSpPr>
          <p:spPr>
            <a:xfrm>
              <a:off x="10626840" y="9360"/>
              <a:ext cx="1539000" cy="554760"/>
            </a:xfrm>
            <a:custGeom>
              <a:avLst/>
              <a:gdLst/>
              <a:ahLst/>
              <a:rect l="l" t="t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" name="CustomShape 4"/>
            <p:cNvSpPr/>
            <p:nvPr/>
          </p:nvSpPr>
          <p:spPr>
            <a:xfrm>
              <a:off x="10247400" y="5013360"/>
              <a:ext cx="1918440" cy="1829520"/>
            </a:xfrm>
            <a:custGeom>
              <a:avLst/>
              <a:gdLst/>
              <a:ahLst/>
              <a:rect l="l" t="t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" name="CustomShape 5"/>
            <p:cNvSpPr/>
            <p:nvPr/>
          </p:nvSpPr>
          <p:spPr>
            <a:xfrm>
              <a:off x="1120680" y="0"/>
              <a:ext cx="3675960" cy="6842880"/>
            </a:xfrm>
            <a:custGeom>
              <a:avLst/>
              <a:gdLst/>
              <a:ahLst/>
              <a:rect l="l" t="t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prstDash val="dash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" name="CustomShape 6"/>
            <p:cNvSpPr/>
            <p:nvPr/>
          </p:nvSpPr>
          <p:spPr>
            <a:xfrm>
              <a:off x="11202840" y="9360"/>
              <a:ext cx="963000" cy="366120"/>
            </a:xfrm>
            <a:custGeom>
              <a:avLst/>
              <a:gdLst/>
              <a:ahLst/>
              <a:rect l="l" t="t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prstDash val="dash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" name="CustomShape 7"/>
            <p:cNvSpPr/>
            <p:nvPr/>
          </p:nvSpPr>
          <p:spPr>
            <a:xfrm>
              <a:off x="10495080" y="5275440"/>
              <a:ext cx="1666080" cy="1577160"/>
            </a:xfrm>
            <a:custGeom>
              <a:avLst/>
              <a:gdLst/>
              <a:ahLst/>
              <a:rect l="l" t="t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prstDash val="dash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" name="CustomShape 8"/>
            <p:cNvSpPr/>
            <p:nvPr/>
          </p:nvSpPr>
          <p:spPr>
            <a:xfrm>
              <a:off x="1001880" y="0"/>
              <a:ext cx="3620520" cy="6842880"/>
            </a:xfrm>
            <a:custGeom>
              <a:avLst/>
              <a:gdLst/>
              <a:ahLst/>
              <a:rect l="l" t="t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" name="CustomShape 9"/>
            <p:cNvSpPr/>
            <p:nvPr/>
          </p:nvSpPr>
          <p:spPr>
            <a:xfrm>
              <a:off x="11501280" y="9360"/>
              <a:ext cx="664560" cy="256320"/>
            </a:xfrm>
            <a:custGeom>
              <a:avLst/>
              <a:gdLst/>
              <a:ahLst/>
              <a:rect l="l" t="t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" name="CustomShape 10"/>
            <p:cNvSpPr/>
            <p:nvPr/>
          </p:nvSpPr>
          <p:spPr>
            <a:xfrm>
              <a:off x="10640880" y="5408640"/>
              <a:ext cx="1524960" cy="1434240"/>
            </a:xfrm>
            <a:custGeom>
              <a:avLst/>
              <a:gdLst/>
              <a:ahLst/>
              <a:rect l="l" t="t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" name="CustomShape 11"/>
            <p:cNvSpPr/>
            <p:nvPr/>
          </p:nvSpPr>
          <p:spPr>
            <a:xfrm>
              <a:off x="1001880" y="0"/>
              <a:ext cx="3243960" cy="6842880"/>
            </a:xfrm>
            <a:custGeom>
              <a:avLst/>
              <a:gdLst/>
              <a:ahLst/>
              <a:rect l="l" t="t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" name="CustomShape 12"/>
            <p:cNvSpPr/>
            <p:nvPr/>
          </p:nvSpPr>
          <p:spPr>
            <a:xfrm>
              <a:off x="10802880" y="5518080"/>
              <a:ext cx="1362960" cy="1324800"/>
            </a:xfrm>
            <a:custGeom>
              <a:avLst/>
              <a:gdLst/>
              <a:ahLst/>
              <a:rect l="l" t="t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" name="CustomShape 13"/>
            <p:cNvSpPr/>
            <p:nvPr/>
          </p:nvSpPr>
          <p:spPr>
            <a:xfrm>
              <a:off x="888840" y="0"/>
              <a:ext cx="3229920" cy="6842880"/>
            </a:xfrm>
            <a:custGeom>
              <a:avLst/>
              <a:gdLst/>
              <a:ahLst/>
              <a:rect l="l" t="t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" name="CustomShape 14"/>
            <p:cNvSpPr/>
            <p:nvPr/>
          </p:nvSpPr>
          <p:spPr>
            <a:xfrm>
              <a:off x="10979280" y="5694480"/>
              <a:ext cx="1186560" cy="1148760"/>
            </a:xfrm>
            <a:custGeom>
              <a:avLst/>
              <a:gdLst/>
              <a:ahLst/>
              <a:rect l="l" t="t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" name="CustomShape 15"/>
            <p:cNvSpPr/>
            <p:nvPr/>
          </p:nvSpPr>
          <p:spPr>
            <a:xfrm>
              <a:off x="484200" y="0"/>
              <a:ext cx="3420360" cy="6842880"/>
            </a:xfrm>
            <a:custGeom>
              <a:avLst/>
              <a:gdLst/>
              <a:ahLst/>
              <a:rect l="l" t="t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" name="CustomShape 16"/>
            <p:cNvSpPr/>
            <p:nvPr/>
          </p:nvSpPr>
          <p:spPr>
            <a:xfrm>
              <a:off x="11287080" y="6049800"/>
              <a:ext cx="878760" cy="793080"/>
            </a:xfrm>
            <a:custGeom>
              <a:avLst/>
              <a:gdLst/>
              <a:ahLst/>
              <a:rect l="l" t="t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" name="CustomShape 17"/>
            <p:cNvSpPr/>
            <p:nvPr/>
          </p:nvSpPr>
          <p:spPr>
            <a:xfrm>
              <a:off x="598320" y="0"/>
              <a:ext cx="2716920" cy="6842880"/>
            </a:xfrm>
            <a:custGeom>
              <a:avLst/>
              <a:gdLst/>
              <a:ahLst/>
              <a:rect l="l" t="t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600">
              <a:solidFill>
                <a:schemeClr val="tx1">
                  <a:alpha val="20000"/>
                </a:schemeClr>
              </a:solidFill>
              <a:prstDash val="dashDot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" name="CustomShape 18"/>
            <p:cNvSpPr/>
            <p:nvPr/>
          </p:nvSpPr>
          <p:spPr>
            <a:xfrm>
              <a:off x="262080" y="0"/>
              <a:ext cx="2944080" cy="6842880"/>
            </a:xfrm>
            <a:custGeom>
              <a:avLst/>
              <a:gdLst/>
              <a:ahLst/>
              <a:rect l="l" t="t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prstDash val="lgDash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8" name="CustomShape 19"/>
            <p:cNvSpPr/>
            <p:nvPr/>
          </p:nvSpPr>
          <p:spPr>
            <a:xfrm>
              <a:off x="-417600" y="0"/>
              <a:ext cx="2402640" cy="6842880"/>
            </a:xfrm>
            <a:custGeom>
              <a:avLst/>
              <a:gdLst/>
              <a:ahLst/>
              <a:rect l="l" t="t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" name="CustomShape 20"/>
            <p:cNvSpPr/>
            <p:nvPr/>
          </p:nvSpPr>
          <p:spPr>
            <a:xfrm>
              <a:off x="14400" y="9360"/>
              <a:ext cx="1770840" cy="3198240"/>
            </a:xfrm>
            <a:custGeom>
              <a:avLst/>
              <a:gdLst/>
              <a:ahLst/>
              <a:rect l="l" t="t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" name="CustomShape 21"/>
            <p:cNvSpPr/>
            <p:nvPr/>
          </p:nvSpPr>
          <p:spPr>
            <a:xfrm>
              <a:off x="4680" y="6016680"/>
              <a:ext cx="213480" cy="826200"/>
            </a:xfrm>
            <a:custGeom>
              <a:avLst/>
              <a:gdLst/>
              <a:ahLst/>
              <a:rect l="l" t="t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1" name="CustomShape 22"/>
            <p:cNvSpPr/>
            <p:nvPr/>
          </p:nvSpPr>
          <p:spPr>
            <a:xfrm>
              <a:off x="14400" y="0"/>
              <a:ext cx="1561320" cy="2228040"/>
            </a:xfrm>
            <a:custGeom>
              <a:avLst/>
              <a:gdLst/>
              <a:ahLst/>
              <a:rect l="l" t="t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22" name="Group 23"/>
          <p:cNvGrpSpPr/>
          <p:nvPr/>
        </p:nvGrpSpPr>
        <p:grpSpPr>
          <a:xfrm>
            <a:off x="800280" y="1699560"/>
            <a:ext cx="3673800" cy="3470400"/>
            <a:chOff x="800280" y="1699560"/>
            <a:chExt cx="3673800" cy="3470400"/>
          </a:xfrm>
        </p:grpSpPr>
        <p:sp>
          <p:nvSpPr>
            <p:cNvPr id="23" name="CustomShape 24"/>
            <p:cNvSpPr/>
            <p:nvPr/>
          </p:nvSpPr>
          <p:spPr>
            <a:xfrm>
              <a:off x="800280" y="1699560"/>
              <a:ext cx="3673800" cy="502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4" name="CustomShape 25"/>
            <p:cNvSpPr/>
            <p:nvPr/>
          </p:nvSpPr>
          <p:spPr>
            <a:xfrm rot="10800000">
              <a:off x="2483280" y="4898160"/>
              <a:ext cx="315360" cy="2718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5" name="CustomShape 26"/>
            <p:cNvSpPr/>
            <p:nvPr/>
          </p:nvSpPr>
          <p:spPr>
            <a:xfrm>
              <a:off x="806400" y="2275560"/>
              <a:ext cx="3667680" cy="262368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26" name="PlaceHolder 27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GB" sz="4400" spc="-1" strike="noStrike">
                <a:latin typeface="Arial"/>
              </a:rPr>
              <a:t>Klikněte pro úpravu formátu textu nadpisu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27" name="PlaceHolder 28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latin typeface="Arial"/>
              </a:rPr>
              <a:t>Klikněte pro úpravu formátu textu osnovy</a:t>
            </a:r>
            <a:endParaRPr b="0" lang="en-GB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800" spc="-1" strike="noStrike">
                <a:latin typeface="Arial"/>
              </a:rPr>
              <a:t>Druhá úroveň</a:t>
            </a:r>
            <a:endParaRPr b="0" lang="en-GB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pc="-1" strike="noStrike">
                <a:latin typeface="Arial"/>
              </a:rPr>
              <a:t>Třetí úroveň</a:t>
            </a:r>
            <a:endParaRPr b="0" lang="en-GB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000" spc="-1" strike="noStrike">
                <a:latin typeface="Arial"/>
              </a:rPr>
              <a:t>Čtvrtá úroveň osnovy</a:t>
            </a:r>
            <a:endParaRPr b="0" lang="en-GB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Pátá úroveň osnovy</a:t>
            </a:r>
            <a:endParaRPr b="0" lang="en-GB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Šestá úroveň</a:t>
            </a:r>
            <a:endParaRPr b="0" lang="en-GB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Sedmá úroveň</a:t>
            </a:r>
            <a:endParaRPr b="0" lang="en-GB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45454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CustomShape 1"/>
          <p:cNvSpPr/>
          <p:nvPr/>
        </p:nvSpPr>
        <p:spPr>
          <a:xfrm>
            <a:off x="0" y="0"/>
            <a:ext cx="12191400" cy="68572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5" name="CustomShape 2"/>
          <p:cNvSpPr/>
          <p:nvPr/>
        </p:nvSpPr>
        <p:spPr>
          <a:xfrm rot="21336000">
            <a:off x="296280" y="1025640"/>
            <a:ext cx="7297920" cy="5087880"/>
          </a:xfrm>
          <a:custGeom>
            <a:avLst/>
            <a:gdLst/>
            <a:ahLst/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6" name="CustomShape 3"/>
          <p:cNvSpPr/>
          <p:nvPr/>
        </p:nvSpPr>
        <p:spPr>
          <a:xfrm rot="18900000">
            <a:off x="3553920" y="-618840"/>
            <a:ext cx="9015840" cy="8033040"/>
          </a:xfrm>
          <a:custGeom>
            <a:avLst/>
            <a:gdLst/>
            <a:ahLst/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7" name="CustomShape 4"/>
          <p:cNvSpPr/>
          <p:nvPr/>
        </p:nvSpPr>
        <p:spPr>
          <a:xfrm>
            <a:off x="807840" y="2350080"/>
            <a:ext cx="2441160" cy="245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8" name="CustomShape 5"/>
          <p:cNvSpPr/>
          <p:nvPr/>
        </p:nvSpPr>
        <p:spPr>
          <a:xfrm>
            <a:off x="4846320" y="1111320"/>
            <a:ext cx="6553440" cy="4634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20000"/>
              </a:lnSpc>
              <a:spcBef>
                <a:spcPts val="1001"/>
              </a:spcBef>
            </a:pPr>
            <a:r>
              <a:rPr b="0" lang="cs-CZ" sz="6000" spc="-1" strike="noStrike">
                <a:solidFill>
                  <a:srgbClr val="ffffff"/>
                </a:solidFill>
                <a:latin typeface="Rockwell"/>
              </a:rPr>
              <a:t>EKONOMICKÁ GEOGRAFIE: 1. A 2. SEKTOR</a:t>
            </a:r>
            <a:endParaRPr b="0" lang="en-GB" sz="6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45454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CustomShape 1"/>
          <p:cNvSpPr/>
          <p:nvPr/>
        </p:nvSpPr>
        <p:spPr>
          <a:xfrm>
            <a:off x="0" y="0"/>
            <a:ext cx="12191400" cy="68428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70" name="Group 2"/>
          <p:cNvGrpSpPr/>
          <p:nvPr/>
        </p:nvGrpSpPr>
        <p:grpSpPr>
          <a:xfrm>
            <a:off x="-417600" y="0"/>
            <a:ext cx="12583440" cy="6852600"/>
            <a:chOff x="-417600" y="0"/>
            <a:chExt cx="12583440" cy="6852600"/>
          </a:xfrm>
        </p:grpSpPr>
        <p:sp>
          <p:nvSpPr>
            <p:cNvPr id="71" name="CustomShape 3"/>
            <p:cNvSpPr/>
            <p:nvPr/>
          </p:nvSpPr>
          <p:spPr>
            <a:xfrm>
              <a:off x="1306440" y="0"/>
              <a:ext cx="3861720" cy="6842880"/>
            </a:xfrm>
            <a:custGeom>
              <a:avLst/>
              <a:gdLst/>
              <a:ahLst/>
              <a:rect l="l" t="t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2" name="CustomShape 4"/>
            <p:cNvSpPr/>
            <p:nvPr/>
          </p:nvSpPr>
          <p:spPr>
            <a:xfrm>
              <a:off x="10626840" y="9360"/>
              <a:ext cx="1539000" cy="554760"/>
            </a:xfrm>
            <a:custGeom>
              <a:avLst/>
              <a:gdLst/>
              <a:ahLst/>
              <a:rect l="l" t="t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3" name="CustomShape 5"/>
            <p:cNvSpPr/>
            <p:nvPr/>
          </p:nvSpPr>
          <p:spPr>
            <a:xfrm>
              <a:off x="10247400" y="5013360"/>
              <a:ext cx="1918440" cy="1829520"/>
            </a:xfrm>
            <a:custGeom>
              <a:avLst/>
              <a:gdLst/>
              <a:ahLst/>
              <a:rect l="l" t="t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4" name="CustomShape 6"/>
            <p:cNvSpPr/>
            <p:nvPr/>
          </p:nvSpPr>
          <p:spPr>
            <a:xfrm>
              <a:off x="1120680" y="0"/>
              <a:ext cx="3675960" cy="6842880"/>
            </a:xfrm>
            <a:custGeom>
              <a:avLst/>
              <a:gdLst/>
              <a:ahLst/>
              <a:rect l="l" t="t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prstDash val="dash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5" name="CustomShape 7"/>
            <p:cNvSpPr/>
            <p:nvPr/>
          </p:nvSpPr>
          <p:spPr>
            <a:xfrm>
              <a:off x="11202840" y="9360"/>
              <a:ext cx="963000" cy="366120"/>
            </a:xfrm>
            <a:custGeom>
              <a:avLst/>
              <a:gdLst/>
              <a:ahLst/>
              <a:rect l="l" t="t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prstDash val="dash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6" name="CustomShape 8"/>
            <p:cNvSpPr/>
            <p:nvPr/>
          </p:nvSpPr>
          <p:spPr>
            <a:xfrm>
              <a:off x="10495080" y="5275440"/>
              <a:ext cx="1666080" cy="1577160"/>
            </a:xfrm>
            <a:custGeom>
              <a:avLst/>
              <a:gdLst/>
              <a:ahLst/>
              <a:rect l="l" t="t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prstDash val="dash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7" name="CustomShape 9"/>
            <p:cNvSpPr/>
            <p:nvPr/>
          </p:nvSpPr>
          <p:spPr>
            <a:xfrm>
              <a:off x="1001880" y="0"/>
              <a:ext cx="3620520" cy="6842880"/>
            </a:xfrm>
            <a:custGeom>
              <a:avLst/>
              <a:gdLst/>
              <a:ahLst/>
              <a:rect l="l" t="t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8" name="CustomShape 10"/>
            <p:cNvSpPr/>
            <p:nvPr/>
          </p:nvSpPr>
          <p:spPr>
            <a:xfrm>
              <a:off x="11501280" y="9360"/>
              <a:ext cx="664560" cy="256320"/>
            </a:xfrm>
            <a:custGeom>
              <a:avLst/>
              <a:gdLst/>
              <a:ahLst/>
              <a:rect l="l" t="t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9" name="CustomShape 11"/>
            <p:cNvSpPr/>
            <p:nvPr/>
          </p:nvSpPr>
          <p:spPr>
            <a:xfrm>
              <a:off x="10640880" y="5408640"/>
              <a:ext cx="1524960" cy="1434240"/>
            </a:xfrm>
            <a:custGeom>
              <a:avLst/>
              <a:gdLst/>
              <a:ahLst/>
              <a:rect l="l" t="t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0" name="CustomShape 12"/>
            <p:cNvSpPr/>
            <p:nvPr/>
          </p:nvSpPr>
          <p:spPr>
            <a:xfrm>
              <a:off x="1001880" y="0"/>
              <a:ext cx="3243960" cy="6842880"/>
            </a:xfrm>
            <a:custGeom>
              <a:avLst/>
              <a:gdLst/>
              <a:ahLst/>
              <a:rect l="l" t="t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1" name="CustomShape 13"/>
            <p:cNvSpPr/>
            <p:nvPr/>
          </p:nvSpPr>
          <p:spPr>
            <a:xfrm>
              <a:off x="10802880" y="5518080"/>
              <a:ext cx="1362960" cy="1324800"/>
            </a:xfrm>
            <a:custGeom>
              <a:avLst/>
              <a:gdLst/>
              <a:ahLst/>
              <a:rect l="l" t="t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2" name="CustomShape 14"/>
            <p:cNvSpPr/>
            <p:nvPr/>
          </p:nvSpPr>
          <p:spPr>
            <a:xfrm>
              <a:off x="888840" y="0"/>
              <a:ext cx="3229920" cy="6842880"/>
            </a:xfrm>
            <a:custGeom>
              <a:avLst/>
              <a:gdLst/>
              <a:ahLst/>
              <a:rect l="l" t="t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3" name="CustomShape 15"/>
            <p:cNvSpPr/>
            <p:nvPr/>
          </p:nvSpPr>
          <p:spPr>
            <a:xfrm>
              <a:off x="10979280" y="5694480"/>
              <a:ext cx="1186560" cy="1148760"/>
            </a:xfrm>
            <a:custGeom>
              <a:avLst/>
              <a:gdLst/>
              <a:ahLst/>
              <a:rect l="l" t="t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4" name="CustomShape 16"/>
            <p:cNvSpPr/>
            <p:nvPr/>
          </p:nvSpPr>
          <p:spPr>
            <a:xfrm>
              <a:off x="484200" y="0"/>
              <a:ext cx="3420360" cy="6842880"/>
            </a:xfrm>
            <a:custGeom>
              <a:avLst/>
              <a:gdLst/>
              <a:ahLst/>
              <a:rect l="l" t="t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5" name="CustomShape 17"/>
            <p:cNvSpPr/>
            <p:nvPr/>
          </p:nvSpPr>
          <p:spPr>
            <a:xfrm>
              <a:off x="11287080" y="6049800"/>
              <a:ext cx="878760" cy="793080"/>
            </a:xfrm>
            <a:custGeom>
              <a:avLst/>
              <a:gdLst/>
              <a:ahLst/>
              <a:rect l="l" t="t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6" name="CustomShape 18"/>
            <p:cNvSpPr/>
            <p:nvPr/>
          </p:nvSpPr>
          <p:spPr>
            <a:xfrm>
              <a:off x="598320" y="0"/>
              <a:ext cx="2716920" cy="6842880"/>
            </a:xfrm>
            <a:custGeom>
              <a:avLst/>
              <a:gdLst/>
              <a:ahLst/>
              <a:rect l="l" t="t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600">
              <a:solidFill>
                <a:schemeClr val="tx1">
                  <a:alpha val="20000"/>
                </a:schemeClr>
              </a:solidFill>
              <a:prstDash val="dashDot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7" name="CustomShape 19"/>
            <p:cNvSpPr/>
            <p:nvPr/>
          </p:nvSpPr>
          <p:spPr>
            <a:xfrm>
              <a:off x="262080" y="0"/>
              <a:ext cx="2944080" cy="6842880"/>
            </a:xfrm>
            <a:custGeom>
              <a:avLst/>
              <a:gdLst/>
              <a:ahLst/>
              <a:rect l="l" t="t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prstDash val="lgDash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8" name="CustomShape 20"/>
            <p:cNvSpPr/>
            <p:nvPr/>
          </p:nvSpPr>
          <p:spPr>
            <a:xfrm>
              <a:off x="-417600" y="0"/>
              <a:ext cx="2402640" cy="6842880"/>
            </a:xfrm>
            <a:custGeom>
              <a:avLst/>
              <a:gdLst/>
              <a:ahLst/>
              <a:rect l="l" t="t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9" name="CustomShape 21"/>
            <p:cNvSpPr/>
            <p:nvPr/>
          </p:nvSpPr>
          <p:spPr>
            <a:xfrm>
              <a:off x="14400" y="9360"/>
              <a:ext cx="1770840" cy="3198240"/>
            </a:xfrm>
            <a:custGeom>
              <a:avLst/>
              <a:gdLst/>
              <a:ahLst/>
              <a:rect l="l" t="t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0" name="CustomShape 22"/>
            <p:cNvSpPr/>
            <p:nvPr/>
          </p:nvSpPr>
          <p:spPr>
            <a:xfrm>
              <a:off x="4680" y="6016680"/>
              <a:ext cx="213480" cy="826200"/>
            </a:xfrm>
            <a:custGeom>
              <a:avLst/>
              <a:gdLst/>
              <a:ahLst/>
              <a:rect l="l" t="t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1" name="CustomShape 23"/>
            <p:cNvSpPr/>
            <p:nvPr/>
          </p:nvSpPr>
          <p:spPr>
            <a:xfrm>
              <a:off x="14400" y="0"/>
              <a:ext cx="1561320" cy="2228040"/>
            </a:xfrm>
            <a:custGeom>
              <a:avLst/>
              <a:gdLst/>
              <a:ahLst/>
              <a:rect l="l" t="t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92" name="Group 24"/>
          <p:cNvGrpSpPr/>
          <p:nvPr/>
        </p:nvGrpSpPr>
        <p:grpSpPr>
          <a:xfrm>
            <a:off x="800280" y="1699560"/>
            <a:ext cx="3673800" cy="3470400"/>
            <a:chOff x="800280" y="1699560"/>
            <a:chExt cx="3673800" cy="3470400"/>
          </a:xfrm>
        </p:grpSpPr>
        <p:sp>
          <p:nvSpPr>
            <p:cNvPr id="93" name="CustomShape 25"/>
            <p:cNvSpPr/>
            <p:nvPr/>
          </p:nvSpPr>
          <p:spPr>
            <a:xfrm>
              <a:off x="800280" y="1699560"/>
              <a:ext cx="3673800" cy="502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94" name="CustomShape 26"/>
            <p:cNvSpPr/>
            <p:nvPr/>
          </p:nvSpPr>
          <p:spPr>
            <a:xfrm rot="10800000">
              <a:off x="2483280" y="4898160"/>
              <a:ext cx="315360" cy="2718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95" name="CustomShape 27"/>
            <p:cNvSpPr/>
            <p:nvPr/>
          </p:nvSpPr>
          <p:spPr>
            <a:xfrm>
              <a:off x="806400" y="2275560"/>
              <a:ext cx="3667680" cy="262368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96" name="CustomShape 28"/>
          <p:cNvSpPr/>
          <p:nvPr/>
        </p:nvSpPr>
        <p:spPr>
          <a:xfrm>
            <a:off x="888480" y="2350080"/>
            <a:ext cx="3498120" cy="245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228600" rIns="228600" tIns="228600" bIns="228600" anchor="ctr">
            <a:normAutofit/>
          </a:bodyPr>
          <a:p>
            <a:pPr algn="ctr">
              <a:lnSpc>
                <a:spcPct val="85000"/>
              </a:lnSpc>
            </a:pPr>
            <a:r>
              <a:rPr b="0" lang="cs-CZ" sz="4000" spc="-151" strike="noStrike">
                <a:solidFill>
                  <a:srgbClr val="fffeff"/>
                </a:solidFill>
                <a:latin typeface="Calibri Light"/>
                <a:ea typeface="Source Sans Pro"/>
              </a:rPr>
              <a:t>Ekonomická geografie</a:t>
            </a:r>
            <a:endParaRPr b="0" lang="en-GB" sz="4000" spc="-1" strike="noStrike">
              <a:latin typeface="Arial"/>
            </a:endParaRPr>
          </a:p>
        </p:txBody>
      </p:sp>
      <p:sp>
        <p:nvSpPr>
          <p:cNvPr id="97" name="CustomShape 29"/>
          <p:cNvSpPr/>
          <p:nvPr/>
        </p:nvSpPr>
        <p:spPr>
          <a:xfrm>
            <a:off x="4836240" y="389160"/>
            <a:ext cx="6883200" cy="6169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28600" indent="-227880">
              <a:lnSpc>
                <a:spcPct val="11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Arial"/>
              <a:buChar char="•"/>
            </a:pPr>
            <a:r>
              <a:rPr b="0" lang="cs-CZ" sz="2000" spc="-1" strike="noStrike">
                <a:solidFill>
                  <a:srgbClr val="ffffff"/>
                </a:solidFill>
                <a:latin typeface="Cambria"/>
                <a:ea typeface="Rockwell"/>
              </a:rPr>
              <a:t>Lokalizace, distribuce a prostorová organizace ekonomických aktivit</a:t>
            </a:r>
            <a:endParaRPr b="0" lang="en-GB" sz="2000" spc="-1" strike="noStrike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Arial"/>
              <a:buChar char="•"/>
            </a:pPr>
            <a:r>
              <a:rPr b="0" lang="cs-CZ" sz="2000" spc="-1" strike="noStrike">
                <a:solidFill>
                  <a:srgbClr val="ffffff"/>
                </a:solidFill>
                <a:latin typeface="Cambria"/>
                <a:ea typeface="Rockwell"/>
              </a:rPr>
              <a:t>5 sektorů:</a:t>
            </a:r>
            <a:endParaRPr b="0" lang="en-GB" sz="2000" spc="-1" strike="noStrike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Wingdings" charset="2"/>
              <a:buChar char=""/>
            </a:pPr>
            <a:r>
              <a:rPr b="0" lang="cs-CZ" sz="2000" spc="-1" strike="noStrike">
                <a:solidFill>
                  <a:srgbClr val="ffffff"/>
                </a:solidFill>
                <a:latin typeface="Cambria"/>
                <a:ea typeface="Rockwell"/>
              </a:rPr>
              <a:t>    </a:t>
            </a:r>
            <a:r>
              <a:rPr b="0" lang="cs-CZ" sz="2000" spc="-1" strike="noStrike">
                <a:solidFill>
                  <a:srgbClr val="ffffff"/>
                </a:solidFill>
                <a:latin typeface="Cambria"/>
                <a:ea typeface="Rockwell"/>
              </a:rPr>
              <a:t>1</a:t>
            </a:r>
            <a:r>
              <a:rPr b="0" i="1" lang="cs-CZ" sz="2000" spc="-1" strike="noStrike">
                <a:solidFill>
                  <a:srgbClr val="ffffff"/>
                </a:solidFill>
                <a:latin typeface="Cambria"/>
                <a:ea typeface="Rockwell"/>
              </a:rPr>
              <a:t>. Primární sektor</a:t>
            </a:r>
            <a:r>
              <a:rPr b="0" lang="cs-CZ" sz="2000" spc="-1" strike="noStrike">
                <a:solidFill>
                  <a:srgbClr val="ffffff"/>
                </a:solidFill>
                <a:latin typeface="Cambria"/>
                <a:ea typeface="Rockwell"/>
              </a:rPr>
              <a:t> (primér): prvovýroba → získávání surovin a produktů z přírody a obdělávání půdy → těžba, lesnictví, zemědělství, rybářství</a:t>
            </a:r>
            <a:endParaRPr b="0" lang="en-GB" sz="2000" spc="-1" strike="noStrike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Wingdings" charset="2"/>
              <a:buChar char=""/>
            </a:pPr>
            <a:r>
              <a:rPr b="0" lang="cs-CZ" sz="2000" spc="-1" strike="noStrike">
                <a:solidFill>
                  <a:srgbClr val="ffffff"/>
                </a:solidFill>
                <a:latin typeface="Cambria"/>
                <a:ea typeface="Rockwell"/>
              </a:rPr>
              <a:t>    </a:t>
            </a:r>
            <a:r>
              <a:rPr b="0" lang="cs-CZ" sz="2000" spc="-1" strike="noStrike">
                <a:solidFill>
                  <a:srgbClr val="ffffff"/>
                </a:solidFill>
                <a:latin typeface="Cambria"/>
                <a:ea typeface="Rockwell"/>
              </a:rPr>
              <a:t>2. </a:t>
            </a:r>
            <a:r>
              <a:rPr b="0" i="1" lang="cs-CZ" sz="2000" spc="-1" strike="noStrike">
                <a:solidFill>
                  <a:srgbClr val="ffffff"/>
                </a:solidFill>
                <a:latin typeface="Cambria"/>
                <a:ea typeface="Rockwell"/>
              </a:rPr>
              <a:t>Sekundér</a:t>
            </a:r>
            <a:r>
              <a:rPr b="0" lang="cs-CZ" sz="2000" spc="-1" strike="noStrike">
                <a:solidFill>
                  <a:srgbClr val="ffffff"/>
                </a:solidFill>
                <a:latin typeface="Cambria"/>
                <a:ea typeface="Rockwell"/>
              </a:rPr>
              <a:t>: druhovýroba → zpracování produktů z prvovýroby a výroba hmotných statků (průmysl), doprava</a:t>
            </a:r>
            <a:endParaRPr b="0" lang="en-GB" sz="2000" spc="-1" strike="noStrike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Wingdings" charset="2"/>
              <a:buChar char=""/>
            </a:pPr>
            <a:r>
              <a:rPr b="0" lang="cs-CZ" sz="2000" spc="-1" strike="noStrike">
                <a:solidFill>
                  <a:srgbClr val="ffffff"/>
                </a:solidFill>
                <a:latin typeface="Cambria"/>
                <a:ea typeface="Rockwell"/>
              </a:rPr>
              <a:t>    </a:t>
            </a:r>
            <a:r>
              <a:rPr b="0" lang="cs-CZ" sz="2000" spc="-1" strike="noStrike">
                <a:solidFill>
                  <a:srgbClr val="ffffff"/>
                </a:solidFill>
                <a:latin typeface="Cambria"/>
                <a:ea typeface="Rockwell"/>
              </a:rPr>
              <a:t>3. </a:t>
            </a:r>
            <a:r>
              <a:rPr b="0" i="1" lang="cs-CZ" sz="2000" spc="-1" strike="noStrike">
                <a:solidFill>
                  <a:srgbClr val="ffffff"/>
                </a:solidFill>
                <a:latin typeface="Cambria"/>
                <a:ea typeface="Rockwell"/>
              </a:rPr>
              <a:t>Terciér</a:t>
            </a:r>
            <a:r>
              <a:rPr b="0" lang="cs-CZ" sz="2000" spc="-1" strike="noStrike">
                <a:solidFill>
                  <a:srgbClr val="ffffff"/>
                </a:solidFill>
                <a:latin typeface="Cambria"/>
                <a:ea typeface="Rockwell"/>
              </a:rPr>
              <a:t>: oblast služeb → obchod, kultura, komunální služby</a:t>
            </a:r>
            <a:endParaRPr b="0" lang="en-GB" sz="2000" spc="-1" strike="noStrike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Wingdings" charset="2"/>
              <a:buChar char=""/>
            </a:pPr>
            <a:r>
              <a:rPr b="0" lang="cs-CZ" sz="2000" spc="-1" strike="noStrike">
                <a:solidFill>
                  <a:srgbClr val="ffffff"/>
                </a:solidFill>
                <a:latin typeface="Cambria"/>
                <a:ea typeface="Rockwell"/>
              </a:rPr>
              <a:t>    </a:t>
            </a:r>
            <a:r>
              <a:rPr b="0" lang="cs-CZ" sz="2000" spc="-1" strike="noStrike">
                <a:solidFill>
                  <a:srgbClr val="ffffff"/>
                </a:solidFill>
                <a:latin typeface="Cambria"/>
                <a:ea typeface="Rockwell"/>
              </a:rPr>
              <a:t>(4. </a:t>
            </a:r>
            <a:r>
              <a:rPr b="0" i="1" lang="cs-CZ" sz="2000" spc="-1" strike="noStrike">
                <a:solidFill>
                  <a:srgbClr val="ffffff"/>
                </a:solidFill>
                <a:latin typeface="Cambria"/>
                <a:ea typeface="Rockwell"/>
              </a:rPr>
              <a:t>Kvartér</a:t>
            </a:r>
            <a:r>
              <a:rPr b="0" lang="cs-CZ" sz="2000" spc="-1" strike="noStrike">
                <a:solidFill>
                  <a:srgbClr val="ffffff"/>
                </a:solidFill>
                <a:latin typeface="Cambria"/>
                <a:ea typeface="Rockwell"/>
              </a:rPr>
              <a:t>: vysokoškolské vzdělávání, věda a výzkum, státní správa, zdravotnictví</a:t>
            </a:r>
            <a:endParaRPr b="0" lang="en-GB" sz="2000" spc="-1" strike="noStrike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Wingdings" charset="2"/>
              <a:buChar char=""/>
            </a:pPr>
            <a:r>
              <a:rPr b="0" lang="cs-CZ" sz="2000" spc="-1" strike="noStrike">
                <a:solidFill>
                  <a:srgbClr val="ffffff"/>
                </a:solidFill>
                <a:latin typeface="Cambria"/>
                <a:ea typeface="Rockwell"/>
              </a:rPr>
              <a:t>    </a:t>
            </a:r>
            <a:r>
              <a:rPr b="0" lang="cs-CZ" sz="2000" spc="-1" strike="noStrike">
                <a:solidFill>
                  <a:srgbClr val="ffffff"/>
                </a:solidFill>
                <a:latin typeface="Cambria"/>
                <a:ea typeface="Rockwell"/>
              </a:rPr>
              <a:t>5. </a:t>
            </a:r>
            <a:r>
              <a:rPr b="0" i="1" lang="cs-CZ" sz="2000" spc="-1" strike="noStrike">
                <a:solidFill>
                  <a:srgbClr val="ffffff"/>
                </a:solidFill>
                <a:latin typeface="Cambria"/>
                <a:ea typeface="Rockwell"/>
              </a:rPr>
              <a:t>Kvintérní sektor</a:t>
            </a:r>
            <a:r>
              <a:rPr b="0" lang="cs-CZ" sz="2000" spc="-1" strike="noStrike">
                <a:solidFill>
                  <a:srgbClr val="ffffff"/>
                </a:solidFill>
                <a:latin typeface="Cambria"/>
                <a:ea typeface="Rockwell"/>
              </a:rPr>
              <a:t>: peněžnictví, pojišťovnictví, obchod s nemovitostmi)</a:t>
            </a:r>
            <a:endParaRPr b="0" lang="en-GB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45454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0" y="0"/>
            <a:ext cx="12191400" cy="68428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99" name="Group 2"/>
          <p:cNvGrpSpPr/>
          <p:nvPr/>
        </p:nvGrpSpPr>
        <p:grpSpPr>
          <a:xfrm>
            <a:off x="-417600" y="0"/>
            <a:ext cx="12583440" cy="6852600"/>
            <a:chOff x="-417600" y="0"/>
            <a:chExt cx="12583440" cy="6852600"/>
          </a:xfrm>
        </p:grpSpPr>
        <p:sp>
          <p:nvSpPr>
            <p:cNvPr id="100" name="CustomShape 3"/>
            <p:cNvSpPr/>
            <p:nvPr/>
          </p:nvSpPr>
          <p:spPr>
            <a:xfrm>
              <a:off x="1306440" y="0"/>
              <a:ext cx="3861720" cy="6842880"/>
            </a:xfrm>
            <a:custGeom>
              <a:avLst/>
              <a:gdLst/>
              <a:ahLst/>
              <a:rect l="l" t="t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1" name="CustomShape 4"/>
            <p:cNvSpPr/>
            <p:nvPr/>
          </p:nvSpPr>
          <p:spPr>
            <a:xfrm>
              <a:off x="10626840" y="9360"/>
              <a:ext cx="1539000" cy="554760"/>
            </a:xfrm>
            <a:custGeom>
              <a:avLst/>
              <a:gdLst/>
              <a:ahLst/>
              <a:rect l="l" t="t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2" name="CustomShape 5"/>
            <p:cNvSpPr/>
            <p:nvPr/>
          </p:nvSpPr>
          <p:spPr>
            <a:xfrm>
              <a:off x="10247400" y="5013360"/>
              <a:ext cx="1918440" cy="1829520"/>
            </a:xfrm>
            <a:custGeom>
              <a:avLst/>
              <a:gdLst/>
              <a:ahLst/>
              <a:rect l="l" t="t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3" name="CustomShape 6"/>
            <p:cNvSpPr/>
            <p:nvPr/>
          </p:nvSpPr>
          <p:spPr>
            <a:xfrm>
              <a:off x="1120680" y="0"/>
              <a:ext cx="3675960" cy="6842880"/>
            </a:xfrm>
            <a:custGeom>
              <a:avLst/>
              <a:gdLst/>
              <a:ahLst/>
              <a:rect l="l" t="t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prstDash val="dash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4" name="CustomShape 7"/>
            <p:cNvSpPr/>
            <p:nvPr/>
          </p:nvSpPr>
          <p:spPr>
            <a:xfrm>
              <a:off x="11202840" y="9360"/>
              <a:ext cx="963000" cy="366120"/>
            </a:xfrm>
            <a:custGeom>
              <a:avLst/>
              <a:gdLst/>
              <a:ahLst/>
              <a:rect l="l" t="t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prstDash val="dash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5" name="CustomShape 8"/>
            <p:cNvSpPr/>
            <p:nvPr/>
          </p:nvSpPr>
          <p:spPr>
            <a:xfrm>
              <a:off x="10495080" y="5275440"/>
              <a:ext cx="1666080" cy="1577160"/>
            </a:xfrm>
            <a:custGeom>
              <a:avLst/>
              <a:gdLst/>
              <a:ahLst/>
              <a:rect l="l" t="t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prstDash val="dash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6" name="CustomShape 9"/>
            <p:cNvSpPr/>
            <p:nvPr/>
          </p:nvSpPr>
          <p:spPr>
            <a:xfrm>
              <a:off x="1001880" y="0"/>
              <a:ext cx="3620520" cy="6842880"/>
            </a:xfrm>
            <a:custGeom>
              <a:avLst/>
              <a:gdLst/>
              <a:ahLst/>
              <a:rect l="l" t="t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7" name="CustomShape 10"/>
            <p:cNvSpPr/>
            <p:nvPr/>
          </p:nvSpPr>
          <p:spPr>
            <a:xfrm>
              <a:off x="11501280" y="9360"/>
              <a:ext cx="664560" cy="256320"/>
            </a:xfrm>
            <a:custGeom>
              <a:avLst/>
              <a:gdLst/>
              <a:ahLst/>
              <a:rect l="l" t="t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8" name="CustomShape 11"/>
            <p:cNvSpPr/>
            <p:nvPr/>
          </p:nvSpPr>
          <p:spPr>
            <a:xfrm>
              <a:off x="10640880" y="5408640"/>
              <a:ext cx="1524960" cy="1434240"/>
            </a:xfrm>
            <a:custGeom>
              <a:avLst/>
              <a:gdLst/>
              <a:ahLst/>
              <a:rect l="l" t="t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9" name="CustomShape 12"/>
            <p:cNvSpPr/>
            <p:nvPr/>
          </p:nvSpPr>
          <p:spPr>
            <a:xfrm>
              <a:off x="1001880" y="0"/>
              <a:ext cx="3243960" cy="6842880"/>
            </a:xfrm>
            <a:custGeom>
              <a:avLst/>
              <a:gdLst/>
              <a:ahLst/>
              <a:rect l="l" t="t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0" name="CustomShape 13"/>
            <p:cNvSpPr/>
            <p:nvPr/>
          </p:nvSpPr>
          <p:spPr>
            <a:xfrm>
              <a:off x="10802880" y="5518080"/>
              <a:ext cx="1362960" cy="1324800"/>
            </a:xfrm>
            <a:custGeom>
              <a:avLst/>
              <a:gdLst/>
              <a:ahLst/>
              <a:rect l="l" t="t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1" name="CustomShape 14"/>
            <p:cNvSpPr/>
            <p:nvPr/>
          </p:nvSpPr>
          <p:spPr>
            <a:xfrm>
              <a:off x="888840" y="0"/>
              <a:ext cx="3229920" cy="6842880"/>
            </a:xfrm>
            <a:custGeom>
              <a:avLst/>
              <a:gdLst/>
              <a:ahLst/>
              <a:rect l="l" t="t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2" name="CustomShape 15"/>
            <p:cNvSpPr/>
            <p:nvPr/>
          </p:nvSpPr>
          <p:spPr>
            <a:xfrm>
              <a:off x="10979280" y="5694480"/>
              <a:ext cx="1186560" cy="1148760"/>
            </a:xfrm>
            <a:custGeom>
              <a:avLst/>
              <a:gdLst/>
              <a:ahLst/>
              <a:rect l="l" t="t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3" name="CustomShape 16"/>
            <p:cNvSpPr/>
            <p:nvPr/>
          </p:nvSpPr>
          <p:spPr>
            <a:xfrm>
              <a:off x="484200" y="0"/>
              <a:ext cx="3420360" cy="6842880"/>
            </a:xfrm>
            <a:custGeom>
              <a:avLst/>
              <a:gdLst/>
              <a:ahLst/>
              <a:rect l="l" t="t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4" name="CustomShape 17"/>
            <p:cNvSpPr/>
            <p:nvPr/>
          </p:nvSpPr>
          <p:spPr>
            <a:xfrm>
              <a:off x="11287080" y="6049800"/>
              <a:ext cx="878760" cy="793080"/>
            </a:xfrm>
            <a:custGeom>
              <a:avLst/>
              <a:gdLst/>
              <a:ahLst/>
              <a:rect l="l" t="t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5" name="CustomShape 18"/>
            <p:cNvSpPr/>
            <p:nvPr/>
          </p:nvSpPr>
          <p:spPr>
            <a:xfrm>
              <a:off x="598320" y="0"/>
              <a:ext cx="2716920" cy="6842880"/>
            </a:xfrm>
            <a:custGeom>
              <a:avLst/>
              <a:gdLst/>
              <a:ahLst/>
              <a:rect l="l" t="t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600">
              <a:solidFill>
                <a:schemeClr val="tx1">
                  <a:alpha val="20000"/>
                </a:schemeClr>
              </a:solidFill>
              <a:prstDash val="dashDot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6" name="CustomShape 19"/>
            <p:cNvSpPr/>
            <p:nvPr/>
          </p:nvSpPr>
          <p:spPr>
            <a:xfrm>
              <a:off x="262080" y="0"/>
              <a:ext cx="2944080" cy="6842880"/>
            </a:xfrm>
            <a:custGeom>
              <a:avLst/>
              <a:gdLst/>
              <a:ahLst/>
              <a:rect l="l" t="t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prstDash val="lgDash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7" name="CustomShape 20"/>
            <p:cNvSpPr/>
            <p:nvPr/>
          </p:nvSpPr>
          <p:spPr>
            <a:xfrm>
              <a:off x="-417600" y="0"/>
              <a:ext cx="2402640" cy="6842880"/>
            </a:xfrm>
            <a:custGeom>
              <a:avLst/>
              <a:gdLst/>
              <a:ahLst/>
              <a:rect l="l" t="t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8" name="CustomShape 21"/>
            <p:cNvSpPr/>
            <p:nvPr/>
          </p:nvSpPr>
          <p:spPr>
            <a:xfrm>
              <a:off x="14400" y="9360"/>
              <a:ext cx="1770840" cy="3198240"/>
            </a:xfrm>
            <a:custGeom>
              <a:avLst/>
              <a:gdLst/>
              <a:ahLst/>
              <a:rect l="l" t="t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9" name="CustomShape 22"/>
            <p:cNvSpPr/>
            <p:nvPr/>
          </p:nvSpPr>
          <p:spPr>
            <a:xfrm>
              <a:off x="4680" y="6016680"/>
              <a:ext cx="213480" cy="826200"/>
            </a:xfrm>
            <a:custGeom>
              <a:avLst/>
              <a:gdLst/>
              <a:ahLst/>
              <a:rect l="l" t="t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0" name="CustomShape 23"/>
            <p:cNvSpPr/>
            <p:nvPr/>
          </p:nvSpPr>
          <p:spPr>
            <a:xfrm>
              <a:off x="14400" y="0"/>
              <a:ext cx="1561320" cy="2228040"/>
            </a:xfrm>
            <a:custGeom>
              <a:avLst/>
              <a:gdLst/>
              <a:ahLst/>
              <a:rect l="l" t="t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121" name="Group 24"/>
          <p:cNvGrpSpPr/>
          <p:nvPr/>
        </p:nvGrpSpPr>
        <p:grpSpPr>
          <a:xfrm>
            <a:off x="800280" y="1699560"/>
            <a:ext cx="3673800" cy="3470400"/>
            <a:chOff x="800280" y="1699560"/>
            <a:chExt cx="3673800" cy="3470400"/>
          </a:xfrm>
        </p:grpSpPr>
        <p:sp>
          <p:nvSpPr>
            <p:cNvPr id="122" name="CustomShape 25"/>
            <p:cNvSpPr/>
            <p:nvPr/>
          </p:nvSpPr>
          <p:spPr>
            <a:xfrm>
              <a:off x="800280" y="1699560"/>
              <a:ext cx="3673800" cy="502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23" name="CustomShape 26"/>
            <p:cNvSpPr/>
            <p:nvPr/>
          </p:nvSpPr>
          <p:spPr>
            <a:xfrm rot="10800000">
              <a:off x="2483280" y="4898160"/>
              <a:ext cx="315360" cy="2718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24" name="CustomShape 27"/>
            <p:cNvSpPr/>
            <p:nvPr/>
          </p:nvSpPr>
          <p:spPr>
            <a:xfrm>
              <a:off x="806400" y="2275560"/>
              <a:ext cx="3667680" cy="262368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25" name="CustomShape 28"/>
          <p:cNvSpPr/>
          <p:nvPr/>
        </p:nvSpPr>
        <p:spPr>
          <a:xfrm>
            <a:off x="888480" y="2350080"/>
            <a:ext cx="3498120" cy="245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228600" rIns="228600" tIns="228600" bIns="228600" anchor="ctr">
            <a:normAutofit/>
          </a:bodyPr>
          <a:p>
            <a:pPr algn="ctr">
              <a:lnSpc>
                <a:spcPct val="85000"/>
              </a:lnSpc>
            </a:pPr>
            <a:r>
              <a:rPr b="0" lang="cs-CZ" sz="4000" spc="-151" strike="noStrike">
                <a:solidFill>
                  <a:srgbClr val="fffeff"/>
                </a:solidFill>
                <a:latin typeface="Calibri Light"/>
                <a:ea typeface="Source Sans Pro"/>
              </a:rPr>
              <a:t>Vyspělost </a:t>
            </a:r>
            <a:br/>
            <a:r>
              <a:rPr b="0" lang="cs-CZ" sz="4000" spc="-151" strike="noStrike">
                <a:solidFill>
                  <a:srgbClr val="fffeff"/>
                </a:solidFill>
                <a:latin typeface="Calibri Light"/>
                <a:ea typeface="Source Sans Pro"/>
              </a:rPr>
              <a:t>státu</a:t>
            </a:r>
            <a:endParaRPr b="0" lang="en-GB" sz="4000" spc="-1" strike="noStrike">
              <a:latin typeface="Arial"/>
            </a:endParaRPr>
          </a:p>
        </p:txBody>
      </p:sp>
      <p:sp>
        <p:nvSpPr>
          <p:cNvPr id="126" name="CustomShape 29"/>
          <p:cNvSpPr/>
          <p:nvPr/>
        </p:nvSpPr>
        <p:spPr>
          <a:xfrm>
            <a:off x="5118480" y="803160"/>
            <a:ext cx="6281280" cy="5248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Arial"/>
              <a:buChar char="•"/>
            </a:pPr>
            <a:r>
              <a:rPr b="0" lang="cs-CZ" sz="2000" spc="-1" strike="noStrike">
                <a:solidFill>
                  <a:srgbClr val="ffffff"/>
                </a:solidFill>
                <a:latin typeface="Cambria"/>
                <a:ea typeface="Rockwell"/>
              </a:rPr>
              <a:t>Čím více lidí v sekundéru a hlavně pak terciéru, tím vyspělejší stát</a:t>
            </a:r>
            <a:endParaRPr b="0" lang="en-GB" sz="2000" spc="-1" strike="noStrike">
              <a:latin typeface="Arial"/>
            </a:endParaRPr>
          </a:p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Arial"/>
              <a:buChar char="•"/>
            </a:pPr>
            <a:r>
              <a:rPr b="0" lang="cs-CZ" sz="2000" spc="-1" strike="noStrike">
                <a:solidFill>
                  <a:srgbClr val="ffffff"/>
                </a:solidFill>
                <a:latin typeface="Cambria"/>
                <a:ea typeface="Source Sans Pro"/>
              </a:rPr>
              <a:t>Měření podle hospodářských ukazatelů: HDP, index lidského rozvoje</a:t>
            </a:r>
            <a:endParaRPr b="0" lang="en-GB" sz="2000" spc="-1" strike="noStrike">
              <a:latin typeface="Arial"/>
            </a:endParaRPr>
          </a:p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Arial"/>
              <a:buChar char="•"/>
            </a:pPr>
            <a:r>
              <a:rPr b="0" i="1" lang="cs-CZ" sz="2000" spc="-1" strike="noStrike">
                <a:solidFill>
                  <a:srgbClr val="ffffff"/>
                </a:solidFill>
                <a:latin typeface="Cambria"/>
                <a:ea typeface="Source Sans Pro"/>
              </a:rPr>
              <a:t>Jádrové hospodářské oblasti</a:t>
            </a:r>
            <a:r>
              <a:rPr b="0" lang="cs-CZ" sz="2000" spc="-1" strike="noStrike">
                <a:solidFill>
                  <a:srgbClr val="ffffff"/>
                </a:solidFill>
                <a:latin typeface="Cambria"/>
                <a:ea typeface="Source Sans Pro"/>
              </a:rPr>
              <a:t>: </a:t>
            </a:r>
            <a:r>
              <a:rPr b="0" lang="cs-CZ" sz="2000" spc="-1" strike="noStrike">
                <a:solidFill>
                  <a:srgbClr val="ffffff"/>
                </a:solidFill>
                <a:latin typeface="Cambria"/>
                <a:ea typeface="Rockwell"/>
              </a:rPr>
              <a:t>V. a Z. USA, ostrov Honšú, Z. Evropa (Německo, Fr., Niz.), Moskva → velké množství lidí, průmyslu, služeb, dopravy a financí → v ČR Praha, Plzeň, Brno a velká průmyslová a krajská města</a:t>
            </a:r>
            <a:endParaRPr b="0" lang="en-GB" sz="2000" spc="-1" strike="noStrike">
              <a:latin typeface="Arial"/>
            </a:endParaRPr>
          </a:p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Arial"/>
              <a:buChar char="•"/>
            </a:pPr>
            <a:r>
              <a:rPr b="0" i="1" lang="cs-CZ" sz="2000" spc="-1" strike="noStrike">
                <a:solidFill>
                  <a:srgbClr val="ffffff"/>
                </a:solidFill>
                <a:latin typeface="Cambria"/>
                <a:ea typeface="Source Sans Pro"/>
              </a:rPr>
              <a:t>Periferní oblasti</a:t>
            </a:r>
            <a:r>
              <a:rPr b="0" lang="cs-CZ" sz="2000" spc="-1" strike="noStrike">
                <a:solidFill>
                  <a:srgbClr val="ffffff"/>
                </a:solidFill>
                <a:latin typeface="Cambria"/>
                <a:ea typeface="Source Sans Pro"/>
              </a:rPr>
              <a:t>: </a:t>
            </a:r>
            <a:r>
              <a:rPr b="0" lang="cs-CZ" sz="2000" spc="-1" strike="noStrike">
                <a:solidFill>
                  <a:srgbClr val="ffffff"/>
                </a:solidFill>
                <a:latin typeface="Cambria"/>
                <a:ea typeface="Rockwell"/>
              </a:rPr>
              <a:t>střední Asie a Afrika a Amerika, severní Kanada, Bangladéš, Oceánie, Sahara, Amazonie, Sibiř a další → nízký počet obyvatel, hospodářsky málo vyspělé, špatné přírodní podmínky →  v ČR Šumava, Krušné hory a nejvíce Jesenicko</a:t>
            </a:r>
            <a:endParaRPr b="0" lang="en-GB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45454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0" y="0"/>
            <a:ext cx="12191400" cy="68428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128" name="Group 2"/>
          <p:cNvGrpSpPr/>
          <p:nvPr/>
        </p:nvGrpSpPr>
        <p:grpSpPr>
          <a:xfrm>
            <a:off x="-417600" y="0"/>
            <a:ext cx="12583440" cy="6852600"/>
            <a:chOff x="-417600" y="0"/>
            <a:chExt cx="12583440" cy="6852600"/>
          </a:xfrm>
        </p:grpSpPr>
        <p:sp>
          <p:nvSpPr>
            <p:cNvPr id="129" name="CustomShape 3"/>
            <p:cNvSpPr/>
            <p:nvPr/>
          </p:nvSpPr>
          <p:spPr>
            <a:xfrm>
              <a:off x="1306440" y="0"/>
              <a:ext cx="3861720" cy="6842880"/>
            </a:xfrm>
            <a:custGeom>
              <a:avLst/>
              <a:gdLst/>
              <a:ahLst/>
              <a:rect l="l" t="t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0" name="CustomShape 4"/>
            <p:cNvSpPr/>
            <p:nvPr/>
          </p:nvSpPr>
          <p:spPr>
            <a:xfrm>
              <a:off x="10626840" y="9360"/>
              <a:ext cx="1539000" cy="554760"/>
            </a:xfrm>
            <a:custGeom>
              <a:avLst/>
              <a:gdLst/>
              <a:ahLst/>
              <a:rect l="l" t="t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1" name="CustomShape 5"/>
            <p:cNvSpPr/>
            <p:nvPr/>
          </p:nvSpPr>
          <p:spPr>
            <a:xfrm>
              <a:off x="10247400" y="5013360"/>
              <a:ext cx="1918440" cy="1829520"/>
            </a:xfrm>
            <a:custGeom>
              <a:avLst/>
              <a:gdLst/>
              <a:ahLst/>
              <a:rect l="l" t="t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2" name="CustomShape 6"/>
            <p:cNvSpPr/>
            <p:nvPr/>
          </p:nvSpPr>
          <p:spPr>
            <a:xfrm>
              <a:off x="1120680" y="0"/>
              <a:ext cx="3675960" cy="6842880"/>
            </a:xfrm>
            <a:custGeom>
              <a:avLst/>
              <a:gdLst/>
              <a:ahLst/>
              <a:rect l="l" t="t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prstDash val="dash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3" name="CustomShape 7"/>
            <p:cNvSpPr/>
            <p:nvPr/>
          </p:nvSpPr>
          <p:spPr>
            <a:xfrm>
              <a:off x="11202840" y="9360"/>
              <a:ext cx="963000" cy="366120"/>
            </a:xfrm>
            <a:custGeom>
              <a:avLst/>
              <a:gdLst/>
              <a:ahLst/>
              <a:rect l="l" t="t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prstDash val="dash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4" name="CustomShape 8"/>
            <p:cNvSpPr/>
            <p:nvPr/>
          </p:nvSpPr>
          <p:spPr>
            <a:xfrm>
              <a:off x="10495080" y="5275440"/>
              <a:ext cx="1666080" cy="1577160"/>
            </a:xfrm>
            <a:custGeom>
              <a:avLst/>
              <a:gdLst/>
              <a:ahLst/>
              <a:rect l="l" t="t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prstDash val="dash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5" name="CustomShape 9"/>
            <p:cNvSpPr/>
            <p:nvPr/>
          </p:nvSpPr>
          <p:spPr>
            <a:xfrm>
              <a:off x="1001880" y="0"/>
              <a:ext cx="3620520" cy="6842880"/>
            </a:xfrm>
            <a:custGeom>
              <a:avLst/>
              <a:gdLst/>
              <a:ahLst/>
              <a:rect l="l" t="t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6" name="CustomShape 10"/>
            <p:cNvSpPr/>
            <p:nvPr/>
          </p:nvSpPr>
          <p:spPr>
            <a:xfrm>
              <a:off x="11501280" y="9360"/>
              <a:ext cx="664560" cy="256320"/>
            </a:xfrm>
            <a:custGeom>
              <a:avLst/>
              <a:gdLst/>
              <a:ahLst/>
              <a:rect l="l" t="t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7" name="CustomShape 11"/>
            <p:cNvSpPr/>
            <p:nvPr/>
          </p:nvSpPr>
          <p:spPr>
            <a:xfrm>
              <a:off x="10640880" y="5408640"/>
              <a:ext cx="1524960" cy="1434240"/>
            </a:xfrm>
            <a:custGeom>
              <a:avLst/>
              <a:gdLst/>
              <a:ahLst/>
              <a:rect l="l" t="t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8" name="CustomShape 12"/>
            <p:cNvSpPr/>
            <p:nvPr/>
          </p:nvSpPr>
          <p:spPr>
            <a:xfrm>
              <a:off x="1001880" y="0"/>
              <a:ext cx="3243960" cy="6842880"/>
            </a:xfrm>
            <a:custGeom>
              <a:avLst/>
              <a:gdLst/>
              <a:ahLst/>
              <a:rect l="l" t="t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9" name="CustomShape 13"/>
            <p:cNvSpPr/>
            <p:nvPr/>
          </p:nvSpPr>
          <p:spPr>
            <a:xfrm>
              <a:off x="10802880" y="5518080"/>
              <a:ext cx="1362960" cy="1324800"/>
            </a:xfrm>
            <a:custGeom>
              <a:avLst/>
              <a:gdLst/>
              <a:ahLst/>
              <a:rect l="l" t="t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0" name="CustomShape 14"/>
            <p:cNvSpPr/>
            <p:nvPr/>
          </p:nvSpPr>
          <p:spPr>
            <a:xfrm>
              <a:off x="888840" y="0"/>
              <a:ext cx="3229920" cy="6842880"/>
            </a:xfrm>
            <a:custGeom>
              <a:avLst/>
              <a:gdLst/>
              <a:ahLst/>
              <a:rect l="l" t="t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1" name="CustomShape 15"/>
            <p:cNvSpPr/>
            <p:nvPr/>
          </p:nvSpPr>
          <p:spPr>
            <a:xfrm>
              <a:off x="10979280" y="5694480"/>
              <a:ext cx="1186560" cy="1148760"/>
            </a:xfrm>
            <a:custGeom>
              <a:avLst/>
              <a:gdLst/>
              <a:ahLst/>
              <a:rect l="l" t="t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2" name="CustomShape 16"/>
            <p:cNvSpPr/>
            <p:nvPr/>
          </p:nvSpPr>
          <p:spPr>
            <a:xfrm>
              <a:off x="484200" y="0"/>
              <a:ext cx="3420360" cy="6842880"/>
            </a:xfrm>
            <a:custGeom>
              <a:avLst/>
              <a:gdLst/>
              <a:ahLst/>
              <a:rect l="l" t="t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3" name="CustomShape 17"/>
            <p:cNvSpPr/>
            <p:nvPr/>
          </p:nvSpPr>
          <p:spPr>
            <a:xfrm>
              <a:off x="11287080" y="6049800"/>
              <a:ext cx="878760" cy="793080"/>
            </a:xfrm>
            <a:custGeom>
              <a:avLst/>
              <a:gdLst/>
              <a:ahLst/>
              <a:rect l="l" t="t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4" name="CustomShape 18"/>
            <p:cNvSpPr/>
            <p:nvPr/>
          </p:nvSpPr>
          <p:spPr>
            <a:xfrm>
              <a:off x="598320" y="0"/>
              <a:ext cx="2716920" cy="6842880"/>
            </a:xfrm>
            <a:custGeom>
              <a:avLst/>
              <a:gdLst/>
              <a:ahLst/>
              <a:rect l="l" t="t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600">
              <a:solidFill>
                <a:schemeClr val="tx1">
                  <a:alpha val="20000"/>
                </a:schemeClr>
              </a:solidFill>
              <a:prstDash val="dashDot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5" name="CustomShape 19"/>
            <p:cNvSpPr/>
            <p:nvPr/>
          </p:nvSpPr>
          <p:spPr>
            <a:xfrm>
              <a:off x="262080" y="0"/>
              <a:ext cx="2944080" cy="6842880"/>
            </a:xfrm>
            <a:custGeom>
              <a:avLst/>
              <a:gdLst/>
              <a:ahLst/>
              <a:rect l="l" t="t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prstDash val="lgDash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6" name="CustomShape 20"/>
            <p:cNvSpPr/>
            <p:nvPr/>
          </p:nvSpPr>
          <p:spPr>
            <a:xfrm>
              <a:off x="-417600" y="0"/>
              <a:ext cx="2402640" cy="6842880"/>
            </a:xfrm>
            <a:custGeom>
              <a:avLst/>
              <a:gdLst/>
              <a:ahLst/>
              <a:rect l="l" t="t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7" name="CustomShape 21"/>
            <p:cNvSpPr/>
            <p:nvPr/>
          </p:nvSpPr>
          <p:spPr>
            <a:xfrm>
              <a:off x="14400" y="9360"/>
              <a:ext cx="1770840" cy="3198240"/>
            </a:xfrm>
            <a:custGeom>
              <a:avLst/>
              <a:gdLst/>
              <a:ahLst/>
              <a:rect l="l" t="t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8" name="CustomShape 22"/>
            <p:cNvSpPr/>
            <p:nvPr/>
          </p:nvSpPr>
          <p:spPr>
            <a:xfrm>
              <a:off x="4680" y="6016680"/>
              <a:ext cx="213480" cy="826200"/>
            </a:xfrm>
            <a:custGeom>
              <a:avLst/>
              <a:gdLst/>
              <a:ahLst/>
              <a:rect l="l" t="t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9" name="CustomShape 23"/>
            <p:cNvSpPr/>
            <p:nvPr/>
          </p:nvSpPr>
          <p:spPr>
            <a:xfrm>
              <a:off x="14400" y="0"/>
              <a:ext cx="1561320" cy="2228040"/>
            </a:xfrm>
            <a:custGeom>
              <a:avLst/>
              <a:gdLst/>
              <a:ahLst/>
              <a:rect l="l" t="t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150" name="Group 24"/>
          <p:cNvGrpSpPr/>
          <p:nvPr/>
        </p:nvGrpSpPr>
        <p:grpSpPr>
          <a:xfrm>
            <a:off x="800280" y="1699560"/>
            <a:ext cx="3673800" cy="3470400"/>
            <a:chOff x="800280" y="1699560"/>
            <a:chExt cx="3673800" cy="3470400"/>
          </a:xfrm>
        </p:grpSpPr>
        <p:sp>
          <p:nvSpPr>
            <p:cNvPr id="151" name="CustomShape 25"/>
            <p:cNvSpPr/>
            <p:nvPr/>
          </p:nvSpPr>
          <p:spPr>
            <a:xfrm>
              <a:off x="800280" y="1699560"/>
              <a:ext cx="3673800" cy="502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52" name="CustomShape 26"/>
            <p:cNvSpPr/>
            <p:nvPr/>
          </p:nvSpPr>
          <p:spPr>
            <a:xfrm rot="10800000">
              <a:off x="2483280" y="4898160"/>
              <a:ext cx="315360" cy="2718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53" name="CustomShape 27"/>
            <p:cNvSpPr/>
            <p:nvPr/>
          </p:nvSpPr>
          <p:spPr>
            <a:xfrm>
              <a:off x="806400" y="2275560"/>
              <a:ext cx="3667680" cy="262368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54" name="CustomShape 28"/>
          <p:cNvSpPr/>
          <p:nvPr/>
        </p:nvSpPr>
        <p:spPr>
          <a:xfrm>
            <a:off x="888480" y="2350080"/>
            <a:ext cx="3498120" cy="245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228600" rIns="228600" tIns="228600" bIns="228600" anchor="ctr">
            <a:normAutofit/>
          </a:bodyPr>
          <a:p>
            <a:pPr algn="ctr">
              <a:lnSpc>
                <a:spcPct val="85000"/>
              </a:lnSpc>
            </a:pPr>
            <a:r>
              <a:rPr b="0" lang="cs-CZ" sz="4000" spc="-151" strike="noStrike">
                <a:solidFill>
                  <a:srgbClr val="fffeff"/>
                </a:solidFill>
                <a:latin typeface="Calibri Light"/>
                <a:ea typeface="Source Sans Pro"/>
              </a:rPr>
              <a:t>PRIMÁRNÍ SEKTOR</a:t>
            </a:r>
            <a:endParaRPr b="0" lang="en-GB" sz="4000" spc="-1" strike="noStrike">
              <a:latin typeface="Arial"/>
            </a:endParaRPr>
          </a:p>
        </p:txBody>
      </p:sp>
      <p:sp>
        <p:nvSpPr>
          <p:cNvPr id="155" name="CustomShape 29"/>
          <p:cNvSpPr/>
          <p:nvPr/>
        </p:nvSpPr>
        <p:spPr>
          <a:xfrm>
            <a:off x="5118480" y="803160"/>
            <a:ext cx="6281280" cy="5248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28600" indent="-227880">
              <a:lnSpc>
                <a:spcPct val="11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Arial"/>
              <a:buChar char="•"/>
            </a:pPr>
            <a:r>
              <a:rPr b="0" lang="cs-CZ" sz="2000" spc="-1" strike="noStrike">
                <a:solidFill>
                  <a:srgbClr val="ffffff"/>
                </a:solidFill>
                <a:latin typeface="Cambria"/>
                <a:ea typeface="Source Sans Pro"/>
              </a:rPr>
              <a:t>Těžba a sběr přírodních zdrojů </a:t>
            </a:r>
            <a:r>
              <a:rPr b="0" lang="cs-CZ" sz="2000" spc="-1" strike="noStrike">
                <a:solidFill>
                  <a:srgbClr val="ffffff"/>
                </a:solidFill>
                <a:latin typeface="Cambria"/>
                <a:ea typeface="Rockwell"/>
              </a:rPr>
              <a:t>→ zemědělství, lesnictví, těžba a rybolov</a:t>
            </a:r>
            <a:endParaRPr b="0" lang="en-GB" sz="2000" spc="-1" strike="noStrike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Arial"/>
              <a:buChar char="•"/>
            </a:pPr>
            <a:r>
              <a:rPr b="0" lang="cs-CZ" sz="2000" spc="-1" strike="noStrike">
                <a:solidFill>
                  <a:srgbClr val="ffffff"/>
                </a:solidFill>
                <a:latin typeface="Cambria"/>
                <a:ea typeface="Rockwell"/>
              </a:rPr>
              <a:t>tvoří větší část ekonomiky v rozvojových zemích než v zemích vyspělých</a:t>
            </a:r>
            <a:endParaRPr b="0" lang="en-GB" sz="2000" spc="-1" strike="noStrike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Arial"/>
              <a:buChar char="•"/>
            </a:pPr>
            <a:r>
              <a:rPr b="1" lang="cs-CZ" sz="2000" spc="-1" strike="noStrike">
                <a:solidFill>
                  <a:srgbClr val="ffffff"/>
                </a:solidFill>
                <a:latin typeface="Cambria"/>
                <a:ea typeface="Source Sans Pro"/>
              </a:rPr>
              <a:t>ZEMĚDĚLSTVÍ</a:t>
            </a:r>
            <a:endParaRPr b="0" lang="en-GB" sz="2000" spc="-1" strike="noStrike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Wingdings" charset="2"/>
              <a:buChar char=""/>
            </a:pPr>
            <a:r>
              <a:rPr b="0" lang="cs-CZ" sz="2000" spc="-1" strike="noStrike">
                <a:solidFill>
                  <a:srgbClr val="ffffff"/>
                </a:solidFill>
                <a:latin typeface="Cambria"/>
                <a:ea typeface="Rockwell"/>
              </a:rPr>
              <a:t>potraviny a suroviny pro průmysl a pro chov zvířat, který do něj také spadá</a:t>
            </a:r>
            <a:endParaRPr b="0" lang="en-GB" sz="2000" spc="-1" strike="noStrike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Wingdings" charset="2"/>
              <a:buChar char=""/>
            </a:pPr>
            <a:r>
              <a:rPr b="0" i="1" lang="cs-CZ" sz="2000" spc="-1" strike="noStrike">
                <a:solidFill>
                  <a:srgbClr val="ffffff"/>
                </a:solidFill>
                <a:latin typeface="Cambria"/>
                <a:ea typeface="Source Sans Pro"/>
              </a:rPr>
              <a:t>Intenzivní zemědělství</a:t>
            </a:r>
            <a:r>
              <a:rPr b="0" lang="cs-CZ" sz="2000" spc="-1" strike="noStrike">
                <a:solidFill>
                  <a:srgbClr val="ffffff"/>
                </a:solidFill>
                <a:latin typeface="Cambria"/>
                <a:ea typeface="Source Sans Pro"/>
              </a:rPr>
              <a:t> - vyspělé země - dokonalejší technika, maximální výnosy, mechanizace, lepší hnojení, specializace na konkrétní plodiny</a:t>
            </a:r>
            <a:endParaRPr b="0" lang="en-GB" sz="2000" spc="-1" strike="noStrike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Wingdings" charset="2"/>
              <a:buChar char=""/>
            </a:pPr>
            <a:r>
              <a:rPr b="0" i="1" lang="cs-CZ" sz="2000" spc="-1" strike="noStrike">
                <a:solidFill>
                  <a:srgbClr val="ffffff"/>
                </a:solidFill>
                <a:latin typeface="Cambria"/>
                <a:ea typeface="Source Sans Pro"/>
              </a:rPr>
              <a:t>Extenzivní zemědělství </a:t>
            </a:r>
            <a:r>
              <a:rPr b="0" lang="cs-CZ" sz="2000" spc="-1" strike="noStrike">
                <a:solidFill>
                  <a:srgbClr val="ffffff"/>
                </a:solidFill>
                <a:latin typeface="Cambria"/>
                <a:ea typeface="Source Sans Pro"/>
              </a:rPr>
              <a:t>- nevyvinuté země, rozměrné státy - rozsáhlé rozlohy půdy, malý výnos</a:t>
            </a:r>
            <a:endParaRPr b="0" lang="en-GB" sz="2000" spc="-1" strike="noStrike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Wingdings" charset="2"/>
              <a:buChar char=""/>
            </a:pPr>
            <a:r>
              <a:rPr b="0" lang="cs-CZ" sz="2000" spc="-1" strike="noStrike">
                <a:solidFill>
                  <a:srgbClr val="ffffff"/>
                </a:solidFill>
                <a:latin typeface="Cambria"/>
                <a:ea typeface="Source Sans Pro"/>
              </a:rPr>
              <a:t>Vyspělé státy - nadprodukce, zaostalé státy - nestíhají uživit rostoucí obyvatelstvo</a:t>
            </a:r>
            <a:endParaRPr b="0" lang="en-GB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45454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CustomShape 1"/>
          <p:cNvSpPr/>
          <p:nvPr/>
        </p:nvSpPr>
        <p:spPr>
          <a:xfrm>
            <a:off x="0" y="0"/>
            <a:ext cx="12191400" cy="68428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157" name="Group 2"/>
          <p:cNvGrpSpPr/>
          <p:nvPr/>
        </p:nvGrpSpPr>
        <p:grpSpPr>
          <a:xfrm>
            <a:off x="-417600" y="0"/>
            <a:ext cx="12583440" cy="6852600"/>
            <a:chOff x="-417600" y="0"/>
            <a:chExt cx="12583440" cy="6852600"/>
          </a:xfrm>
        </p:grpSpPr>
        <p:sp>
          <p:nvSpPr>
            <p:cNvPr id="158" name="CustomShape 3"/>
            <p:cNvSpPr/>
            <p:nvPr/>
          </p:nvSpPr>
          <p:spPr>
            <a:xfrm>
              <a:off x="1306440" y="0"/>
              <a:ext cx="3861720" cy="6842880"/>
            </a:xfrm>
            <a:custGeom>
              <a:avLst/>
              <a:gdLst/>
              <a:ahLst/>
              <a:rect l="l" t="t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9" name="CustomShape 4"/>
            <p:cNvSpPr/>
            <p:nvPr/>
          </p:nvSpPr>
          <p:spPr>
            <a:xfrm>
              <a:off x="10626840" y="9360"/>
              <a:ext cx="1539000" cy="554760"/>
            </a:xfrm>
            <a:custGeom>
              <a:avLst/>
              <a:gdLst/>
              <a:ahLst/>
              <a:rect l="l" t="t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0" name="CustomShape 5"/>
            <p:cNvSpPr/>
            <p:nvPr/>
          </p:nvSpPr>
          <p:spPr>
            <a:xfrm>
              <a:off x="10247400" y="5013360"/>
              <a:ext cx="1918440" cy="1829520"/>
            </a:xfrm>
            <a:custGeom>
              <a:avLst/>
              <a:gdLst/>
              <a:ahLst/>
              <a:rect l="l" t="t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1" name="CustomShape 6"/>
            <p:cNvSpPr/>
            <p:nvPr/>
          </p:nvSpPr>
          <p:spPr>
            <a:xfrm>
              <a:off x="1120680" y="0"/>
              <a:ext cx="3675960" cy="6842880"/>
            </a:xfrm>
            <a:custGeom>
              <a:avLst/>
              <a:gdLst/>
              <a:ahLst/>
              <a:rect l="l" t="t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prstDash val="dash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2" name="CustomShape 7"/>
            <p:cNvSpPr/>
            <p:nvPr/>
          </p:nvSpPr>
          <p:spPr>
            <a:xfrm>
              <a:off x="11202840" y="9360"/>
              <a:ext cx="963000" cy="366120"/>
            </a:xfrm>
            <a:custGeom>
              <a:avLst/>
              <a:gdLst/>
              <a:ahLst/>
              <a:rect l="l" t="t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prstDash val="dash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3" name="CustomShape 8"/>
            <p:cNvSpPr/>
            <p:nvPr/>
          </p:nvSpPr>
          <p:spPr>
            <a:xfrm>
              <a:off x="10495080" y="5275440"/>
              <a:ext cx="1666080" cy="1577160"/>
            </a:xfrm>
            <a:custGeom>
              <a:avLst/>
              <a:gdLst/>
              <a:ahLst/>
              <a:rect l="l" t="t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prstDash val="dash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4" name="CustomShape 9"/>
            <p:cNvSpPr/>
            <p:nvPr/>
          </p:nvSpPr>
          <p:spPr>
            <a:xfrm>
              <a:off x="1001880" y="0"/>
              <a:ext cx="3620520" cy="6842880"/>
            </a:xfrm>
            <a:custGeom>
              <a:avLst/>
              <a:gdLst/>
              <a:ahLst/>
              <a:rect l="l" t="t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5" name="CustomShape 10"/>
            <p:cNvSpPr/>
            <p:nvPr/>
          </p:nvSpPr>
          <p:spPr>
            <a:xfrm>
              <a:off x="11501280" y="9360"/>
              <a:ext cx="664560" cy="256320"/>
            </a:xfrm>
            <a:custGeom>
              <a:avLst/>
              <a:gdLst/>
              <a:ahLst/>
              <a:rect l="l" t="t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6" name="CustomShape 11"/>
            <p:cNvSpPr/>
            <p:nvPr/>
          </p:nvSpPr>
          <p:spPr>
            <a:xfrm>
              <a:off x="10640880" y="5408640"/>
              <a:ext cx="1524960" cy="1434240"/>
            </a:xfrm>
            <a:custGeom>
              <a:avLst/>
              <a:gdLst/>
              <a:ahLst/>
              <a:rect l="l" t="t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7" name="CustomShape 12"/>
            <p:cNvSpPr/>
            <p:nvPr/>
          </p:nvSpPr>
          <p:spPr>
            <a:xfrm>
              <a:off x="1001880" y="0"/>
              <a:ext cx="3243960" cy="6842880"/>
            </a:xfrm>
            <a:custGeom>
              <a:avLst/>
              <a:gdLst/>
              <a:ahLst/>
              <a:rect l="l" t="t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8" name="CustomShape 13"/>
            <p:cNvSpPr/>
            <p:nvPr/>
          </p:nvSpPr>
          <p:spPr>
            <a:xfrm>
              <a:off x="10802880" y="5518080"/>
              <a:ext cx="1362960" cy="1324800"/>
            </a:xfrm>
            <a:custGeom>
              <a:avLst/>
              <a:gdLst/>
              <a:ahLst/>
              <a:rect l="l" t="t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9" name="CustomShape 14"/>
            <p:cNvSpPr/>
            <p:nvPr/>
          </p:nvSpPr>
          <p:spPr>
            <a:xfrm>
              <a:off x="888840" y="0"/>
              <a:ext cx="3229920" cy="6842880"/>
            </a:xfrm>
            <a:custGeom>
              <a:avLst/>
              <a:gdLst/>
              <a:ahLst/>
              <a:rect l="l" t="t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0" name="CustomShape 15"/>
            <p:cNvSpPr/>
            <p:nvPr/>
          </p:nvSpPr>
          <p:spPr>
            <a:xfrm>
              <a:off x="10979280" y="5694480"/>
              <a:ext cx="1186560" cy="1148760"/>
            </a:xfrm>
            <a:custGeom>
              <a:avLst/>
              <a:gdLst/>
              <a:ahLst/>
              <a:rect l="l" t="t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1" name="CustomShape 16"/>
            <p:cNvSpPr/>
            <p:nvPr/>
          </p:nvSpPr>
          <p:spPr>
            <a:xfrm>
              <a:off x="484200" y="0"/>
              <a:ext cx="3420360" cy="6842880"/>
            </a:xfrm>
            <a:custGeom>
              <a:avLst/>
              <a:gdLst/>
              <a:ahLst/>
              <a:rect l="l" t="t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2" name="CustomShape 17"/>
            <p:cNvSpPr/>
            <p:nvPr/>
          </p:nvSpPr>
          <p:spPr>
            <a:xfrm>
              <a:off x="11287080" y="6049800"/>
              <a:ext cx="878760" cy="793080"/>
            </a:xfrm>
            <a:custGeom>
              <a:avLst/>
              <a:gdLst/>
              <a:ahLst/>
              <a:rect l="l" t="t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3" name="CustomShape 18"/>
            <p:cNvSpPr/>
            <p:nvPr/>
          </p:nvSpPr>
          <p:spPr>
            <a:xfrm>
              <a:off x="598320" y="0"/>
              <a:ext cx="2716920" cy="6842880"/>
            </a:xfrm>
            <a:custGeom>
              <a:avLst/>
              <a:gdLst/>
              <a:ahLst/>
              <a:rect l="l" t="t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600">
              <a:solidFill>
                <a:schemeClr val="tx1">
                  <a:alpha val="20000"/>
                </a:schemeClr>
              </a:solidFill>
              <a:prstDash val="dashDot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4" name="CustomShape 19"/>
            <p:cNvSpPr/>
            <p:nvPr/>
          </p:nvSpPr>
          <p:spPr>
            <a:xfrm>
              <a:off x="262080" y="0"/>
              <a:ext cx="2944080" cy="6842880"/>
            </a:xfrm>
            <a:custGeom>
              <a:avLst/>
              <a:gdLst/>
              <a:ahLst/>
              <a:rect l="l" t="t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prstDash val="lgDash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5" name="CustomShape 20"/>
            <p:cNvSpPr/>
            <p:nvPr/>
          </p:nvSpPr>
          <p:spPr>
            <a:xfrm>
              <a:off x="-417600" y="0"/>
              <a:ext cx="2402640" cy="6842880"/>
            </a:xfrm>
            <a:custGeom>
              <a:avLst/>
              <a:gdLst/>
              <a:ahLst/>
              <a:rect l="l" t="t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6" name="CustomShape 21"/>
            <p:cNvSpPr/>
            <p:nvPr/>
          </p:nvSpPr>
          <p:spPr>
            <a:xfrm>
              <a:off x="14400" y="9360"/>
              <a:ext cx="1770840" cy="3198240"/>
            </a:xfrm>
            <a:custGeom>
              <a:avLst/>
              <a:gdLst/>
              <a:ahLst/>
              <a:rect l="l" t="t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7" name="CustomShape 22"/>
            <p:cNvSpPr/>
            <p:nvPr/>
          </p:nvSpPr>
          <p:spPr>
            <a:xfrm>
              <a:off x="4680" y="6016680"/>
              <a:ext cx="213480" cy="826200"/>
            </a:xfrm>
            <a:custGeom>
              <a:avLst/>
              <a:gdLst/>
              <a:ahLst/>
              <a:rect l="l" t="t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8" name="CustomShape 23"/>
            <p:cNvSpPr/>
            <p:nvPr/>
          </p:nvSpPr>
          <p:spPr>
            <a:xfrm>
              <a:off x="14400" y="0"/>
              <a:ext cx="1561320" cy="2228040"/>
            </a:xfrm>
            <a:custGeom>
              <a:avLst/>
              <a:gdLst/>
              <a:ahLst/>
              <a:rect l="l" t="t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179" name="Group 24"/>
          <p:cNvGrpSpPr/>
          <p:nvPr/>
        </p:nvGrpSpPr>
        <p:grpSpPr>
          <a:xfrm>
            <a:off x="800280" y="1699560"/>
            <a:ext cx="3673800" cy="3470400"/>
            <a:chOff x="800280" y="1699560"/>
            <a:chExt cx="3673800" cy="3470400"/>
          </a:xfrm>
        </p:grpSpPr>
        <p:sp>
          <p:nvSpPr>
            <p:cNvPr id="180" name="CustomShape 25"/>
            <p:cNvSpPr/>
            <p:nvPr/>
          </p:nvSpPr>
          <p:spPr>
            <a:xfrm>
              <a:off x="800280" y="1699560"/>
              <a:ext cx="3673800" cy="502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81" name="CustomShape 26"/>
            <p:cNvSpPr/>
            <p:nvPr/>
          </p:nvSpPr>
          <p:spPr>
            <a:xfrm rot="10800000">
              <a:off x="2483280" y="4898160"/>
              <a:ext cx="315360" cy="2718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82" name="CustomShape 27"/>
            <p:cNvSpPr/>
            <p:nvPr/>
          </p:nvSpPr>
          <p:spPr>
            <a:xfrm>
              <a:off x="806400" y="2275560"/>
              <a:ext cx="3667680" cy="262368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83" name="CustomShape 28"/>
          <p:cNvSpPr/>
          <p:nvPr/>
        </p:nvSpPr>
        <p:spPr>
          <a:xfrm>
            <a:off x="888480" y="2350080"/>
            <a:ext cx="3498120" cy="245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228600" rIns="228600" tIns="228600" bIns="228600" anchor="ctr">
            <a:normAutofit/>
          </a:bodyPr>
          <a:p>
            <a:pPr algn="ctr">
              <a:lnSpc>
                <a:spcPct val="85000"/>
              </a:lnSpc>
            </a:pPr>
            <a:r>
              <a:rPr b="0" lang="cs-CZ" sz="4000" spc="-151" strike="noStrike">
                <a:solidFill>
                  <a:srgbClr val="fffeff"/>
                </a:solidFill>
                <a:latin typeface="Calibri Light"/>
                <a:ea typeface="Source Sans Pro"/>
              </a:rPr>
              <a:t>Rostlinná </a:t>
            </a:r>
            <a:br/>
            <a:r>
              <a:rPr b="0" lang="cs-CZ" sz="4000" spc="-151" strike="noStrike">
                <a:solidFill>
                  <a:srgbClr val="fffeff"/>
                </a:solidFill>
                <a:latin typeface="Calibri Light"/>
                <a:ea typeface="Source Sans Pro"/>
              </a:rPr>
              <a:t>a živočišná výroba</a:t>
            </a:r>
            <a:endParaRPr b="0" lang="en-GB" sz="4000" spc="-1" strike="noStrike">
              <a:latin typeface="Arial"/>
            </a:endParaRPr>
          </a:p>
        </p:txBody>
      </p:sp>
      <p:sp>
        <p:nvSpPr>
          <p:cNvPr id="184" name="CustomShape 29"/>
          <p:cNvSpPr/>
          <p:nvPr/>
        </p:nvSpPr>
        <p:spPr>
          <a:xfrm>
            <a:off x="4695120" y="1028880"/>
            <a:ext cx="7090200" cy="5248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28600" indent="-227880">
              <a:lnSpc>
                <a:spcPct val="10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Arial"/>
              <a:buChar char="•"/>
            </a:pPr>
            <a:r>
              <a:rPr b="1" i="1" lang="cs-CZ" sz="1600" spc="-1" strike="noStrike">
                <a:solidFill>
                  <a:srgbClr val="ffffff"/>
                </a:solidFill>
                <a:latin typeface="Cambria"/>
                <a:ea typeface="Source Sans Pro"/>
              </a:rPr>
              <a:t>ROSTLINNÁ VÝROBA</a:t>
            </a:r>
            <a:endParaRPr b="0" lang="en-GB" sz="1600" spc="-1" strike="noStrike">
              <a:latin typeface="Arial"/>
            </a:endParaRPr>
          </a:p>
          <a:p>
            <a:pPr marL="228600" indent="-227880">
              <a:lnSpc>
                <a:spcPct val="10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Arial"/>
              <a:buChar char="•"/>
            </a:pPr>
            <a:r>
              <a:rPr b="0" lang="cs-CZ" sz="1600" spc="-1" strike="noStrike">
                <a:solidFill>
                  <a:srgbClr val="ffffff"/>
                </a:solidFill>
                <a:latin typeface="Cambria"/>
                <a:ea typeface="Source Sans Pro"/>
              </a:rPr>
              <a:t>Potraviny x krmivo pro zvířata x suroviny (průmysl)</a:t>
            </a:r>
            <a:endParaRPr b="0" lang="en-GB" sz="1600" spc="-1" strike="noStrike">
              <a:latin typeface="Arial"/>
            </a:endParaRPr>
          </a:p>
          <a:p>
            <a:pPr marL="228600" indent="-227880">
              <a:lnSpc>
                <a:spcPct val="10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Arial"/>
              <a:buChar char="•"/>
            </a:pPr>
            <a:r>
              <a:rPr b="0" i="1" lang="cs-CZ" sz="1600" spc="-1" strike="noStrike">
                <a:solidFill>
                  <a:srgbClr val="ffffff"/>
                </a:solidFill>
                <a:latin typeface="Cambria"/>
                <a:ea typeface="Source Sans Pro"/>
              </a:rPr>
              <a:t>Světové obilnice</a:t>
            </a:r>
            <a:r>
              <a:rPr b="1" lang="cs-CZ" sz="1600" spc="-1" strike="noStrike">
                <a:solidFill>
                  <a:srgbClr val="ffffff"/>
                </a:solidFill>
                <a:latin typeface="Cambria"/>
                <a:ea typeface="Source Sans Pro"/>
              </a:rPr>
              <a:t>:</a:t>
            </a:r>
            <a:endParaRPr b="0" lang="en-GB" sz="1600" spc="-1" strike="noStrike">
              <a:latin typeface="Arial"/>
            </a:endParaRPr>
          </a:p>
          <a:p>
            <a:pPr marL="228600" indent="-227880">
              <a:lnSpc>
                <a:spcPct val="10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Wingdings" charset="2"/>
              <a:buChar char=""/>
            </a:pPr>
            <a:r>
              <a:rPr b="0" lang="cs-CZ" sz="1600" spc="-1" strike="noStrike">
                <a:solidFill>
                  <a:srgbClr val="ffffff"/>
                </a:solidFill>
                <a:latin typeface="Cambria"/>
                <a:ea typeface="Rockwell"/>
              </a:rPr>
              <a:t>    </a:t>
            </a:r>
            <a:r>
              <a:rPr b="0" lang="cs-CZ" sz="1600" spc="-1" strike="noStrike">
                <a:solidFill>
                  <a:srgbClr val="ffffff"/>
                </a:solidFill>
                <a:latin typeface="Cambria"/>
                <a:ea typeface="Rockwell"/>
              </a:rPr>
              <a:t>1. Evropa (Francie-Ukrajina) – pšenice</a:t>
            </a:r>
            <a:endParaRPr b="0" lang="en-GB" sz="1600" spc="-1" strike="noStrike">
              <a:latin typeface="Arial"/>
            </a:endParaRPr>
          </a:p>
          <a:p>
            <a:pPr marL="228600" indent="-227880">
              <a:lnSpc>
                <a:spcPct val="10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Wingdings" charset="2"/>
              <a:buChar char=""/>
            </a:pPr>
            <a:r>
              <a:rPr b="0" lang="cs-CZ" sz="1600" spc="-1" strike="noStrike">
                <a:solidFill>
                  <a:srgbClr val="ffffff"/>
                </a:solidFill>
                <a:latin typeface="Cambria"/>
                <a:ea typeface="Rockwell"/>
              </a:rPr>
              <a:t>    </a:t>
            </a:r>
            <a:r>
              <a:rPr b="0" lang="cs-CZ" sz="1600" spc="-1" strike="noStrike">
                <a:solidFill>
                  <a:srgbClr val="ffffff"/>
                </a:solidFill>
                <a:latin typeface="Cambria"/>
                <a:ea typeface="Rockwell"/>
              </a:rPr>
              <a:t>2. Severní Amerika (USA, Kanada) – pšenice &amp; kukuřice</a:t>
            </a:r>
            <a:endParaRPr b="0" lang="en-GB" sz="1600" spc="-1" strike="noStrike">
              <a:latin typeface="Arial"/>
            </a:endParaRPr>
          </a:p>
          <a:p>
            <a:pPr marL="228600" indent="-227880">
              <a:lnSpc>
                <a:spcPct val="10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Wingdings" charset="2"/>
              <a:buChar char=""/>
            </a:pPr>
            <a:r>
              <a:rPr b="0" lang="cs-CZ" sz="1600" spc="-1" strike="noStrike">
                <a:solidFill>
                  <a:srgbClr val="ffffff"/>
                </a:solidFill>
                <a:latin typeface="Cambria"/>
                <a:ea typeface="Rockwell"/>
              </a:rPr>
              <a:t>    </a:t>
            </a:r>
            <a:r>
              <a:rPr b="0" lang="cs-CZ" sz="1600" spc="-1" strike="noStrike">
                <a:solidFill>
                  <a:srgbClr val="ffffff"/>
                </a:solidFill>
                <a:latin typeface="Cambria"/>
                <a:ea typeface="Rockwell"/>
              </a:rPr>
              <a:t>3. Asie (monzunová oblast) – 90 % světové produkce rýže</a:t>
            </a:r>
            <a:endParaRPr b="0" lang="en-GB" sz="1600" spc="-1" strike="noStrike">
              <a:latin typeface="Arial"/>
            </a:endParaRPr>
          </a:p>
          <a:p>
            <a:pPr marL="228600" indent="-227880">
              <a:lnSpc>
                <a:spcPct val="10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Wingdings" charset="2"/>
              <a:buChar char=""/>
            </a:pPr>
            <a:r>
              <a:rPr b="0" lang="cs-CZ" sz="1600" spc="-1" strike="noStrike">
                <a:solidFill>
                  <a:srgbClr val="ffffff"/>
                </a:solidFill>
                <a:latin typeface="Cambria"/>
                <a:ea typeface="Rockwell"/>
              </a:rPr>
              <a:t>    </a:t>
            </a:r>
            <a:r>
              <a:rPr b="0" lang="cs-CZ" sz="1600" spc="-1" strike="noStrike">
                <a:solidFill>
                  <a:srgbClr val="ffffff"/>
                </a:solidFill>
                <a:latin typeface="Cambria"/>
                <a:ea typeface="Rockwell"/>
              </a:rPr>
              <a:t>4. Jižní Amerika – pšenice</a:t>
            </a:r>
            <a:endParaRPr b="0" lang="en-GB" sz="1600" spc="-1" strike="noStrike">
              <a:latin typeface="Arial"/>
            </a:endParaRPr>
          </a:p>
          <a:p>
            <a:pPr marL="228600" indent="-227880">
              <a:lnSpc>
                <a:spcPct val="10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Wingdings" charset="2"/>
              <a:buChar char=""/>
            </a:pPr>
            <a:r>
              <a:rPr b="0" lang="cs-CZ" sz="1600" spc="-1" strike="noStrike">
                <a:solidFill>
                  <a:srgbClr val="ffffff"/>
                </a:solidFill>
                <a:latin typeface="Cambria"/>
                <a:ea typeface="Rockwell"/>
              </a:rPr>
              <a:t>    </a:t>
            </a:r>
            <a:r>
              <a:rPr b="0" lang="cs-CZ" sz="1600" spc="-1" strike="noStrike">
                <a:solidFill>
                  <a:srgbClr val="ffffff"/>
                </a:solidFill>
                <a:latin typeface="Cambria"/>
                <a:ea typeface="Rockwell"/>
              </a:rPr>
              <a:t>5. Austrálie – pšenice</a:t>
            </a:r>
            <a:endParaRPr b="0" lang="en-GB" sz="1600" spc="-1" strike="noStrike">
              <a:latin typeface="Arial"/>
            </a:endParaRPr>
          </a:p>
          <a:p>
            <a:pPr marL="228600" indent="-227880">
              <a:lnSpc>
                <a:spcPct val="10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Arial"/>
              <a:buChar char="•"/>
            </a:pPr>
            <a:r>
              <a:rPr b="1" i="1" lang="cs-CZ" sz="1600" spc="-1" strike="noStrike">
                <a:solidFill>
                  <a:srgbClr val="ffffff"/>
                </a:solidFill>
                <a:latin typeface="Cambria"/>
                <a:ea typeface="Rockwell"/>
              </a:rPr>
              <a:t>ŽIVOČIŠNÁ VÝROBA</a:t>
            </a:r>
            <a:endParaRPr b="0" lang="en-GB" sz="1600" spc="-1" strike="noStrike">
              <a:latin typeface="Arial"/>
            </a:endParaRPr>
          </a:p>
          <a:p>
            <a:pPr marL="228600" indent="-227880">
              <a:lnSpc>
                <a:spcPct val="10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Arial"/>
              <a:buChar char="•"/>
            </a:pPr>
            <a:r>
              <a:rPr b="0" lang="cs-CZ" sz="1600" spc="-1" strike="noStrike">
                <a:solidFill>
                  <a:srgbClr val="ffffff"/>
                </a:solidFill>
                <a:latin typeface="Cambria"/>
                <a:ea typeface="Rockwell"/>
              </a:rPr>
              <a:t>výživa, suroviny (kůže, hedvábí, vlna), dopravní prostředky</a:t>
            </a:r>
            <a:endParaRPr b="0" lang="en-GB" sz="1600" spc="-1" strike="noStrike">
              <a:latin typeface="Arial"/>
            </a:endParaRPr>
          </a:p>
          <a:p>
            <a:pPr marL="228600" indent="-227880">
              <a:lnSpc>
                <a:spcPct val="10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Arial"/>
              <a:buChar char="•"/>
            </a:pPr>
            <a:r>
              <a:rPr b="0" lang="cs-CZ" sz="1600" spc="-1" strike="noStrike">
                <a:solidFill>
                  <a:srgbClr val="ffffff"/>
                </a:solidFill>
                <a:latin typeface="Cambria"/>
                <a:ea typeface="Rockwell"/>
              </a:rPr>
              <a:t>Typy chovu:</a:t>
            </a:r>
            <a:endParaRPr b="0" lang="en-GB" sz="1600" spc="-1" strike="noStrike">
              <a:latin typeface="Arial"/>
            </a:endParaRPr>
          </a:p>
          <a:p>
            <a:pPr marL="228600" indent="-227880">
              <a:lnSpc>
                <a:spcPct val="10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Wingdings" charset="2"/>
              <a:buChar char=""/>
            </a:pPr>
            <a:r>
              <a:rPr b="0" lang="cs-CZ" sz="1600" spc="-1" strike="noStrike">
                <a:solidFill>
                  <a:srgbClr val="ffffff"/>
                </a:solidFill>
                <a:latin typeface="Cambria"/>
                <a:ea typeface="Rockwell"/>
              </a:rPr>
              <a:t>    </a:t>
            </a:r>
            <a:r>
              <a:rPr b="0" lang="cs-CZ" sz="1600" spc="-1" strike="noStrike">
                <a:solidFill>
                  <a:srgbClr val="ffffff"/>
                </a:solidFill>
                <a:latin typeface="Cambria"/>
                <a:ea typeface="Rockwell"/>
              </a:rPr>
              <a:t>kočovné pastevectví (S. Afrika – Čad, Mali, Etiopie; Mongolsko)</a:t>
            </a:r>
            <a:endParaRPr b="0" lang="en-GB" sz="1600" spc="-1" strike="noStrike">
              <a:latin typeface="Arial"/>
            </a:endParaRPr>
          </a:p>
          <a:p>
            <a:pPr marL="228600" indent="-227880">
              <a:lnSpc>
                <a:spcPct val="10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Wingdings" charset="2"/>
              <a:buChar char=""/>
            </a:pPr>
            <a:r>
              <a:rPr b="0" lang="cs-CZ" sz="1600" spc="-1" strike="noStrike">
                <a:solidFill>
                  <a:srgbClr val="ffffff"/>
                </a:solidFill>
                <a:latin typeface="Cambria"/>
                <a:ea typeface="Rockwell"/>
              </a:rPr>
              <a:t>    </a:t>
            </a:r>
            <a:r>
              <a:rPr b="0" lang="cs-CZ" sz="1600" spc="-1" strike="noStrike">
                <a:solidFill>
                  <a:srgbClr val="ffffff"/>
                </a:solidFill>
                <a:latin typeface="Cambria"/>
                <a:ea typeface="Rockwell"/>
              </a:rPr>
              <a:t>extenzivní pastevectví → velké počty zvěře na velkých plochách → USA,      </a:t>
            </a:r>
            <a:br/>
            <a:r>
              <a:rPr b="0" lang="cs-CZ" sz="1600" spc="-1" strike="noStrike">
                <a:solidFill>
                  <a:srgbClr val="ffffff"/>
                </a:solidFill>
                <a:latin typeface="Cambria"/>
                <a:ea typeface="Rockwell"/>
              </a:rPr>
              <a:t>    Alpy</a:t>
            </a:r>
            <a:endParaRPr b="0" lang="en-GB" sz="1600" spc="-1" strike="noStrike">
              <a:latin typeface="Arial"/>
            </a:endParaRPr>
          </a:p>
          <a:p>
            <a:pPr marL="228600" indent="-227880">
              <a:lnSpc>
                <a:spcPct val="10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Wingdings" charset="2"/>
              <a:buChar char=""/>
            </a:pPr>
            <a:r>
              <a:rPr b="0" lang="cs-CZ" sz="1600" spc="-1" strike="noStrike">
                <a:solidFill>
                  <a:srgbClr val="ffffff"/>
                </a:solidFill>
                <a:latin typeface="Cambria"/>
                <a:ea typeface="Rockwell"/>
              </a:rPr>
              <a:t>    </a:t>
            </a:r>
            <a:r>
              <a:rPr b="0" lang="cs-CZ" sz="1600" spc="-1" strike="noStrike">
                <a:solidFill>
                  <a:srgbClr val="ffffff"/>
                </a:solidFill>
                <a:latin typeface="Cambria"/>
                <a:ea typeface="Rockwell"/>
              </a:rPr>
              <a:t>intenzivní pastevectví (velkochovy, hl. Evropa)</a:t>
            </a:r>
            <a:endParaRPr b="0" lang="en-GB" sz="1600" spc="-1" strike="noStrike">
              <a:latin typeface="Arial"/>
            </a:endParaRPr>
          </a:p>
          <a:p>
            <a:pPr marL="228600" indent="-227880">
              <a:lnSpc>
                <a:spcPct val="10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Wingdings" charset="2"/>
              <a:buChar char=""/>
            </a:pPr>
            <a:r>
              <a:rPr b="0" lang="cs-CZ" sz="1600" spc="-1" strike="noStrike">
                <a:solidFill>
                  <a:srgbClr val="ffffff"/>
                </a:solidFill>
                <a:latin typeface="Cambria"/>
                <a:ea typeface="Rockwell"/>
              </a:rPr>
              <a:t>    </a:t>
            </a:r>
            <a:r>
              <a:rPr b="0" lang="cs-CZ" sz="1600" spc="-1" strike="noStrike">
                <a:solidFill>
                  <a:srgbClr val="ffffff"/>
                </a:solidFill>
                <a:latin typeface="Cambria"/>
                <a:ea typeface="Rockwell"/>
              </a:rPr>
              <a:t>alternativní (ekologické)  → návrat zvířat do přírodní krajiny,                          </a:t>
            </a:r>
            <a:br/>
            <a:r>
              <a:rPr b="0" lang="cs-CZ" sz="1600" spc="-1" strike="noStrike">
                <a:solidFill>
                  <a:srgbClr val="ffffff"/>
                </a:solidFill>
                <a:latin typeface="Cambria"/>
                <a:ea typeface="Rockwell"/>
              </a:rPr>
              <a:t>    Nizozemsko</a:t>
            </a:r>
            <a:endParaRPr b="0" lang="en-GB" sz="1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en-GB" sz="1600" spc="-1" strike="noStrike">
              <a:latin typeface="Arial"/>
            </a:endParaRPr>
          </a:p>
        </p:txBody>
      </p:sp>
      <p:sp>
        <p:nvSpPr>
          <p:cNvPr id="185" name="CustomShape 30"/>
          <p:cNvSpPr/>
          <p:nvPr/>
        </p:nvSpPr>
        <p:spPr>
          <a:xfrm>
            <a:off x="802080" y="1701720"/>
            <a:ext cx="3673800" cy="502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latin typeface="Calibri Light"/>
                <a:ea typeface="DejaVu Sans"/>
              </a:rPr>
              <a:t>PRIMÁRNÍ SEKTOR</a:t>
            </a:r>
            <a:endParaRPr b="0" lang="en-GB" sz="1800" spc="-1" strike="noStrike">
              <a:latin typeface="Arial"/>
            </a:endParaRPr>
          </a:p>
        </p:txBody>
      </p:sp>
      <p:pic>
        <p:nvPicPr>
          <p:cNvPr id="186" name="Grafický objekt 5" descr="Kráva"/>
          <p:cNvPicPr/>
          <p:nvPr/>
        </p:nvPicPr>
        <p:blipFill>
          <a:blip r:embed="rId1"/>
          <a:stretch/>
        </p:blipFill>
        <p:spPr>
          <a:xfrm>
            <a:off x="2179800" y="5518440"/>
            <a:ext cx="913680" cy="913680"/>
          </a:xfrm>
          <a:prstGeom prst="rect">
            <a:avLst/>
          </a:prstGeom>
          <a:ln>
            <a:noFill/>
          </a:ln>
        </p:spPr>
      </p:pic>
      <p:pic>
        <p:nvPicPr>
          <p:cNvPr id="187" name="Grafický objekt 6" descr="Plodiny"/>
          <p:cNvPicPr/>
          <p:nvPr/>
        </p:nvPicPr>
        <p:blipFill>
          <a:blip r:embed="rId2"/>
          <a:stretch/>
        </p:blipFill>
        <p:spPr>
          <a:xfrm>
            <a:off x="2182320" y="417600"/>
            <a:ext cx="913680" cy="9136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45454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CustomShape 1"/>
          <p:cNvSpPr/>
          <p:nvPr/>
        </p:nvSpPr>
        <p:spPr>
          <a:xfrm>
            <a:off x="0" y="0"/>
            <a:ext cx="12191400" cy="68428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189" name="Group 2"/>
          <p:cNvGrpSpPr/>
          <p:nvPr/>
        </p:nvGrpSpPr>
        <p:grpSpPr>
          <a:xfrm>
            <a:off x="-417600" y="0"/>
            <a:ext cx="12583440" cy="6852600"/>
            <a:chOff x="-417600" y="0"/>
            <a:chExt cx="12583440" cy="6852600"/>
          </a:xfrm>
        </p:grpSpPr>
        <p:sp>
          <p:nvSpPr>
            <p:cNvPr id="190" name="CustomShape 3"/>
            <p:cNvSpPr/>
            <p:nvPr/>
          </p:nvSpPr>
          <p:spPr>
            <a:xfrm>
              <a:off x="1306440" y="0"/>
              <a:ext cx="3861720" cy="6842880"/>
            </a:xfrm>
            <a:custGeom>
              <a:avLst/>
              <a:gdLst/>
              <a:ahLst/>
              <a:rect l="l" t="t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1" name="CustomShape 4"/>
            <p:cNvSpPr/>
            <p:nvPr/>
          </p:nvSpPr>
          <p:spPr>
            <a:xfrm>
              <a:off x="10626840" y="9360"/>
              <a:ext cx="1539000" cy="554760"/>
            </a:xfrm>
            <a:custGeom>
              <a:avLst/>
              <a:gdLst/>
              <a:ahLst/>
              <a:rect l="l" t="t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2" name="CustomShape 5"/>
            <p:cNvSpPr/>
            <p:nvPr/>
          </p:nvSpPr>
          <p:spPr>
            <a:xfrm>
              <a:off x="10247400" y="5013360"/>
              <a:ext cx="1918440" cy="1829520"/>
            </a:xfrm>
            <a:custGeom>
              <a:avLst/>
              <a:gdLst/>
              <a:ahLst/>
              <a:rect l="l" t="t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3" name="CustomShape 6"/>
            <p:cNvSpPr/>
            <p:nvPr/>
          </p:nvSpPr>
          <p:spPr>
            <a:xfrm>
              <a:off x="1120680" y="0"/>
              <a:ext cx="3675960" cy="6842880"/>
            </a:xfrm>
            <a:custGeom>
              <a:avLst/>
              <a:gdLst/>
              <a:ahLst/>
              <a:rect l="l" t="t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prstDash val="dash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4" name="CustomShape 7"/>
            <p:cNvSpPr/>
            <p:nvPr/>
          </p:nvSpPr>
          <p:spPr>
            <a:xfrm>
              <a:off x="11202840" y="9360"/>
              <a:ext cx="963000" cy="366120"/>
            </a:xfrm>
            <a:custGeom>
              <a:avLst/>
              <a:gdLst/>
              <a:ahLst/>
              <a:rect l="l" t="t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prstDash val="dash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5" name="CustomShape 8"/>
            <p:cNvSpPr/>
            <p:nvPr/>
          </p:nvSpPr>
          <p:spPr>
            <a:xfrm>
              <a:off x="10495080" y="5275440"/>
              <a:ext cx="1666080" cy="1577160"/>
            </a:xfrm>
            <a:custGeom>
              <a:avLst/>
              <a:gdLst/>
              <a:ahLst/>
              <a:rect l="l" t="t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prstDash val="dash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6" name="CustomShape 9"/>
            <p:cNvSpPr/>
            <p:nvPr/>
          </p:nvSpPr>
          <p:spPr>
            <a:xfrm>
              <a:off x="1001880" y="0"/>
              <a:ext cx="3620520" cy="6842880"/>
            </a:xfrm>
            <a:custGeom>
              <a:avLst/>
              <a:gdLst/>
              <a:ahLst/>
              <a:rect l="l" t="t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7" name="CustomShape 10"/>
            <p:cNvSpPr/>
            <p:nvPr/>
          </p:nvSpPr>
          <p:spPr>
            <a:xfrm>
              <a:off x="11501280" y="9360"/>
              <a:ext cx="664560" cy="256320"/>
            </a:xfrm>
            <a:custGeom>
              <a:avLst/>
              <a:gdLst/>
              <a:ahLst/>
              <a:rect l="l" t="t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8" name="CustomShape 11"/>
            <p:cNvSpPr/>
            <p:nvPr/>
          </p:nvSpPr>
          <p:spPr>
            <a:xfrm>
              <a:off x="10640880" y="5408640"/>
              <a:ext cx="1524960" cy="1434240"/>
            </a:xfrm>
            <a:custGeom>
              <a:avLst/>
              <a:gdLst/>
              <a:ahLst/>
              <a:rect l="l" t="t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9" name="CustomShape 12"/>
            <p:cNvSpPr/>
            <p:nvPr/>
          </p:nvSpPr>
          <p:spPr>
            <a:xfrm>
              <a:off x="1001880" y="0"/>
              <a:ext cx="3243960" cy="6842880"/>
            </a:xfrm>
            <a:custGeom>
              <a:avLst/>
              <a:gdLst/>
              <a:ahLst/>
              <a:rect l="l" t="t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0" name="CustomShape 13"/>
            <p:cNvSpPr/>
            <p:nvPr/>
          </p:nvSpPr>
          <p:spPr>
            <a:xfrm>
              <a:off x="10802880" y="5518080"/>
              <a:ext cx="1362960" cy="1324800"/>
            </a:xfrm>
            <a:custGeom>
              <a:avLst/>
              <a:gdLst/>
              <a:ahLst/>
              <a:rect l="l" t="t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1" name="CustomShape 14"/>
            <p:cNvSpPr/>
            <p:nvPr/>
          </p:nvSpPr>
          <p:spPr>
            <a:xfrm>
              <a:off x="888840" y="0"/>
              <a:ext cx="3229920" cy="6842880"/>
            </a:xfrm>
            <a:custGeom>
              <a:avLst/>
              <a:gdLst/>
              <a:ahLst/>
              <a:rect l="l" t="t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2" name="CustomShape 15"/>
            <p:cNvSpPr/>
            <p:nvPr/>
          </p:nvSpPr>
          <p:spPr>
            <a:xfrm>
              <a:off x="10979280" y="5694480"/>
              <a:ext cx="1186560" cy="1148760"/>
            </a:xfrm>
            <a:custGeom>
              <a:avLst/>
              <a:gdLst/>
              <a:ahLst/>
              <a:rect l="l" t="t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3" name="CustomShape 16"/>
            <p:cNvSpPr/>
            <p:nvPr/>
          </p:nvSpPr>
          <p:spPr>
            <a:xfrm>
              <a:off x="484200" y="0"/>
              <a:ext cx="3420360" cy="6842880"/>
            </a:xfrm>
            <a:custGeom>
              <a:avLst/>
              <a:gdLst/>
              <a:ahLst/>
              <a:rect l="l" t="t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4" name="CustomShape 17"/>
            <p:cNvSpPr/>
            <p:nvPr/>
          </p:nvSpPr>
          <p:spPr>
            <a:xfrm>
              <a:off x="11287080" y="6049800"/>
              <a:ext cx="878760" cy="793080"/>
            </a:xfrm>
            <a:custGeom>
              <a:avLst/>
              <a:gdLst/>
              <a:ahLst/>
              <a:rect l="l" t="t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5" name="CustomShape 18"/>
            <p:cNvSpPr/>
            <p:nvPr/>
          </p:nvSpPr>
          <p:spPr>
            <a:xfrm>
              <a:off x="598320" y="0"/>
              <a:ext cx="2716920" cy="6842880"/>
            </a:xfrm>
            <a:custGeom>
              <a:avLst/>
              <a:gdLst/>
              <a:ahLst/>
              <a:rect l="l" t="t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600">
              <a:solidFill>
                <a:schemeClr val="tx1">
                  <a:alpha val="20000"/>
                </a:schemeClr>
              </a:solidFill>
              <a:prstDash val="dashDot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6" name="CustomShape 19"/>
            <p:cNvSpPr/>
            <p:nvPr/>
          </p:nvSpPr>
          <p:spPr>
            <a:xfrm>
              <a:off x="262080" y="0"/>
              <a:ext cx="2944080" cy="6842880"/>
            </a:xfrm>
            <a:custGeom>
              <a:avLst/>
              <a:gdLst/>
              <a:ahLst/>
              <a:rect l="l" t="t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prstDash val="lgDash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7" name="CustomShape 20"/>
            <p:cNvSpPr/>
            <p:nvPr/>
          </p:nvSpPr>
          <p:spPr>
            <a:xfrm>
              <a:off x="-417600" y="0"/>
              <a:ext cx="2402640" cy="6842880"/>
            </a:xfrm>
            <a:custGeom>
              <a:avLst/>
              <a:gdLst/>
              <a:ahLst/>
              <a:rect l="l" t="t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8" name="CustomShape 21"/>
            <p:cNvSpPr/>
            <p:nvPr/>
          </p:nvSpPr>
          <p:spPr>
            <a:xfrm>
              <a:off x="14400" y="9360"/>
              <a:ext cx="1770840" cy="3198240"/>
            </a:xfrm>
            <a:custGeom>
              <a:avLst/>
              <a:gdLst/>
              <a:ahLst/>
              <a:rect l="l" t="t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9" name="CustomShape 22"/>
            <p:cNvSpPr/>
            <p:nvPr/>
          </p:nvSpPr>
          <p:spPr>
            <a:xfrm>
              <a:off x="4680" y="6016680"/>
              <a:ext cx="213480" cy="826200"/>
            </a:xfrm>
            <a:custGeom>
              <a:avLst/>
              <a:gdLst/>
              <a:ahLst/>
              <a:rect l="l" t="t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10" name="CustomShape 23"/>
            <p:cNvSpPr/>
            <p:nvPr/>
          </p:nvSpPr>
          <p:spPr>
            <a:xfrm>
              <a:off x="14400" y="0"/>
              <a:ext cx="1561320" cy="2228040"/>
            </a:xfrm>
            <a:custGeom>
              <a:avLst/>
              <a:gdLst/>
              <a:ahLst/>
              <a:rect l="l" t="t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211" name="Group 24"/>
          <p:cNvGrpSpPr/>
          <p:nvPr/>
        </p:nvGrpSpPr>
        <p:grpSpPr>
          <a:xfrm>
            <a:off x="800280" y="1699560"/>
            <a:ext cx="3673800" cy="3470400"/>
            <a:chOff x="800280" y="1699560"/>
            <a:chExt cx="3673800" cy="3470400"/>
          </a:xfrm>
        </p:grpSpPr>
        <p:sp>
          <p:nvSpPr>
            <p:cNvPr id="212" name="CustomShape 25"/>
            <p:cNvSpPr/>
            <p:nvPr/>
          </p:nvSpPr>
          <p:spPr>
            <a:xfrm>
              <a:off x="800280" y="1699560"/>
              <a:ext cx="3673800" cy="502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3" name="CustomShape 26"/>
            <p:cNvSpPr/>
            <p:nvPr/>
          </p:nvSpPr>
          <p:spPr>
            <a:xfrm rot="10800000">
              <a:off x="2483280" y="4898160"/>
              <a:ext cx="315360" cy="2718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4" name="CustomShape 27"/>
            <p:cNvSpPr/>
            <p:nvPr/>
          </p:nvSpPr>
          <p:spPr>
            <a:xfrm>
              <a:off x="806400" y="2275560"/>
              <a:ext cx="3667680" cy="262368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215" name="CustomShape 28"/>
          <p:cNvSpPr/>
          <p:nvPr/>
        </p:nvSpPr>
        <p:spPr>
          <a:xfrm>
            <a:off x="888480" y="2350080"/>
            <a:ext cx="3498120" cy="245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228600" rIns="228600" tIns="228600" bIns="228600" anchor="ctr">
            <a:normAutofit/>
          </a:bodyPr>
          <a:p>
            <a:pPr algn="ctr">
              <a:lnSpc>
                <a:spcPct val="85000"/>
              </a:lnSpc>
            </a:pPr>
            <a:r>
              <a:rPr b="0" lang="cs-CZ" sz="4000" spc="-151" strike="noStrike">
                <a:solidFill>
                  <a:srgbClr val="fffeff"/>
                </a:solidFill>
                <a:latin typeface="Calibri Light"/>
                <a:ea typeface="Source Sans Pro"/>
              </a:rPr>
              <a:t>Rybolov</a:t>
            </a:r>
            <a:br/>
            <a:r>
              <a:rPr b="0" lang="cs-CZ" sz="4000" spc="-151" strike="noStrike">
                <a:solidFill>
                  <a:srgbClr val="fffeff"/>
                </a:solidFill>
                <a:latin typeface="Calibri Light"/>
                <a:ea typeface="Source Sans Pro"/>
              </a:rPr>
              <a:t>a lesnictví</a:t>
            </a:r>
            <a:endParaRPr b="0" lang="en-GB" sz="4000" spc="-1" strike="noStrike">
              <a:latin typeface="Arial"/>
            </a:endParaRPr>
          </a:p>
        </p:txBody>
      </p:sp>
      <p:sp>
        <p:nvSpPr>
          <p:cNvPr id="216" name="CustomShape 29"/>
          <p:cNvSpPr/>
          <p:nvPr/>
        </p:nvSpPr>
        <p:spPr>
          <a:xfrm>
            <a:off x="4695120" y="445680"/>
            <a:ext cx="6986880" cy="5963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Arial"/>
              <a:buChar char="•"/>
            </a:pPr>
            <a:r>
              <a:rPr b="1" i="1" lang="cs-CZ" sz="2000" spc="-1" strike="noStrike">
                <a:solidFill>
                  <a:srgbClr val="ffffff"/>
                </a:solidFill>
                <a:latin typeface="Cambria"/>
                <a:ea typeface="Source Sans Pro"/>
              </a:rPr>
              <a:t>RYBOLOV</a:t>
            </a:r>
            <a:endParaRPr b="0" lang="en-GB" sz="2000" spc="-1" strike="noStrike">
              <a:latin typeface="Arial"/>
            </a:endParaRPr>
          </a:p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Arial"/>
              <a:buChar char="•"/>
            </a:pPr>
            <a:r>
              <a:rPr b="0" lang="cs-CZ" sz="2000" spc="-1" strike="noStrike">
                <a:solidFill>
                  <a:srgbClr val="ffffff"/>
                </a:solidFill>
                <a:latin typeface="Cambria"/>
                <a:ea typeface="Source Sans Pro"/>
              </a:rPr>
              <a:t>90 % mořské ryby x 10 % sladkovodní</a:t>
            </a:r>
            <a:endParaRPr b="0" lang="en-GB" sz="2000" spc="-1" strike="noStrike">
              <a:latin typeface="Arial"/>
            </a:endParaRPr>
          </a:p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Arial"/>
              <a:buChar char="•"/>
            </a:pPr>
            <a:r>
              <a:rPr b="0" lang="cs-CZ" sz="2000" spc="-1" strike="noStrike">
                <a:solidFill>
                  <a:srgbClr val="ffffff"/>
                </a:solidFill>
                <a:latin typeface="Cambria"/>
                <a:ea typeface="Source Sans Pro"/>
              </a:rPr>
              <a:t>Znečištění oceánů, úbytek ryb - rostoucí zvýšení výlovu</a:t>
            </a:r>
            <a:endParaRPr b="0" lang="en-GB" sz="2000" spc="-1" strike="noStrike">
              <a:latin typeface="Arial"/>
            </a:endParaRPr>
          </a:p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Arial"/>
              <a:buChar char="•"/>
            </a:pPr>
            <a:r>
              <a:rPr b="1" i="1" lang="cs-CZ" sz="2000" spc="-1" strike="noStrike">
                <a:solidFill>
                  <a:srgbClr val="ffffff"/>
                </a:solidFill>
                <a:latin typeface="Cambria"/>
                <a:ea typeface="Source Sans Pro"/>
              </a:rPr>
              <a:t>LESNICTVÍ</a:t>
            </a:r>
            <a:endParaRPr b="0" lang="en-GB" sz="2000" spc="-1" strike="noStrike">
              <a:latin typeface="Arial"/>
            </a:endParaRPr>
          </a:p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Arial"/>
              <a:buChar char="•"/>
            </a:pPr>
            <a:r>
              <a:rPr b="0" lang="cs-CZ" sz="2000" spc="-1" strike="noStrike">
                <a:solidFill>
                  <a:srgbClr val="ffffff"/>
                </a:solidFill>
                <a:latin typeface="Cambria"/>
                <a:ea typeface="Rockwell"/>
              </a:rPr>
              <a:t>získávání dřeva, ovlivňuje teplotu a vlhkost půdy, tvoří zdroj kyslíku, brání erozi půdy, zajišťuje domov živočichům aj.</a:t>
            </a:r>
            <a:endParaRPr b="0" lang="en-GB" sz="2000" spc="-1" strike="noStrike">
              <a:latin typeface="Arial"/>
            </a:endParaRPr>
          </a:p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Arial"/>
              <a:buChar char="•"/>
            </a:pPr>
            <a:r>
              <a:rPr b="0" lang="cs-CZ" sz="2000" spc="-1" strike="noStrike">
                <a:solidFill>
                  <a:srgbClr val="ffffff"/>
                </a:solidFill>
                <a:latin typeface="Cambria"/>
                <a:ea typeface="Rockwell"/>
              </a:rPr>
              <a:t>palivo, ke stavbě nábytku, výrobě papíru, do stavebnictví atd.</a:t>
            </a:r>
            <a:endParaRPr b="0" lang="en-GB" sz="2000" spc="-1" strike="noStrike">
              <a:latin typeface="Arial"/>
            </a:endParaRPr>
          </a:p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Arial"/>
              <a:buChar char="•"/>
            </a:pPr>
            <a:r>
              <a:rPr b="0" lang="cs-CZ" sz="2000" spc="-1" strike="noStrike">
                <a:solidFill>
                  <a:srgbClr val="ffffff"/>
                </a:solidFill>
                <a:latin typeface="Cambria"/>
                <a:ea typeface="Source Sans Pro"/>
              </a:rPr>
              <a:t>Tajga, lesy mírného pásu, tropické lesy</a:t>
            </a:r>
            <a:endParaRPr b="0" lang="en-GB" sz="2000" spc="-1" strike="noStrike">
              <a:latin typeface="Arial"/>
            </a:endParaRPr>
          </a:p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Arial"/>
              <a:buChar char="•"/>
            </a:pPr>
            <a:r>
              <a:rPr b="0" lang="cs-CZ" sz="2000" spc="-1" strike="noStrike">
                <a:solidFill>
                  <a:srgbClr val="ffffff"/>
                </a:solidFill>
                <a:latin typeface="Cambria"/>
                <a:ea typeface="Source Sans Pro"/>
              </a:rPr>
              <a:t>Odlesňování planety, průmyslové emise, škůdci &amp; monokultury</a:t>
            </a:r>
            <a:endParaRPr b="0" lang="en-GB" sz="2000" spc="-1" strike="noStrike">
              <a:latin typeface="Arial"/>
            </a:endParaRPr>
          </a:p>
        </p:txBody>
      </p:sp>
      <p:pic>
        <p:nvPicPr>
          <p:cNvPr id="217" name="Grafický objekt 5" descr="Les"/>
          <p:cNvPicPr/>
          <p:nvPr/>
        </p:nvPicPr>
        <p:blipFill>
          <a:blip r:embed="rId1"/>
          <a:stretch/>
        </p:blipFill>
        <p:spPr>
          <a:xfrm>
            <a:off x="2176920" y="441360"/>
            <a:ext cx="913680" cy="913680"/>
          </a:xfrm>
          <a:prstGeom prst="rect">
            <a:avLst/>
          </a:prstGeom>
          <a:ln>
            <a:noFill/>
          </a:ln>
        </p:spPr>
      </p:pic>
      <p:pic>
        <p:nvPicPr>
          <p:cNvPr id="218" name="Grafický objekt 6" descr="Koi"/>
          <p:cNvPicPr/>
          <p:nvPr/>
        </p:nvPicPr>
        <p:blipFill>
          <a:blip r:embed="rId2"/>
          <a:stretch/>
        </p:blipFill>
        <p:spPr>
          <a:xfrm>
            <a:off x="2178720" y="5494680"/>
            <a:ext cx="913680" cy="913680"/>
          </a:xfrm>
          <a:prstGeom prst="rect">
            <a:avLst/>
          </a:prstGeom>
          <a:ln>
            <a:noFill/>
          </a:ln>
        </p:spPr>
      </p:pic>
      <p:sp>
        <p:nvSpPr>
          <p:cNvPr id="219" name="CustomShape 30"/>
          <p:cNvSpPr/>
          <p:nvPr/>
        </p:nvSpPr>
        <p:spPr>
          <a:xfrm>
            <a:off x="802080" y="1711800"/>
            <a:ext cx="3673800" cy="502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latin typeface="Calibri Light"/>
                <a:ea typeface="DejaVu Sans"/>
              </a:rPr>
              <a:t>PRIMÁRNÍ SEKTOR</a:t>
            </a:r>
            <a:endParaRPr b="0" lang="en-GB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45454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CustomShape 1"/>
          <p:cNvSpPr/>
          <p:nvPr/>
        </p:nvSpPr>
        <p:spPr>
          <a:xfrm>
            <a:off x="0" y="0"/>
            <a:ext cx="12191400" cy="68428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221" name="Group 2"/>
          <p:cNvGrpSpPr/>
          <p:nvPr/>
        </p:nvGrpSpPr>
        <p:grpSpPr>
          <a:xfrm>
            <a:off x="-417600" y="0"/>
            <a:ext cx="12583440" cy="6852600"/>
            <a:chOff x="-417600" y="0"/>
            <a:chExt cx="12583440" cy="6852600"/>
          </a:xfrm>
        </p:grpSpPr>
        <p:sp>
          <p:nvSpPr>
            <p:cNvPr id="222" name="CustomShape 3"/>
            <p:cNvSpPr/>
            <p:nvPr/>
          </p:nvSpPr>
          <p:spPr>
            <a:xfrm>
              <a:off x="1306440" y="0"/>
              <a:ext cx="3861720" cy="6842880"/>
            </a:xfrm>
            <a:custGeom>
              <a:avLst/>
              <a:gdLst/>
              <a:ahLst/>
              <a:rect l="l" t="t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3" name="CustomShape 4"/>
            <p:cNvSpPr/>
            <p:nvPr/>
          </p:nvSpPr>
          <p:spPr>
            <a:xfrm>
              <a:off x="10626840" y="9360"/>
              <a:ext cx="1539000" cy="554760"/>
            </a:xfrm>
            <a:custGeom>
              <a:avLst/>
              <a:gdLst/>
              <a:ahLst/>
              <a:rect l="l" t="t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4" name="CustomShape 5"/>
            <p:cNvSpPr/>
            <p:nvPr/>
          </p:nvSpPr>
          <p:spPr>
            <a:xfrm>
              <a:off x="10247400" y="5013360"/>
              <a:ext cx="1918440" cy="1829520"/>
            </a:xfrm>
            <a:custGeom>
              <a:avLst/>
              <a:gdLst/>
              <a:ahLst/>
              <a:rect l="l" t="t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5" name="CustomShape 6"/>
            <p:cNvSpPr/>
            <p:nvPr/>
          </p:nvSpPr>
          <p:spPr>
            <a:xfrm>
              <a:off x="1120680" y="0"/>
              <a:ext cx="3675960" cy="6842880"/>
            </a:xfrm>
            <a:custGeom>
              <a:avLst/>
              <a:gdLst/>
              <a:ahLst/>
              <a:rect l="l" t="t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prstDash val="dash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6" name="CustomShape 7"/>
            <p:cNvSpPr/>
            <p:nvPr/>
          </p:nvSpPr>
          <p:spPr>
            <a:xfrm>
              <a:off x="11202840" y="9360"/>
              <a:ext cx="963000" cy="366120"/>
            </a:xfrm>
            <a:custGeom>
              <a:avLst/>
              <a:gdLst/>
              <a:ahLst/>
              <a:rect l="l" t="t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prstDash val="dash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7" name="CustomShape 8"/>
            <p:cNvSpPr/>
            <p:nvPr/>
          </p:nvSpPr>
          <p:spPr>
            <a:xfrm>
              <a:off x="10495080" y="5275440"/>
              <a:ext cx="1666080" cy="1577160"/>
            </a:xfrm>
            <a:custGeom>
              <a:avLst/>
              <a:gdLst/>
              <a:ahLst/>
              <a:rect l="l" t="t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prstDash val="dash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8" name="CustomShape 9"/>
            <p:cNvSpPr/>
            <p:nvPr/>
          </p:nvSpPr>
          <p:spPr>
            <a:xfrm>
              <a:off x="1001880" y="0"/>
              <a:ext cx="3620520" cy="6842880"/>
            </a:xfrm>
            <a:custGeom>
              <a:avLst/>
              <a:gdLst/>
              <a:ahLst/>
              <a:rect l="l" t="t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9" name="CustomShape 10"/>
            <p:cNvSpPr/>
            <p:nvPr/>
          </p:nvSpPr>
          <p:spPr>
            <a:xfrm>
              <a:off x="11501280" y="9360"/>
              <a:ext cx="664560" cy="256320"/>
            </a:xfrm>
            <a:custGeom>
              <a:avLst/>
              <a:gdLst/>
              <a:ahLst/>
              <a:rect l="l" t="t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0" name="CustomShape 11"/>
            <p:cNvSpPr/>
            <p:nvPr/>
          </p:nvSpPr>
          <p:spPr>
            <a:xfrm>
              <a:off x="10640880" y="5408640"/>
              <a:ext cx="1524960" cy="1434240"/>
            </a:xfrm>
            <a:custGeom>
              <a:avLst/>
              <a:gdLst/>
              <a:ahLst/>
              <a:rect l="l" t="t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1" name="CustomShape 12"/>
            <p:cNvSpPr/>
            <p:nvPr/>
          </p:nvSpPr>
          <p:spPr>
            <a:xfrm>
              <a:off x="1001880" y="0"/>
              <a:ext cx="3243960" cy="6842880"/>
            </a:xfrm>
            <a:custGeom>
              <a:avLst/>
              <a:gdLst/>
              <a:ahLst/>
              <a:rect l="l" t="t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2" name="CustomShape 13"/>
            <p:cNvSpPr/>
            <p:nvPr/>
          </p:nvSpPr>
          <p:spPr>
            <a:xfrm>
              <a:off x="10802880" y="5518080"/>
              <a:ext cx="1362960" cy="1324800"/>
            </a:xfrm>
            <a:custGeom>
              <a:avLst/>
              <a:gdLst/>
              <a:ahLst/>
              <a:rect l="l" t="t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3" name="CustomShape 14"/>
            <p:cNvSpPr/>
            <p:nvPr/>
          </p:nvSpPr>
          <p:spPr>
            <a:xfrm>
              <a:off x="888840" y="0"/>
              <a:ext cx="3229920" cy="6842880"/>
            </a:xfrm>
            <a:custGeom>
              <a:avLst/>
              <a:gdLst/>
              <a:ahLst/>
              <a:rect l="l" t="t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4" name="CustomShape 15"/>
            <p:cNvSpPr/>
            <p:nvPr/>
          </p:nvSpPr>
          <p:spPr>
            <a:xfrm>
              <a:off x="10979280" y="5694480"/>
              <a:ext cx="1186560" cy="1148760"/>
            </a:xfrm>
            <a:custGeom>
              <a:avLst/>
              <a:gdLst/>
              <a:ahLst/>
              <a:rect l="l" t="t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5" name="CustomShape 16"/>
            <p:cNvSpPr/>
            <p:nvPr/>
          </p:nvSpPr>
          <p:spPr>
            <a:xfrm>
              <a:off x="484200" y="0"/>
              <a:ext cx="3420360" cy="6842880"/>
            </a:xfrm>
            <a:custGeom>
              <a:avLst/>
              <a:gdLst/>
              <a:ahLst/>
              <a:rect l="l" t="t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6" name="CustomShape 17"/>
            <p:cNvSpPr/>
            <p:nvPr/>
          </p:nvSpPr>
          <p:spPr>
            <a:xfrm>
              <a:off x="11287080" y="6049800"/>
              <a:ext cx="878760" cy="793080"/>
            </a:xfrm>
            <a:custGeom>
              <a:avLst/>
              <a:gdLst/>
              <a:ahLst/>
              <a:rect l="l" t="t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7" name="CustomShape 18"/>
            <p:cNvSpPr/>
            <p:nvPr/>
          </p:nvSpPr>
          <p:spPr>
            <a:xfrm>
              <a:off x="598320" y="0"/>
              <a:ext cx="2716920" cy="6842880"/>
            </a:xfrm>
            <a:custGeom>
              <a:avLst/>
              <a:gdLst/>
              <a:ahLst/>
              <a:rect l="l" t="t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600">
              <a:solidFill>
                <a:schemeClr val="tx1">
                  <a:alpha val="20000"/>
                </a:schemeClr>
              </a:solidFill>
              <a:prstDash val="dashDot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8" name="CustomShape 19"/>
            <p:cNvSpPr/>
            <p:nvPr/>
          </p:nvSpPr>
          <p:spPr>
            <a:xfrm>
              <a:off x="262080" y="0"/>
              <a:ext cx="2944080" cy="6842880"/>
            </a:xfrm>
            <a:custGeom>
              <a:avLst/>
              <a:gdLst/>
              <a:ahLst/>
              <a:rect l="l" t="t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prstDash val="lgDash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9" name="CustomShape 20"/>
            <p:cNvSpPr/>
            <p:nvPr/>
          </p:nvSpPr>
          <p:spPr>
            <a:xfrm>
              <a:off x="-417600" y="0"/>
              <a:ext cx="2402640" cy="6842880"/>
            </a:xfrm>
            <a:custGeom>
              <a:avLst/>
              <a:gdLst/>
              <a:ahLst/>
              <a:rect l="l" t="t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40" name="CustomShape 21"/>
            <p:cNvSpPr/>
            <p:nvPr/>
          </p:nvSpPr>
          <p:spPr>
            <a:xfrm>
              <a:off x="14400" y="9360"/>
              <a:ext cx="1770840" cy="3198240"/>
            </a:xfrm>
            <a:custGeom>
              <a:avLst/>
              <a:gdLst/>
              <a:ahLst/>
              <a:rect l="l" t="t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41" name="CustomShape 22"/>
            <p:cNvSpPr/>
            <p:nvPr/>
          </p:nvSpPr>
          <p:spPr>
            <a:xfrm>
              <a:off x="4680" y="6016680"/>
              <a:ext cx="213480" cy="826200"/>
            </a:xfrm>
            <a:custGeom>
              <a:avLst/>
              <a:gdLst/>
              <a:ahLst/>
              <a:rect l="l" t="t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42" name="CustomShape 23"/>
            <p:cNvSpPr/>
            <p:nvPr/>
          </p:nvSpPr>
          <p:spPr>
            <a:xfrm>
              <a:off x="14400" y="0"/>
              <a:ext cx="1561320" cy="2228040"/>
            </a:xfrm>
            <a:custGeom>
              <a:avLst/>
              <a:gdLst/>
              <a:ahLst/>
              <a:rect l="l" t="t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243" name="Group 24"/>
          <p:cNvGrpSpPr/>
          <p:nvPr/>
        </p:nvGrpSpPr>
        <p:grpSpPr>
          <a:xfrm>
            <a:off x="800280" y="1699560"/>
            <a:ext cx="3673800" cy="3470400"/>
            <a:chOff x="800280" y="1699560"/>
            <a:chExt cx="3673800" cy="3470400"/>
          </a:xfrm>
        </p:grpSpPr>
        <p:sp>
          <p:nvSpPr>
            <p:cNvPr id="244" name="CustomShape 25"/>
            <p:cNvSpPr/>
            <p:nvPr/>
          </p:nvSpPr>
          <p:spPr>
            <a:xfrm>
              <a:off x="800280" y="1699560"/>
              <a:ext cx="3673800" cy="502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1800" spc="-1" strike="noStrike">
                  <a:solidFill>
                    <a:srgbClr val="ffffff"/>
                  </a:solidFill>
                  <a:latin typeface="Calibri Light"/>
                  <a:ea typeface="DejaVu Sans"/>
                </a:rPr>
                <a:t>PRIMÁRNÍ SEKTOR</a:t>
              </a:r>
              <a:endParaRPr b="0" lang="en-GB" sz="1800" spc="-1" strike="noStrike">
                <a:latin typeface="Arial"/>
              </a:endParaRPr>
            </a:p>
          </p:txBody>
        </p:sp>
        <p:sp>
          <p:nvSpPr>
            <p:cNvPr id="245" name="CustomShape 26"/>
            <p:cNvSpPr/>
            <p:nvPr/>
          </p:nvSpPr>
          <p:spPr>
            <a:xfrm rot="10800000">
              <a:off x="2483280" y="4898160"/>
              <a:ext cx="315360" cy="2718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46" name="CustomShape 27"/>
            <p:cNvSpPr/>
            <p:nvPr/>
          </p:nvSpPr>
          <p:spPr>
            <a:xfrm>
              <a:off x="806400" y="2275560"/>
              <a:ext cx="3667680" cy="262368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247" name="CustomShape 28"/>
          <p:cNvSpPr/>
          <p:nvPr/>
        </p:nvSpPr>
        <p:spPr>
          <a:xfrm>
            <a:off x="888480" y="2350080"/>
            <a:ext cx="3498120" cy="245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228600" rIns="228600" tIns="228600" bIns="228600" anchor="ctr">
            <a:normAutofit/>
          </a:bodyPr>
          <a:p>
            <a:pPr algn="ctr">
              <a:lnSpc>
                <a:spcPct val="85000"/>
              </a:lnSpc>
            </a:pPr>
            <a:r>
              <a:rPr b="0" lang="cs-CZ" sz="4000" spc="-151" strike="noStrike">
                <a:solidFill>
                  <a:srgbClr val="fffeff"/>
                </a:solidFill>
                <a:latin typeface="Calibri Light"/>
              </a:rPr>
              <a:t>Nerostné</a:t>
            </a:r>
            <a:br/>
            <a:r>
              <a:rPr b="0" lang="cs-CZ" sz="4000" spc="-151" strike="noStrike">
                <a:solidFill>
                  <a:srgbClr val="fffeff"/>
                </a:solidFill>
                <a:latin typeface="Calibri Light"/>
              </a:rPr>
              <a:t>suroviny</a:t>
            </a:r>
            <a:endParaRPr b="0" lang="en-GB" sz="4000" spc="-1" strike="noStrike">
              <a:latin typeface="Arial"/>
            </a:endParaRPr>
          </a:p>
        </p:txBody>
      </p:sp>
      <p:sp>
        <p:nvSpPr>
          <p:cNvPr id="248" name="CustomShape 29"/>
          <p:cNvSpPr/>
          <p:nvPr/>
        </p:nvSpPr>
        <p:spPr>
          <a:xfrm>
            <a:off x="5118480" y="803160"/>
            <a:ext cx="6453720" cy="5621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Arial"/>
              <a:buChar char="•"/>
            </a:pPr>
            <a:r>
              <a:rPr b="0" lang="cs-CZ" sz="2000" spc="-1" strike="noStrike">
                <a:solidFill>
                  <a:srgbClr val="ffffff"/>
                </a:solidFill>
                <a:latin typeface="Cambria"/>
                <a:ea typeface="Rockwell"/>
              </a:rPr>
              <a:t>Neobnovitelné suroviny (paliva, rudy, nerudné suroviny)</a:t>
            </a:r>
            <a:endParaRPr b="0" lang="en-GB" sz="2000" spc="-1" strike="noStrike">
              <a:latin typeface="Arial"/>
            </a:endParaRPr>
          </a:p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Arial"/>
              <a:buChar char="•"/>
            </a:pPr>
            <a:r>
              <a:rPr b="0" lang="cs-CZ" sz="2000" spc="-1" strike="noStrike">
                <a:solidFill>
                  <a:srgbClr val="ffffff"/>
                </a:solidFill>
                <a:latin typeface="Cambria"/>
                <a:ea typeface="Cambria"/>
              </a:rPr>
              <a:t>Rozmístění surovin nerovnoměrné</a:t>
            </a:r>
            <a:endParaRPr b="0" lang="en-GB" sz="2000" spc="-1" strike="noStrike">
              <a:latin typeface="Arial"/>
            </a:endParaRPr>
          </a:p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Arial"/>
              <a:buChar char="•"/>
            </a:pPr>
            <a:r>
              <a:rPr b="0" lang="cs-CZ" sz="2000" spc="-1" strike="noStrike">
                <a:solidFill>
                  <a:srgbClr val="ffffff"/>
                </a:solidFill>
                <a:latin typeface="Cambria"/>
                <a:ea typeface="Cambria"/>
              </a:rPr>
              <a:t>Hl. V rozvojových zemích - vyvinuté země si chrání své zdroje - rychlé vyčerpávání surovinových zdrojů</a:t>
            </a:r>
            <a:endParaRPr b="0" lang="en-GB" sz="2000" spc="-1" strike="noStrike">
              <a:latin typeface="Arial"/>
            </a:endParaRPr>
          </a:p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Arial"/>
              <a:buChar char="•"/>
            </a:pPr>
            <a:r>
              <a:rPr b="0" lang="cs-CZ" sz="2000" spc="-1" strike="noStrike">
                <a:solidFill>
                  <a:srgbClr val="ffffff"/>
                </a:solidFill>
                <a:latin typeface="Cambria"/>
                <a:ea typeface="Cambria"/>
              </a:rPr>
              <a:t>Černé uhlí - S. polokoule</a:t>
            </a:r>
            <a:endParaRPr b="0" lang="en-GB" sz="2000" spc="-1" strike="noStrike">
              <a:latin typeface="Arial"/>
            </a:endParaRPr>
          </a:p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Arial"/>
              <a:buChar char="•"/>
            </a:pPr>
            <a:r>
              <a:rPr b="0" lang="cs-CZ" sz="2000" spc="-1" strike="noStrike">
                <a:solidFill>
                  <a:srgbClr val="ffffff"/>
                </a:solidFill>
                <a:latin typeface="Cambria"/>
                <a:ea typeface="Cambria"/>
              </a:rPr>
              <a:t>Ropa - perský záliv, Mexický záliv, Rusko + Zemní plyn</a:t>
            </a:r>
            <a:endParaRPr b="0" lang="en-GB" sz="2000" spc="-1" strike="noStrike">
              <a:latin typeface="Arial"/>
            </a:endParaRPr>
          </a:p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Arial"/>
              <a:buChar char="•"/>
            </a:pPr>
            <a:r>
              <a:rPr b="0" lang="cs-CZ" sz="2000" spc="-1" strike="noStrike">
                <a:solidFill>
                  <a:srgbClr val="ffffff"/>
                </a:solidFill>
                <a:latin typeface="Cambria"/>
                <a:ea typeface="Cambria"/>
              </a:rPr>
              <a:t>Uran – Sahara, Rusko, Austrálie, Čad, Mali</a:t>
            </a:r>
            <a:endParaRPr b="0" lang="en-GB" sz="2000" spc="-1" strike="noStrike">
              <a:latin typeface="Arial"/>
            </a:endParaRPr>
          </a:p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Arial"/>
              <a:buChar char="•"/>
            </a:pPr>
            <a:r>
              <a:rPr b="0" lang="cs-CZ" sz="2000" spc="-1" strike="noStrike">
                <a:solidFill>
                  <a:srgbClr val="ffffff"/>
                </a:solidFill>
                <a:latin typeface="Cambria"/>
                <a:ea typeface="Cambria"/>
              </a:rPr>
              <a:t>Železná ruda - Brazílie, USA, Skandinávie, Čína</a:t>
            </a:r>
            <a:endParaRPr b="0" lang="en-GB" sz="2000" spc="-1" strike="noStrike">
              <a:latin typeface="Arial"/>
            </a:endParaRPr>
          </a:p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Arial"/>
              <a:buChar char="•"/>
            </a:pPr>
            <a:r>
              <a:rPr b="0" lang="cs-CZ" sz="2000" spc="-1" strike="noStrike">
                <a:solidFill>
                  <a:srgbClr val="ffffff"/>
                </a:solidFill>
                <a:latin typeface="Cambria"/>
                <a:ea typeface="Cambria"/>
              </a:rPr>
              <a:t>Diamanty – JAR, Rusko, Botswana, Austrálie</a:t>
            </a:r>
            <a:endParaRPr b="0" lang="en-GB" sz="2000" spc="-1" strike="noStrike">
              <a:latin typeface="Arial"/>
            </a:endParaRPr>
          </a:p>
        </p:txBody>
      </p:sp>
      <p:pic>
        <p:nvPicPr>
          <p:cNvPr id="249" name="Grafický objekt 4" descr="Práce"/>
          <p:cNvPicPr/>
          <p:nvPr/>
        </p:nvPicPr>
        <p:blipFill>
          <a:blip r:embed="rId1"/>
          <a:stretch/>
        </p:blipFill>
        <p:spPr>
          <a:xfrm>
            <a:off x="2179800" y="5508360"/>
            <a:ext cx="913680" cy="9136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45454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CustomShape 1"/>
          <p:cNvSpPr/>
          <p:nvPr/>
        </p:nvSpPr>
        <p:spPr>
          <a:xfrm>
            <a:off x="0" y="0"/>
            <a:ext cx="12191400" cy="68428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251" name="Group 2"/>
          <p:cNvGrpSpPr/>
          <p:nvPr/>
        </p:nvGrpSpPr>
        <p:grpSpPr>
          <a:xfrm>
            <a:off x="-417600" y="0"/>
            <a:ext cx="12583440" cy="6852600"/>
            <a:chOff x="-417600" y="0"/>
            <a:chExt cx="12583440" cy="6852600"/>
          </a:xfrm>
        </p:grpSpPr>
        <p:sp>
          <p:nvSpPr>
            <p:cNvPr id="252" name="CustomShape 3"/>
            <p:cNvSpPr/>
            <p:nvPr/>
          </p:nvSpPr>
          <p:spPr>
            <a:xfrm>
              <a:off x="1306440" y="0"/>
              <a:ext cx="3861720" cy="6842880"/>
            </a:xfrm>
            <a:custGeom>
              <a:avLst/>
              <a:gdLst/>
              <a:ahLst/>
              <a:rect l="l" t="t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53" name="CustomShape 4"/>
            <p:cNvSpPr/>
            <p:nvPr/>
          </p:nvSpPr>
          <p:spPr>
            <a:xfrm>
              <a:off x="10626840" y="9360"/>
              <a:ext cx="1539000" cy="554760"/>
            </a:xfrm>
            <a:custGeom>
              <a:avLst/>
              <a:gdLst/>
              <a:ahLst/>
              <a:rect l="l" t="t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54" name="CustomShape 5"/>
            <p:cNvSpPr/>
            <p:nvPr/>
          </p:nvSpPr>
          <p:spPr>
            <a:xfrm>
              <a:off x="10247400" y="5013360"/>
              <a:ext cx="1918440" cy="1829520"/>
            </a:xfrm>
            <a:custGeom>
              <a:avLst/>
              <a:gdLst/>
              <a:ahLst/>
              <a:rect l="l" t="t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55" name="CustomShape 6"/>
            <p:cNvSpPr/>
            <p:nvPr/>
          </p:nvSpPr>
          <p:spPr>
            <a:xfrm>
              <a:off x="1120680" y="0"/>
              <a:ext cx="3675960" cy="6842880"/>
            </a:xfrm>
            <a:custGeom>
              <a:avLst/>
              <a:gdLst/>
              <a:ahLst/>
              <a:rect l="l" t="t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prstDash val="dash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56" name="CustomShape 7"/>
            <p:cNvSpPr/>
            <p:nvPr/>
          </p:nvSpPr>
          <p:spPr>
            <a:xfrm>
              <a:off x="11202840" y="9360"/>
              <a:ext cx="963000" cy="366120"/>
            </a:xfrm>
            <a:custGeom>
              <a:avLst/>
              <a:gdLst/>
              <a:ahLst/>
              <a:rect l="l" t="t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prstDash val="dash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57" name="CustomShape 8"/>
            <p:cNvSpPr/>
            <p:nvPr/>
          </p:nvSpPr>
          <p:spPr>
            <a:xfrm>
              <a:off x="10495080" y="5275440"/>
              <a:ext cx="1666080" cy="1577160"/>
            </a:xfrm>
            <a:custGeom>
              <a:avLst/>
              <a:gdLst/>
              <a:ahLst/>
              <a:rect l="l" t="t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prstDash val="dash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58" name="CustomShape 9"/>
            <p:cNvSpPr/>
            <p:nvPr/>
          </p:nvSpPr>
          <p:spPr>
            <a:xfrm>
              <a:off x="1001880" y="0"/>
              <a:ext cx="3620520" cy="6842880"/>
            </a:xfrm>
            <a:custGeom>
              <a:avLst/>
              <a:gdLst/>
              <a:ahLst/>
              <a:rect l="l" t="t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59" name="CustomShape 10"/>
            <p:cNvSpPr/>
            <p:nvPr/>
          </p:nvSpPr>
          <p:spPr>
            <a:xfrm>
              <a:off x="11501280" y="9360"/>
              <a:ext cx="664560" cy="256320"/>
            </a:xfrm>
            <a:custGeom>
              <a:avLst/>
              <a:gdLst/>
              <a:ahLst/>
              <a:rect l="l" t="t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60" name="CustomShape 11"/>
            <p:cNvSpPr/>
            <p:nvPr/>
          </p:nvSpPr>
          <p:spPr>
            <a:xfrm>
              <a:off x="10640880" y="5408640"/>
              <a:ext cx="1524960" cy="1434240"/>
            </a:xfrm>
            <a:custGeom>
              <a:avLst/>
              <a:gdLst/>
              <a:ahLst/>
              <a:rect l="l" t="t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61" name="CustomShape 12"/>
            <p:cNvSpPr/>
            <p:nvPr/>
          </p:nvSpPr>
          <p:spPr>
            <a:xfrm>
              <a:off x="1001880" y="0"/>
              <a:ext cx="3243960" cy="6842880"/>
            </a:xfrm>
            <a:custGeom>
              <a:avLst/>
              <a:gdLst/>
              <a:ahLst/>
              <a:rect l="l" t="t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62" name="CustomShape 13"/>
            <p:cNvSpPr/>
            <p:nvPr/>
          </p:nvSpPr>
          <p:spPr>
            <a:xfrm>
              <a:off x="10802880" y="5518080"/>
              <a:ext cx="1362960" cy="1324800"/>
            </a:xfrm>
            <a:custGeom>
              <a:avLst/>
              <a:gdLst/>
              <a:ahLst/>
              <a:rect l="l" t="t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63" name="CustomShape 14"/>
            <p:cNvSpPr/>
            <p:nvPr/>
          </p:nvSpPr>
          <p:spPr>
            <a:xfrm>
              <a:off x="888840" y="0"/>
              <a:ext cx="3229920" cy="6842880"/>
            </a:xfrm>
            <a:custGeom>
              <a:avLst/>
              <a:gdLst/>
              <a:ahLst/>
              <a:rect l="l" t="t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64" name="CustomShape 15"/>
            <p:cNvSpPr/>
            <p:nvPr/>
          </p:nvSpPr>
          <p:spPr>
            <a:xfrm>
              <a:off x="10979280" y="5694480"/>
              <a:ext cx="1186560" cy="1148760"/>
            </a:xfrm>
            <a:custGeom>
              <a:avLst/>
              <a:gdLst/>
              <a:ahLst/>
              <a:rect l="l" t="t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65" name="CustomShape 16"/>
            <p:cNvSpPr/>
            <p:nvPr/>
          </p:nvSpPr>
          <p:spPr>
            <a:xfrm>
              <a:off x="484200" y="0"/>
              <a:ext cx="3420360" cy="6842880"/>
            </a:xfrm>
            <a:custGeom>
              <a:avLst/>
              <a:gdLst/>
              <a:ahLst/>
              <a:rect l="l" t="t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66" name="CustomShape 17"/>
            <p:cNvSpPr/>
            <p:nvPr/>
          </p:nvSpPr>
          <p:spPr>
            <a:xfrm>
              <a:off x="11287080" y="6049800"/>
              <a:ext cx="878760" cy="793080"/>
            </a:xfrm>
            <a:custGeom>
              <a:avLst/>
              <a:gdLst/>
              <a:ahLst/>
              <a:rect l="l" t="t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67" name="CustomShape 18"/>
            <p:cNvSpPr/>
            <p:nvPr/>
          </p:nvSpPr>
          <p:spPr>
            <a:xfrm>
              <a:off x="598320" y="0"/>
              <a:ext cx="2716920" cy="6842880"/>
            </a:xfrm>
            <a:custGeom>
              <a:avLst/>
              <a:gdLst/>
              <a:ahLst/>
              <a:rect l="l" t="t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600">
              <a:solidFill>
                <a:schemeClr val="tx1">
                  <a:alpha val="20000"/>
                </a:schemeClr>
              </a:solidFill>
              <a:prstDash val="dashDot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68" name="CustomShape 19"/>
            <p:cNvSpPr/>
            <p:nvPr/>
          </p:nvSpPr>
          <p:spPr>
            <a:xfrm>
              <a:off x="262080" y="0"/>
              <a:ext cx="2944080" cy="6842880"/>
            </a:xfrm>
            <a:custGeom>
              <a:avLst/>
              <a:gdLst/>
              <a:ahLst/>
              <a:rect l="l" t="t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prstDash val="lgDash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69" name="CustomShape 20"/>
            <p:cNvSpPr/>
            <p:nvPr/>
          </p:nvSpPr>
          <p:spPr>
            <a:xfrm>
              <a:off x="-417600" y="0"/>
              <a:ext cx="2402640" cy="6842880"/>
            </a:xfrm>
            <a:custGeom>
              <a:avLst/>
              <a:gdLst/>
              <a:ahLst/>
              <a:rect l="l" t="t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70" name="CustomShape 21"/>
            <p:cNvSpPr/>
            <p:nvPr/>
          </p:nvSpPr>
          <p:spPr>
            <a:xfrm>
              <a:off x="14400" y="9360"/>
              <a:ext cx="1770840" cy="3198240"/>
            </a:xfrm>
            <a:custGeom>
              <a:avLst/>
              <a:gdLst/>
              <a:ahLst/>
              <a:rect l="l" t="t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71" name="CustomShape 22"/>
            <p:cNvSpPr/>
            <p:nvPr/>
          </p:nvSpPr>
          <p:spPr>
            <a:xfrm>
              <a:off x="4680" y="6016680"/>
              <a:ext cx="213480" cy="826200"/>
            </a:xfrm>
            <a:custGeom>
              <a:avLst/>
              <a:gdLst/>
              <a:ahLst/>
              <a:rect l="l" t="t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72" name="CustomShape 23"/>
            <p:cNvSpPr/>
            <p:nvPr/>
          </p:nvSpPr>
          <p:spPr>
            <a:xfrm>
              <a:off x="14400" y="0"/>
              <a:ext cx="1561320" cy="2228040"/>
            </a:xfrm>
            <a:custGeom>
              <a:avLst/>
              <a:gdLst/>
              <a:ahLst/>
              <a:rect l="l" t="t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273" name="Group 24"/>
          <p:cNvGrpSpPr/>
          <p:nvPr/>
        </p:nvGrpSpPr>
        <p:grpSpPr>
          <a:xfrm>
            <a:off x="800280" y="1699560"/>
            <a:ext cx="3673800" cy="3470400"/>
            <a:chOff x="800280" y="1699560"/>
            <a:chExt cx="3673800" cy="3470400"/>
          </a:xfrm>
        </p:grpSpPr>
        <p:sp>
          <p:nvSpPr>
            <p:cNvPr id="274" name="CustomShape 25"/>
            <p:cNvSpPr/>
            <p:nvPr/>
          </p:nvSpPr>
          <p:spPr>
            <a:xfrm>
              <a:off x="800280" y="1699560"/>
              <a:ext cx="3673800" cy="502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75" name="CustomShape 26"/>
            <p:cNvSpPr/>
            <p:nvPr/>
          </p:nvSpPr>
          <p:spPr>
            <a:xfrm rot="10800000">
              <a:off x="2483280" y="4898160"/>
              <a:ext cx="315360" cy="2718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76" name="CustomShape 27"/>
            <p:cNvSpPr/>
            <p:nvPr/>
          </p:nvSpPr>
          <p:spPr>
            <a:xfrm>
              <a:off x="806400" y="2275560"/>
              <a:ext cx="3667680" cy="262368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277" name="CustomShape 28"/>
          <p:cNvSpPr/>
          <p:nvPr/>
        </p:nvSpPr>
        <p:spPr>
          <a:xfrm>
            <a:off x="888480" y="2350080"/>
            <a:ext cx="3498120" cy="245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228600" rIns="228600" tIns="228600" bIns="228600" anchor="ctr">
            <a:normAutofit/>
          </a:bodyPr>
          <a:p>
            <a:pPr algn="ctr">
              <a:lnSpc>
                <a:spcPct val="85000"/>
              </a:lnSpc>
            </a:pPr>
            <a:r>
              <a:rPr b="0" lang="cs-CZ" sz="4000" spc="-151" strike="noStrike">
                <a:solidFill>
                  <a:srgbClr val="fffeff"/>
                </a:solidFill>
                <a:latin typeface="Calibri Light"/>
              </a:rPr>
              <a:t>SEKUNDÁRNÍ SEKTOR</a:t>
            </a:r>
            <a:endParaRPr b="0" lang="en-GB" sz="4000" spc="-1" strike="noStrike">
              <a:latin typeface="Arial"/>
            </a:endParaRPr>
          </a:p>
        </p:txBody>
      </p:sp>
      <p:sp>
        <p:nvSpPr>
          <p:cNvPr id="278" name="CustomShape 29"/>
          <p:cNvSpPr/>
          <p:nvPr/>
        </p:nvSpPr>
        <p:spPr>
          <a:xfrm>
            <a:off x="4717440" y="452160"/>
            <a:ext cx="7333920" cy="5829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78000"/>
          </a:bodyPr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Arial"/>
              <a:buChar char="•"/>
            </a:pPr>
            <a:r>
              <a:rPr b="1" i="1" lang="cs-CZ" sz="1800" spc="-1" strike="noStrike">
                <a:solidFill>
                  <a:srgbClr val="ffffff"/>
                </a:solidFill>
                <a:latin typeface="Cambria"/>
              </a:rPr>
              <a:t>PRŮMYSLOVÁ ODVĚTVÍ</a:t>
            </a:r>
            <a:endParaRPr b="0" lang="en-GB" sz="1800" spc="-1" strike="noStrike">
              <a:latin typeface="Arial"/>
            </a:endParaRPr>
          </a:p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Wingdings" charset="2"/>
              <a:buChar char=""/>
            </a:pPr>
            <a:r>
              <a:rPr b="0" lang="cs-CZ" sz="1800" spc="-1" strike="noStrike">
                <a:solidFill>
                  <a:srgbClr val="ffffff"/>
                </a:solidFill>
                <a:latin typeface="Cambria"/>
                <a:ea typeface="Rockwell"/>
              </a:rPr>
              <a:t>    </a:t>
            </a:r>
            <a:r>
              <a:rPr b="0" lang="cs-CZ" sz="1800" spc="-1" strike="noStrike">
                <a:solidFill>
                  <a:srgbClr val="ffffff"/>
                </a:solidFill>
                <a:latin typeface="Cambria"/>
                <a:ea typeface="Rockwell"/>
              </a:rPr>
              <a:t>1. </a:t>
            </a:r>
            <a:r>
              <a:rPr b="0" i="1" lang="cs-CZ" sz="1800" spc="-1" strike="noStrike">
                <a:solidFill>
                  <a:srgbClr val="ffffff"/>
                </a:solidFill>
                <a:latin typeface="Cambria"/>
                <a:ea typeface="Rockwell"/>
              </a:rPr>
              <a:t>Těžební </a:t>
            </a:r>
            <a:r>
              <a:rPr b="0" lang="cs-CZ" sz="1800" spc="-1" strike="noStrike">
                <a:solidFill>
                  <a:srgbClr val="ffffff"/>
                </a:solidFill>
                <a:latin typeface="Cambria"/>
                <a:ea typeface="Rockwell"/>
              </a:rPr>
              <a:t>– paliva, rudy (ty ovšem můžeme řadit také do  priméru) </a:t>
            </a:r>
            <a:endParaRPr b="0" lang="en-GB" sz="1800" spc="-1" strike="noStrike">
              <a:latin typeface="Arial"/>
            </a:endParaRPr>
          </a:p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Wingdings" charset="2"/>
              <a:buChar char=""/>
            </a:pPr>
            <a:r>
              <a:rPr b="0" lang="cs-CZ" sz="1800" spc="-1" strike="noStrike">
                <a:solidFill>
                  <a:srgbClr val="ffffff"/>
                </a:solidFill>
                <a:latin typeface="Cambria"/>
                <a:ea typeface="Rockwell"/>
              </a:rPr>
              <a:t>    </a:t>
            </a:r>
            <a:r>
              <a:rPr b="0" lang="cs-CZ" sz="1800" spc="-1" strike="noStrike">
                <a:solidFill>
                  <a:srgbClr val="ffffff"/>
                </a:solidFill>
                <a:latin typeface="Cambria"/>
                <a:ea typeface="Rockwell"/>
              </a:rPr>
              <a:t>2. </a:t>
            </a:r>
            <a:r>
              <a:rPr b="0" i="1" lang="cs-CZ" sz="1800" spc="-1" strike="noStrike">
                <a:solidFill>
                  <a:srgbClr val="ffffff"/>
                </a:solidFill>
                <a:latin typeface="Cambria"/>
                <a:ea typeface="Rockwell"/>
              </a:rPr>
              <a:t>Zpracovatelský </a:t>
            </a:r>
            <a:r>
              <a:rPr b="0" lang="cs-CZ" sz="1800" spc="-1" strike="noStrike">
                <a:solidFill>
                  <a:srgbClr val="ffffff"/>
                </a:solidFill>
                <a:latin typeface="Cambria"/>
                <a:ea typeface="Rockwell"/>
              </a:rPr>
              <a:t>– hutnický (těžký průmysl), strojírenský (těžký i spotřební), chemický (těžký i spotřební), textilní (spotřební), obuvnický (spotřební)</a:t>
            </a:r>
            <a:endParaRPr b="0" lang="en-GB" sz="1800" spc="-1" strike="noStrike">
              <a:latin typeface="Arial"/>
            </a:endParaRPr>
          </a:p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Wingdings" charset="2"/>
              <a:buChar char=""/>
            </a:pPr>
            <a:r>
              <a:rPr b="0" lang="cs-CZ" sz="1800" spc="-1" strike="noStrike">
                <a:solidFill>
                  <a:srgbClr val="ffffff"/>
                </a:solidFill>
                <a:latin typeface="Cambria"/>
                <a:ea typeface="Rockwell"/>
              </a:rPr>
              <a:t>    </a:t>
            </a:r>
            <a:r>
              <a:rPr b="0" lang="cs-CZ" sz="1800" spc="-1" strike="noStrike">
                <a:solidFill>
                  <a:srgbClr val="ffffff"/>
                </a:solidFill>
                <a:latin typeface="Cambria"/>
                <a:ea typeface="Rockwell"/>
              </a:rPr>
              <a:t>3. </a:t>
            </a:r>
            <a:r>
              <a:rPr b="0" i="1" lang="cs-CZ" sz="1800" spc="-1" strike="noStrike">
                <a:solidFill>
                  <a:srgbClr val="ffffff"/>
                </a:solidFill>
                <a:latin typeface="Cambria"/>
                <a:ea typeface="Rockwell"/>
              </a:rPr>
              <a:t>Energetický </a:t>
            </a:r>
            <a:r>
              <a:rPr b="0" lang="cs-CZ" sz="1800" spc="-1" strike="noStrike">
                <a:solidFill>
                  <a:srgbClr val="ffffff"/>
                </a:solidFill>
                <a:latin typeface="Cambria"/>
                <a:ea typeface="Rockwell"/>
              </a:rPr>
              <a:t>– výroba a rozvod elektřiny, plynu a vody</a:t>
            </a:r>
            <a:endParaRPr b="0" lang="en-GB" sz="1800" spc="-1" strike="noStrike">
              <a:latin typeface="Arial"/>
            </a:endParaRPr>
          </a:p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Wingdings" charset="2"/>
              <a:buChar char=""/>
            </a:pPr>
            <a:r>
              <a:rPr b="1" i="1" lang="cs-CZ" sz="1800" spc="-1" strike="noStrike">
                <a:solidFill>
                  <a:srgbClr val="ffffff"/>
                </a:solidFill>
                <a:latin typeface="Cambria"/>
                <a:ea typeface="Rockwell"/>
              </a:rPr>
              <a:t>PRŮMYSLOVÉ MAKROREGIONY</a:t>
            </a:r>
            <a:endParaRPr b="0" lang="en-GB" sz="1800" spc="-1" strike="noStrike">
              <a:latin typeface="Arial"/>
            </a:endParaRPr>
          </a:p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Wingdings" charset="2"/>
              <a:buChar char=""/>
            </a:pPr>
            <a:r>
              <a:rPr b="0" lang="cs-CZ" sz="1800" spc="-1" strike="noStrike">
                <a:solidFill>
                  <a:srgbClr val="ffffff"/>
                </a:solidFill>
                <a:latin typeface="Cambria"/>
                <a:ea typeface="Rockwell"/>
              </a:rPr>
              <a:t>    </a:t>
            </a:r>
            <a:r>
              <a:rPr b="0" lang="cs-CZ" sz="1800" spc="-1" strike="noStrike">
                <a:solidFill>
                  <a:srgbClr val="ffffff"/>
                </a:solidFill>
                <a:latin typeface="Cambria"/>
                <a:ea typeface="Rockwell"/>
              </a:rPr>
              <a:t>1. </a:t>
            </a:r>
            <a:r>
              <a:rPr b="0" i="1" lang="cs-CZ" sz="1800" spc="-1" strike="noStrike">
                <a:solidFill>
                  <a:srgbClr val="ffffff"/>
                </a:solidFill>
                <a:latin typeface="Cambria"/>
                <a:ea typeface="Rockwell"/>
              </a:rPr>
              <a:t>USA</a:t>
            </a:r>
            <a:r>
              <a:rPr b="0" lang="cs-CZ" sz="1800" spc="-1" strike="noStrike">
                <a:solidFill>
                  <a:srgbClr val="ffffff"/>
                </a:solidFill>
                <a:latin typeface="Cambria"/>
                <a:ea typeface="Rockwell"/>
              </a:rPr>
              <a:t>: SV pobřeží Velkých jezer, orientace na strojírenský průmysl, Jih převaha chemického průmyslu, Z pobřeží – high-tech technologie, elektronika, elektrotechnika, výzkum</a:t>
            </a:r>
            <a:endParaRPr b="0" lang="en-GB" sz="1800" spc="-1" strike="noStrike">
              <a:latin typeface="Arial"/>
            </a:endParaRPr>
          </a:p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Wingdings" charset="2"/>
              <a:buChar char=""/>
            </a:pPr>
            <a:r>
              <a:rPr b="0" lang="cs-CZ" sz="1800" spc="-1" strike="noStrike">
                <a:solidFill>
                  <a:srgbClr val="ffffff"/>
                </a:solidFill>
                <a:latin typeface="Cambria"/>
                <a:ea typeface="Rockwell"/>
              </a:rPr>
              <a:t>    </a:t>
            </a:r>
            <a:r>
              <a:rPr b="0" lang="cs-CZ" sz="1800" spc="-1" strike="noStrike">
                <a:solidFill>
                  <a:srgbClr val="ffffff"/>
                </a:solidFill>
                <a:latin typeface="Cambria"/>
                <a:ea typeface="Rockwell"/>
              </a:rPr>
              <a:t>2. </a:t>
            </a:r>
            <a:r>
              <a:rPr b="0" i="1" lang="cs-CZ" sz="1800" spc="-1" strike="noStrike">
                <a:solidFill>
                  <a:srgbClr val="ffffff"/>
                </a:solidFill>
                <a:latin typeface="Cambria"/>
                <a:ea typeface="Rockwell"/>
              </a:rPr>
              <a:t>Západní Evropa:</a:t>
            </a:r>
            <a:r>
              <a:rPr b="0" lang="cs-CZ" sz="1800" spc="-1" strike="noStrike">
                <a:solidFill>
                  <a:srgbClr val="ffffff"/>
                </a:solidFill>
                <a:latin typeface="Cambria"/>
                <a:ea typeface="Rockwell"/>
              </a:rPr>
              <a:t> pás táhnoucí se z Anglie přes země Beneluxu do Francie, Německa, Švýcarska do s. Itálie. Orientace na strojírenský, elektrotechnický a chemický průmysl. Snaha o zachycení vědeckého a technického pokroku a konkurence asijskému a americkému trhu.</a:t>
            </a:r>
            <a:endParaRPr b="0" lang="en-GB" sz="1800" spc="-1" strike="noStrike">
              <a:latin typeface="Arial"/>
            </a:endParaRPr>
          </a:p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Wingdings" charset="2"/>
              <a:buChar char=""/>
            </a:pPr>
            <a:r>
              <a:rPr b="0" lang="cs-CZ" sz="1800" spc="-1" strike="noStrike">
                <a:solidFill>
                  <a:srgbClr val="ffffff"/>
                </a:solidFill>
                <a:latin typeface="Cambria"/>
                <a:ea typeface="Rockwell"/>
              </a:rPr>
              <a:t>    </a:t>
            </a:r>
            <a:r>
              <a:rPr b="0" lang="cs-CZ" sz="1800" spc="-1" strike="noStrike">
                <a:solidFill>
                  <a:srgbClr val="ffffff"/>
                </a:solidFill>
                <a:latin typeface="Cambria"/>
                <a:ea typeface="Rockwell"/>
              </a:rPr>
              <a:t>3. </a:t>
            </a:r>
            <a:r>
              <a:rPr b="0" i="1" lang="cs-CZ" sz="1800" spc="-1" strike="noStrike">
                <a:solidFill>
                  <a:srgbClr val="ffffff"/>
                </a:solidFill>
                <a:latin typeface="Cambria"/>
                <a:ea typeface="Rockwell"/>
              </a:rPr>
              <a:t>Východní Asie</a:t>
            </a:r>
            <a:r>
              <a:rPr b="0" lang="cs-CZ" sz="1800" spc="-1" strike="noStrike">
                <a:solidFill>
                  <a:srgbClr val="ffffff"/>
                </a:solidFill>
                <a:latin typeface="Cambria"/>
                <a:ea typeface="Rockwell"/>
              </a:rPr>
              <a:t>: Japonsko a V a J Čína, nově industrializované země → tzv, asijští tygři a Rusko. Orientace na výrobu komodit s velkou mírou přidané hodnoty především ve strojírenských a chemických odvětvích výroby.</a:t>
            </a:r>
            <a:endParaRPr b="0" lang="en-GB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="0">
  <p:cSld>
    <p:bg>
      <p:bgPr>
        <a:solidFill>
          <a:srgbClr val="45454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CustomShape 1"/>
          <p:cNvSpPr/>
          <p:nvPr/>
        </p:nvSpPr>
        <p:spPr>
          <a:xfrm>
            <a:off x="0" y="0"/>
            <a:ext cx="12191400" cy="68428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280" name="Group 2"/>
          <p:cNvGrpSpPr/>
          <p:nvPr/>
        </p:nvGrpSpPr>
        <p:grpSpPr>
          <a:xfrm>
            <a:off x="-417600" y="0"/>
            <a:ext cx="12583440" cy="6852600"/>
            <a:chOff x="-417600" y="0"/>
            <a:chExt cx="12583440" cy="6852600"/>
          </a:xfrm>
        </p:grpSpPr>
        <p:sp>
          <p:nvSpPr>
            <p:cNvPr id="281" name="CustomShape 3"/>
            <p:cNvSpPr/>
            <p:nvPr/>
          </p:nvSpPr>
          <p:spPr>
            <a:xfrm>
              <a:off x="1306440" y="0"/>
              <a:ext cx="3861720" cy="6842880"/>
            </a:xfrm>
            <a:custGeom>
              <a:avLst/>
              <a:gdLst/>
              <a:ahLst/>
              <a:rect l="l" t="t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2" name="CustomShape 4"/>
            <p:cNvSpPr/>
            <p:nvPr/>
          </p:nvSpPr>
          <p:spPr>
            <a:xfrm>
              <a:off x="10626840" y="9360"/>
              <a:ext cx="1539000" cy="554760"/>
            </a:xfrm>
            <a:custGeom>
              <a:avLst/>
              <a:gdLst/>
              <a:ahLst/>
              <a:rect l="l" t="t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3" name="CustomShape 5"/>
            <p:cNvSpPr/>
            <p:nvPr/>
          </p:nvSpPr>
          <p:spPr>
            <a:xfrm>
              <a:off x="10247400" y="5013360"/>
              <a:ext cx="1918440" cy="1829520"/>
            </a:xfrm>
            <a:custGeom>
              <a:avLst/>
              <a:gdLst/>
              <a:ahLst/>
              <a:rect l="l" t="t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4" name="CustomShape 6"/>
            <p:cNvSpPr/>
            <p:nvPr/>
          </p:nvSpPr>
          <p:spPr>
            <a:xfrm>
              <a:off x="1120680" y="0"/>
              <a:ext cx="3675960" cy="6842880"/>
            </a:xfrm>
            <a:custGeom>
              <a:avLst/>
              <a:gdLst/>
              <a:ahLst/>
              <a:rect l="l" t="t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prstDash val="dash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5" name="CustomShape 7"/>
            <p:cNvSpPr/>
            <p:nvPr/>
          </p:nvSpPr>
          <p:spPr>
            <a:xfrm>
              <a:off x="11202840" y="9360"/>
              <a:ext cx="963000" cy="366120"/>
            </a:xfrm>
            <a:custGeom>
              <a:avLst/>
              <a:gdLst/>
              <a:ahLst/>
              <a:rect l="l" t="t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prstDash val="dash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6" name="CustomShape 8"/>
            <p:cNvSpPr/>
            <p:nvPr/>
          </p:nvSpPr>
          <p:spPr>
            <a:xfrm>
              <a:off x="10495080" y="5275440"/>
              <a:ext cx="1666080" cy="1577160"/>
            </a:xfrm>
            <a:custGeom>
              <a:avLst/>
              <a:gdLst/>
              <a:ahLst/>
              <a:rect l="l" t="t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prstDash val="dash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7" name="CustomShape 9"/>
            <p:cNvSpPr/>
            <p:nvPr/>
          </p:nvSpPr>
          <p:spPr>
            <a:xfrm>
              <a:off x="1001880" y="0"/>
              <a:ext cx="3620520" cy="6842880"/>
            </a:xfrm>
            <a:custGeom>
              <a:avLst/>
              <a:gdLst/>
              <a:ahLst/>
              <a:rect l="l" t="t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8" name="CustomShape 10"/>
            <p:cNvSpPr/>
            <p:nvPr/>
          </p:nvSpPr>
          <p:spPr>
            <a:xfrm>
              <a:off x="11501280" y="9360"/>
              <a:ext cx="664560" cy="256320"/>
            </a:xfrm>
            <a:custGeom>
              <a:avLst/>
              <a:gdLst/>
              <a:ahLst/>
              <a:rect l="l" t="t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9" name="CustomShape 11"/>
            <p:cNvSpPr/>
            <p:nvPr/>
          </p:nvSpPr>
          <p:spPr>
            <a:xfrm>
              <a:off x="10640880" y="5408640"/>
              <a:ext cx="1524960" cy="1434240"/>
            </a:xfrm>
            <a:custGeom>
              <a:avLst/>
              <a:gdLst/>
              <a:ahLst/>
              <a:rect l="l" t="t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90" name="CustomShape 12"/>
            <p:cNvSpPr/>
            <p:nvPr/>
          </p:nvSpPr>
          <p:spPr>
            <a:xfrm>
              <a:off x="1001880" y="0"/>
              <a:ext cx="3243960" cy="6842880"/>
            </a:xfrm>
            <a:custGeom>
              <a:avLst/>
              <a:gdLst/>
              <a:ahLst/>
              <a:rect l="l" t="t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91" name="CustomShape 13"/>
            <p:cNvSpPr/>
            <p:nvPr/>
          </p:nvSpPr>
          <p:spPr>
            <a:xfrm>
              <a:off x="10802880" y="5518080"/>
              <a:ext cx="1362960" cy="1324800"/>
            </a:xfrm>
            <a:custGeom>
              <a:avLst/>
              <a:gdLst/>
              <a:ahLst/>
              <a:rect l="l" t="t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92" name="CustomShape 14"/>
            <p:cNvSpPr/>
            <p:nvPr/>
          </p:nvSpPr>
          <p:spPr>
            <a:xfrm>
              <a:off x="888840" y="0"/>
              <a:ext cx="3229920" cy="6842880"/>
            </a:xfrm>
            <a:custGeom>
              <a:avLst/>
              <a:gdLst/>
              <a:ahLst/>
              <a:rect l="l" t="t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93" name="CustomShape 15"/>
            <p:cNvSpPr/>
            <p:nvPr/>
          </p:nvSpPr>
          <p:spPr>
            <a:xfrm>
              <a:off x="10979280" y="5694480"/>
              <a:ext cx="1186560" cy="1148760"/>
            </a:xfrm>
            <a:custGeom>
              <a:avLst/>
              <a:gdLst/>
              <a:ahLst/>
              <a:rect l="l" t="t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94" name="CustomShape 16"/>
            <p:cNvSpPr/>
            <p:nvPr/>
          </p:nvSpPr>
          <p:spPr>
            <a:xfrm>
              <a:off x="484200" y="0"/>
              <a:ext cx="3420360" cy="6842880"/>
            </a:xfrm>
            <a:custGeom>
              <a:avLst/>
              <a:gdLst/>
              <a:ahLst/>
              <a:rect l="l" t="t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95" name="CustomShape 17"/>
            <p:cNvSpPr/>
            <p:nvPr/>
          </p:nvSpPr>
          <p:spPr>
            <a:xfrm>
              <a:off x="11287080" y="6049800"/>
              <a:ext cx="878760" cy="793080"/>
            </a:xfrm>
            <a:custGeom>
              <a:avLst/>
              <a:gdLst/>
              <a:ahLst/>
              <a:rect l="l" t="t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96" name="CustomShape 18"/>
            <p:cNvSpPr/>
            <p:nvPr/>
          </p:nvSpPr>
          <p:spPr>
            <a:xfrm>
              <a:off x="598320" y="0"/>
              <a:ext cx="2716920" cy="6842880"/>
            </a:xfrm>
            <a:custGeom>
              <a:avLst/>
              <a:gdLst/>
              <a:ahLst/>
              <a:rect l="l" t="t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600">
              <a:solidFill>
                <a:schemeClr val="tx1">
                  <a:alpha val="20000"/>
                </a:schemeClr>
              </a:solidFill>
              <a:prstDash val="dashDot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97" name="CustomShape 19"/>
            <p:cNvSpPr/>
            <p:nvPr/>
          </p:nvSpPr>
          <p:spPr>
            <a:xfrm>
              <a:off x="262080" y="0"/>
              <a:ext cx="2944080" cy="6842880"/>
            </a:xfrm>
            <a:custGeom>
              <a:avLst/>
              <a:gdLst/>
              <a:ahLst/>
              <a:rect l="l" t="t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prstDash val="lgDash"/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98" name="CustomShape 20"/>
            <p:cNvSpPr/>
            <p:nvPr/>
          </p:nvSpPr>
          <p:spPr>
            <a:xfrm>
              <a:off x="-417600" y="0"/>
              <a:ext cx="2402640" cy="6842880"/>
            </a:xfrm>
            <a:custGeom>
              <a:avLst/>
              <a:gdLst/>
              <a:ahLst/>
              <a:rect l="l" t="t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99" name="CustomShape 21"/>
            <p:cNvSpPr/>
            <p:nvPr/>
          </p:nvSpPr>
          <p:spPr>
            <a:xfrm>
              <a:off x="14400" y="9360"/>
              <a:ext cx="1770840" cy="3198240"/>
            </a:xfrm>
            <a:custGeom>
              <a:avLst/>
              <a:gdLst/>
              <a:ahLst/>
              <a:rect l="l" t="t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00" name="CustomShape 22"/>
            <p:cNvSpPr/>
            <p:nvPr/>
          </p:nvSpPr>
          <p:spPr>
            <a:xfrm>
              <a:off x="4680" y="6016680"/>
              <a:ext cx="213480" cy="826200"/>
            </a:xfrm>
            <a:custGeom>
              <a:avLst/>
              <a:gdLst/>
              <a:ahLst/>
              <a:rect l="l" t="t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01" name="CustomShape 23"/>
            <p:cNvSpPr/>
            <p:nvPr/>
          </p:nvSpPr>
          <p:spPr>
            <a:xfrm>
              <a:off x="14400" y="0"/>
              <a:ext cx="1561320" cy="2228040"/>
            </a:xfrm>
            <a:custGeom>
              <a:avLst/>
              <a:gdLst/>
              <a:ahLst/>
              <a:rect l="l" t="t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360">
              <a:solidFill>
                <a:schemeClr val="tx1">
                  <a:alpha val="2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302" name="Group 24"/>
          <p:cNvGrpSpPr/>
          <p:nvPr/>
        </p:nvGrpSpPr>
        <p:grpSpPr>
          <a:xfrm>
            <a:off x="800280" y="1699560"/>
            <a:ext cx="3673800" cy="3470400"/>
            <a:chOff x="800280" y="1699560"/>
            <a:chExt cx="3673800" cy="3470400"/>
          </a:xfrm>
        </p:grpSpPr>
        <p:sp>
          <p:nvSpPr>
            <p:cNvPr id="303" name="CustomShape 25"/>
            <p:cNvSpPr/>
            <p:nvPr/>
          </p:nvSpPr>
          <p:spPr>
            <a:xfrm>
              <a:off x="800280" y="1699560"/>
              <a:ext cx="3673800" cy="502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1800" spc="-1" strike="noStrike">
                  <a:solidFill>
                    <a:srgbClr val="ffffff"/>
                  </a:solidFill>
                  <a:latin typeface="Calibri Light"/>
                  <a:ea typeface="DejaVu Sans"/>
                </a:rPr>
                <a:t>Sekundární prostor</a:t>
              </a:r>
              <a:endParaRPr b="0" lang="en-GB" sz="1800" spc="-1" strike="noStrike">
                <a:latin typeface="Arial"/>
              </a:endParaRPr>
            </a:p>
          </p:txBody>
        </p:sp>
        <p:sp>
          <p:nvSpPr>
            <p:cNvPr id="304" name="CustomShape 26"/>
            <p:cNvSpPr/>
            <p:nvPr/>
          </p:nvSpPr>
          <p:spPr>
            <a:xfrm rot="10800000">
              <a:off x="2483280" y="4898160"/>
              <a:ext cx="315360" cy="2718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305" name="CustomShape 27"/>
            <p:cNvSpPr/>
            <p:nvPr/>
          </p:nvSpPr>
          <p:spPr>
            <a:xfrm>
              <a:off x="806400" y="2275560"/>
              <a:ext cx="3667680" cy="262368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306" name="CustomShape 28"/>
          <p:cNvSpPr/>
          <p:nvPr/>
        </p:nvSpPr>
        <p:spPr>
          <a:xfrm>
            <a:off x="888480" y="2350080"/>
            <a:ext cx="3498120" cy="245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228600" rIns="228600" tIns="228600" bIns="228600" anchor="ctr">
            <a:normAutofit/>
          </a:bodyPr>
          <a:p>
            <a:pPr algn="ctr">
              <a:lnSpc>
                <a:spcPct val="85000"/>
              </a:lnSpc>
            </a:pPr>
            <a:r>
              <a:rPr b="0" lang="cs-CZ" sz="4000" spc="-151" strike="noStrike">
                <a:solidFill>
                  <a:srgbClr val="fffeff"/>
                </a:solidFill>
                <a:latin typeface="Calibri Light"/>
              </a:rPr>
              <a:t>Doprava</a:t>
            </a:r>
            <a:endParaRPr b="0" lang="en-GB" sz="4000" spc="-1" strike="noStrike">
              <a:latin typeface="Arial"/>
            </a:endParaRPr>
          </a:p>
        </p:txBody>
      </p:sp>
      <p:sp>
        <p:nvSpPr>
          <p:cNvPr id="307" name="CustomShape 29"/>
          <p:cNvSpPr/>
          <p:nvPr/>
        </p:nvSpPr>
        <p:spPr>
          <a:xfrm>
            <a:off x="4607280" y="1785600"/>
            <a:ext cx="6682320" cy="5248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28600" indent="-227880" algn="just">
              <a:lnSpc>
                <a:spcPct val="12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Arial"/>
              <a:buChar char="•"/>
            </a:pPr>
            <a:r>
              <a:rPr b="0" lang="cs-CZ" sz="1600" spc="-1" strike="noStrike">
                <a:solidFill>
                  <a:srgbClr val="ffffff"/>
                </a:solidFill>
                <a:latin typeface="Cambria"/>
                <a:ea typeface="Rockwell"/>
              </a:rPr>
              <a:t>=cílevědomé přemisťování nákladu, osob a energie, případně informací pomocí nějakého systému</a:t>
            </a:r>
            <a:endParaRPr b="0" lang="en-GB" sz="1600" spc="-1" strike="noStrike">
              <a:latin typeface="Arial"/>
            </a:endParaRPr>
          </a:p>
          <a:p>
            <a:pPr marL="228600" indent="-227880" algn="just">
              <a:lnSpc>
                <a:spcPct val="12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Arial"/>
              <a:buChar char="•"/>
            </a:pPr>
            <a:r>
              <a:rPr b="0" lang="cs-CZ" sz="1600" spc="-1" strike="noStrike">
                <a:solidFill>
                  <a:srgbClr val="ffffff"/>
                </a:solidFill>
                <a:latin typeface="Cambria"/>
                <a:ea typeface="Rockwell"/>
              </a:rPr>
              <a:t>Vzdušná, mořská, pevninská (železniční, silniční, říční a potrubní)</a:t>
            </a:r>
            <a:endParaRPr b="0" lang="en-GB" sz="1600" spc="-1" strike="noStrike">
              <a:latin typeface="Arial"/>
            </a:endParaRPr>
          </a:p>
          <a:p>
            <a:pPr marL="228600" indent="-227880" algn="just">
              <a:lnSpc>
                <a:spcPct val="12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Arial"/>
              <a:buChar char="•"/>
            </a:pPr>
            <a:r>
              <a:rPr b="0" lang="cs-CZ" sz="1600" spc="-1" strike="noStrike">
                <a:solidFill>
                  <a:srgbClr val="ffffff"/>
                </a:solidFill>
                <a:latin typeface="Cambria"/>
                <a:ea typeface="Rockwell"/>
              </a:rPr>
              <a:t>Osobní x nákladní, osobní x hromadná, vnitrostátní (místní a městská, regionální, meziregionální – celostátní) x mezinárodní x mezikontinentální x tranzitní doprava</a:t>
            </a:r>
            <a:endParaRPr b="0" lang="en-GB" sz="1600" spc="-1" strike="noStrike">
              <a:latin typeface="Arial"/>
            </a:endParaRPr>
          </a:p>
          <a:p>
            <a:pPr marL="228600" indent="-227880" algn="just">
              <a:lnSpc>
                <a:spcPct val="12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Arial"/>
              <a:buChar char="•"/>
            </a:pPr>
            <a:r>
              <a:rPr b="0" i="1" lang="cs-CZ" sz="1600" spc="-1" strike="noStrike">
                <a:solidFill>
                  <a:srgbClr val="ffffff"/>
                </a:solidFill>
                <a:latin typeface="Cambria"/>
                <a:ea typeface="Rockwell"/>
              </a:rPr>
              <a:t>Dopravní cesta</a:t>
            </a:r>
            <a:r>
              <a:rPr b="0" lang="cs-CZ" sz="1600" spc="-1" strike="noStrike">
                <a:solidFill>
                  <a:srgbClr val="ffffff"/>
                </a:solidFill>
                <a:latin typeface="Cambria"/>
                <a:ea typeface="Rockwell"/>
              </a:rPr>
              <a:t> = uzpůsobený pás terénu spojující dopravní uzly</a:t>
            </a:r>
            <a:endParaRPr b="0" lang="en-GB" sz="1600" spc="-1" strike="noStrike">
              <a:latin typeface="Arial"/>
            </a:endParaRPr>
          </a:p>
          <a:p>
            <a:pPr marL="228600" indent="-227880" algn="just">
              <a:lnSpc>
                <a:spcPct val="12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Arial"/>
              <a:buChar char="•"/>
            </a:pPr>
            <a:r>
              <a:rPr b="0" i="1" lang="cs-CZ" sz="1600" spc="-1" strike="noStrike">
                <a:solidFill>
                  <a:srgbClr val="ffffff"/>
                </a:solidFill>
                <a:latin typeface="Cambria"/>
                <a:ea typeface="Rockwell"/>
              </a:rPr>
              <a:t>Dopravní bod</a:t>
            </a:r>
            <a:r>
              <a:rPr b="0" lang="cs-CZ" sz="1600" spc="-1" strike="noStrike">
                <a:solidFill>
                  <a:srgbClr val="ffffff"/>
                </a:solidFill>
                <a:latin typeface="Cambria"/>
                <a:ea typeface="Rockwell"/>
              </a:rPr>
              <a:t> = místa ležící na dopravních cestách, na nichž se uskutečňuje vykládka/nakládka/překládka nákladu, resp. výstup/nástup/přestup cestujících, na toto místo vedou pouze 2 dopravní cesty</a:t>
            </a:r>
            <a:endParaRPr b="0" lang="en-GB" sz="1600" spc="-1" strike="noStrike">
              <a:latin typeface="Arial"/>
            </a:endParaRPr>
          </a:p>
          <a:p>
            <a:pPr marL="228600" indent="-227880" algn="just">
              <a:lnSpc>
                <a:spcPct val="12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Arial"/>
              <a:buChar char="•"/>
            </a:pPr>
            <a:r>
              <a:rPr b="0" i="1" lang="cs-CZ" sz="1600" spc="-1" strike="noStrike">
                <a:solidFill>
                  <a:srgbClr val="ffffff"/>
                </a:solidFill>
                <a:latin typeface="Cambria"/>
                <a:ea typeface="Rockwell"/>
              </a:rPr>
              <a:t>Dopravní uzel</a:t>
            </a:r>
            <a:r>
              <a:rPr b="0" lang="cs-CZ" sz="1600" spc="-1" strike="noStrike">
                <a:solidFill>
                  <a:srgbClr val="ffffff"/>
                </a:solidFill>
                <a:latin typeface="Cambria"/>
                <a:ea typeface="Rockwell"/>
              </a:rPr>
              <a:t> = dopravní bod, v němž se sbíhají nejméně 3 dopravní cesty a mohou se tam setkávat i různé dopravní prostředky</a:t>
            </a:r>
            <a:endParaRPr b="0" lang="en-GB" sz="1600" spc="-1" strike="noStrike">
              <a:latin typeface="Arial"/>
            </a:endParaRPr>
          </a:p>
          <a:p>
            <a:pPr marL="228600" indent="-227880" algn="just">
              <a:lnSpc>
                <a:spcPct val="12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Arial"/>
              <a:buChar char="•"/>
            </a:pPr>
            <a:r>
              <a:rPr b="0" i="1" lang="cs-CZ" sz="1600" spc="-1" strike="noStrike">
                <a:solidFill>
                  <a:srgbClr val="ffffff"/>
                </a:solidFill>
                <a:latin typeface="Cambria"/>
                <a:ea typeface="Rockwell"/>
              </a:rPr>
              <a:t>Dopravní síť</a:t>
            </a:r>
            <a:r>
              <a:rPr b="0" lang="cs-CZ" sz="1600" spc="-1" strike="noStrike">
                <a:solidFill>
                  <a:srgbClr val="ffffff"/>
                </a:solidFill>
                <a:latin typeface="Cambria"/>
                <a:ea typeface="Rockwell"/>
              </a:rPr>
              <a:t> = soustava vzájemně propojených komunikací (dopravních cest) a uzlů</a:t>
            </a:r>
            <a:endParaRPr b="0" lang="en-GB" sz="1600" spc="-1" strike="noStrike">
              <a:latin typeface="Arial"/>
            </a:endParaRPr>
          </a:p>
          <a:p>
            <a:pPr marL="228600" indent="-227880" algn="just">
              <a:lnSpc>
                <a:spcPct val="120000"/>
              </a:lnSpc>
              <a:spcBef>
                <a:spcPts val="1001"/>
              </a:spcBef>
              <a:buClr>
                <a:srgbClr val="f81b02"/>
              </a:buClr>
              <a:buSzPct val="110000"/>
              <a:buFont typeface="Arial"/>
              <a:buChar char="•"/>
            </a:pPr>
            <a:r>
              <a:rPr b="0" i="1" lang="cs-CZ" sz="1600" spc="-1" strike="noStrike">
                <a:solidFill>
                  <a:srgbClr val="ffffff"/>
                </a:solidFill>
                <a:latin typeface="Cambria"/>
                <a:ea typeface="Rockwell"/>
              </a:rPr>
              <a:t>Infrastruktura </a:t>
            </a:r>
            <a:r>
              <a:rPr b="0" lang="cs-CZ" sz="1600" spc="-1" strike="noStrike">
                <a:solidFill>
                  <a:srgbClr val="ffffff"/>
                </a:solidFill>
                <a:latin typeface="Cambria"/>
                <a:ea typeface="Rockwell"/>
              </a:rPr>
              <a:t>= všechna technická zařízení potřebná k organizaci dopravy a pohybu dopravních prostředků</a:t>
            </a:r>
            <a:endParaRPr b="0" lang="en-GB" sz="1600" spc="-1" strike="noStrike">
              <a:latin typeface="Arial"/>
            </a:endParaRPr>
          </a:p>
          <a:p>
            <a:pPr algn="just">
              <a:lnSpc>
                <a:spcPct val="120000"/>
              </a:lnSpc>
              <a:spcBef>
                <a:spcPts val="1001"/>
              </a:spcBef>
            </a:pPr>
            <a:endParaRPr b="0" lang="en-GB" sz="1600" spc="-1" strike="noStrike">
              <a:latin typeface="Arial"/>
            </a:endParaRPr>
          </a:p>
          <a:p>
            <a:pPr algn="just">
              <a:lnSpc>
                <a:spcPct val="120000"/>
              </a:lnSpc>
              <a:spcBef>
                <a:spcPts val="1001"/>
              </a:spcBef>
            </a:pPr>
            <a:endParaRPr b="0" lang="en-GB" sz="1600" spc="-1" strike="noStrike">
              <a:latin typeface="Arial"/>
            </a:endParaRPr>
          </a:p>
          <a:p>
            <a:pPr algn="just">
              <a:lnSpc>
                <a:spcPct val="120000"/>
              </a:lnSpc>
              <a:spcBef>
                <a:spcPts val="1001"/>
              </a:spcBef>
            </a:pPr>
            <a:endParaRPr b="0" lang="en-GB" sz="1600" spc="-1" strike="noStrike">
              <a:latin typeface="Arial"/>
            </a:endParaRPr>
          </a:p>
          <a:p>
            <a:pPr algn="just">
              <a:lnSpc>
                <a:spcPct val="120000"/>
              </a:lnSpc>
              <a:spcBef>
                <a:spcPts val="1001"/>
              </a:spcBef>
            </a:pPr>
            <a:endParaRPr b="0" lang="en-GB" sz="1600" spc="-1" strike="noStrike">
              <a:latin typeface="Arial"/>
            </a:endParaRPr>
          </a:p>
          <a:p>
            <a:pPr algn="just">
              <a:lnSpc>
                <a:spcPct val="120000"/>
              </a:lnSpc>
              <a:spcBef>
                <a:spcPts val="1001"/>
              </a:spcBef>
            </a:pPr>
            <a:endParaRPr b="0" lang="en-GB" sz="1600" spc="-1" strike="noStrike">
              <a:latin typeface="Arial"/>
            </a:endParaRPr>
          </a:p>
        </p:txBody>
      </p:sp>
      <p:pic>
        <p:nvPicPr>
          <p:cNvPr id="308" name="Grafický objekt 4" descr="Letadlo"/>
          <p:cNvPicPr/>
          <p:nvPr/>
        </p:nvPicPr>
        <p:blipFill>
          <a:blip r:embed="rId1"/>
          <a:stretch/>
        </p:blipFill>
        <p:spPr>
          <a:xfrm>
            <a:off x="2169720" y="5568480"/>
            <a:ext cx="913680" cy="913680"/>
          </a:xfrm>
          <a:prstGeom prst="rect">
            <a:avLst/>
          </a:prstGeom>
          <a:ln>
            <a:noFill/>
          </a:ln>
        </p:spPr>
      </p:pic>
      <p:pic>
        <p:nvPicPr>
          <p:cNvPr id="309" name="Grafický objekt 5" descr="Autobus"/>
          <p:cNvPicPr/>
          <p:nvPr/>
        </p:nvPicPr>
        <p:blipFill>
          <a:blip r:embed="rId2"/>
          <a:stretch/>
        </p:blipFill>
        <p:spPr>
          <a:xfrm>
            <a:off x="2131920" y="367560"/>
            <a:ext cx="913680" cy="9136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TF10001119</Template>
  <TotalTime>88</TotalTime>
  <Application>LibreOffice/6.4.4.2$Windows_X86_64 LibreOffice_project/3d775be2011f3886db32dfd395a6a6d1ca2630ff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2020-11-10T20:07:25Z</dcterms:created>
  <dc:creator/>
  <dc:description/>
  <dc:language>en-GB</dc:language>
  <cp:lastModifiedBy/>
  <dcterms:modified xsi:type="dcterms:W3CDTF">2020-11-15T16:50:56Z</dcterms:modified>
  <cp:revision>30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Notes">
    <vt:i4>0</vt:i4>
  </property>
  <property fmtid="{D5CDD505-2E9C-101B-9397-08002B2CF9AE}" pid="7" name="PresentationFormat">
    <vt:lpwstr>Widescreen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9</vt:i4>
  </property>
</Properties>
</file>