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57" r:id="rId3"/>
    <p:sldId id="259" r:id="rId4"/>
    <p:sldId id="261" r:id="rId5"/>
    <p:sldId id="262" r:id="rId6"/>
    <p:sldId id="263" r:id="rId7"/>
    <p:sldId id="264" r:id="rId8"/>
    <p:sldId id="265" r:id="rId9"/>
    <p:sldId id="267" r:id="rId10"/>
    <p:sldId id="268" r:id="rId11"/>
    <p:sldId id="266"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cs-CZ"/>
              <a:t>Kliknutím lze upravit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CE26CDF-3D59-44E7-95AB-CA4DB78A8F82}" type="datetimeFigureOut">
              <a:rPr lang="cs-CZ" smtClean="0"/>
              <a:t>08.10.2020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309839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CE26CDF-3D59-44E7-95AB-CA4DB78A8F82}" type="datetimeFigureOut">
              <a:rPr lang="cs-CZ" smtClean="0"/>
              <a:t>08.10.2020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268089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CE26CDF-3D59-44E7-95AB-CA4DB78A8F82}" type="datetimeFigureOut">
              <a:rPr lang="cs-CZ" smtClean="0"/>
              <a:t>08.10.2020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252134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CE26CDF-3D59-44E7-95AB-CA4DB78A8F82}" type="datetimeFigureOut">
              <a:rPr lang="cs-CZ" smtClean="0"/>
              <a:t>08.10.2020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D5F95D-9346-4AC0-AE7C-FAB50938F0F8}" type="slidenum">
              <a:rPr lang="cs-CZ" smtClean="0"/>
              <a:t>‹#›</a:t>
            </a:fld>
            <a:endParaRPr lang="cs-CZ"/>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591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CE26CDF-3D59-44E7-95AB-CA4DB78A8F82}" type="datetimeFigureOut">
              <a:rPr lang="cs-CZ" smtClean="0"/>
              <a:t>08.10.2020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24320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cs-CZ"/>
              <a:t>Kliknutím lze upravit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6CE26CDF-3D59-44E7-95AB-CA4DB78A8F82}" type="datetimeFigureOut">
              <a:rPr lang="cs-CZ" smtClean="0"/>
              <a:t>08.10.2020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3853017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6CE26CDF-3D59-44E7-95AB-CA4DB78A8F82}" type="datetimeFigureOut">
              <a:rPr lang="cs-CZ" smtClean="0"/>
              <a:t>08.10.2020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274346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CE26CDF-3D59-44E7-95AB-CA4DB78A8F82}" type="datetimeFigureOut">
              <a:rPr lang="cs-CZ" smtClean="0"/>
              <a:t>08.10.2020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343728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CE26CDF-3D59-44E7-95AB-CA4DB78A8F82}" type="datetimeFigureOut">
              <a:rPr lang="cs-CZ" smtClean="0"/>
              <a:t>08.10.2020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98424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CE26CDF-3D59-44E7-95AB-CA4DB78A8F82}" type="datetimeFigureOut">
              <a:rPr lang="cs-CZ" smtClean="0"/>
              <a:t>08.10.2020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63080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CE26CDF-3D59-44E7-95AB-CA4DB78A8F82}" type="datetimeFigureOut">
              <a:rPr lang="cs-CZ" smtClean="0"/>
              <a:t>08.10.2020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371878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CE26CDF-3D59-44E7-95AB-CA4DB78A8F82}" type="datetimeFigureOut">
              <a:rPr lang="cs-CZ" smtClean="0"/>
              <a:t>08.10.2020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165671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CE26CDF-3D59-44E7-95AB-CA4DB78A8F82}" type="datetimeFigureOut">
              <a:rPr lang="cs-CZ" smtClean="0"/>
              <a:t>08.10.2020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132965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CE26CDF-3D59-44E7-95AB-CA4DB78A8F82}" type="datetimeFigureOut">
              <a:rPr lang="cs-CZ" smtClean="0"/>
              <a:t>08.10.2020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355237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26CDF-3D59-44E7-95AB-CA4DB78A8F82}" type="datetimeFigureOut">
              <a:rPr lang="cs-CZ" smtClean="0"/>
              <a:t>08.10.2020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1947275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CE26CDF-3D59-44E7-95AB-CA4DB78A8F82}" type="datetimeFigureOut">
              <a:rPr lang="cs-CZ" smtClean="0"/>
              <a:t>08.10.2020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412241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CE26CDF-3D59-44E7-95AB-CA4DB78A8F82}" type="datetimeFigureOut">
              <a:rPr lang="cs-CZ" smtClean="0"/>
              <a:t>08.10.2020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D5F95D-9346-4AC0-AE7C-FAB50938F0F8}" type="slidenum">
              <a:rPr lang="cs-CZ" smtClean="0"/>
              <a:t>‹#›</a:t>
            </a:fld>
            <a:endParaRPr lang="cs-CZ"/>
          </a:p>
        </p:txBody>
      </p:sp>
    </p:spTree>
    <p:extLst>
      <p:ext uri="{BB962C8B-B14F-4D97-AF65-F5344CB8AC3E}">
        <p14:creationId xmlns:p14="http://schemas.microsoft.com/office/powerpoint/2010/main" val="356742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E26CDF-3D59-44E7-95AB-CA4DB78A8F82}" type="datetimeFigureOut">
              <a:rPr lang="cs-CZ" smtClean="0"/>
              <a:t>08.10.2020</a:t>
            </a:fld>
            <a:endParaRPr lang="cs-CZ"/>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DD5F95D-9346-4AC0-AE7C-FAB50938F0F8}" type="slidenum">
              <a:rPr lang="cs-CZ" smtClean="0"/>
              <a:t>‹#›</a:t>
            </a:fld>
            <a:endParaRPr lang="cs-CZ"/>
          </a:p>
        </p:txBody>
      </p:sp>
    </p:spTree>
    <p:extLst>
      <p:ext uri="{BB962C8B-B14F-4D97-AF65-F5344CB8AC3E}">
        <p14:creationId xmlns:p14="http://schemas.microsoft.com/office/powerpoint/2010/main" val="3897197540"/>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cqPxxxLsj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165EFC-3C0C-4249-B2AC-6F9C7BDCA4A4}"/>
              </a:ext>
            </a:extLst>
          </p:cNvPr>
          <p:cNvSpPr>
            <a:spLocks noGrp="1"/>
          </p:cNvSpPr>
          <p:nvPr>
            <p:ph type="ctrTitle"/>
          </p:nvPr>
        </p:nvSpPr>
        <p:spPr/>
        <p:txBody>
          <a:bodyPr>
            <a:normAutofit/>
          </a:bodyPr>
          <a:lstStyle/>
          <a:p>
            <a:r>
              <a:rPr lang="cs-CZ" sz="7200" spc="600" dirty="0"/>
              <a:t>Deprese</a:t>
            </a:r>
          </a:p>
        </p:txBody>
      </p:sp>
      <p:sp>
        <p:nvSpPr>
          <p:cNvPr id="3" name="Podnadpis 2">
            <a:extLst>
              <a:ext uri="{FF2B5EF4-FFF2-40B4-BE49-F238E27FC236}">
                <a16:creationId xmlns:a16="http://schemas.microsoft.com/office/drawing/2014/main" id="{FBA4D191-C398-4C0B-86E7-03D91326AD35}"/>
              </a:ext>
            </a:extLst>
          </p:cNvPr>
          <p:cNvSpPr>
            <a:spLocks noGrp="1"/>
          </p:cNvSpPr>
          <p:nvPr>
            <p:ph type="subTitle" idx="1"/>
          </p:nvPr>
        </p:nvSpPr>
        <p:spPr/>
        <p:txBody>
          <a:bodyPr/>
          <a:lstStyle/>
          <a:p>
            <a:endParaRPr lang="cs-CZ" sz="1400" dirty="0"/>
          </a:p>
        </p:txBody>
      </p:sp>
    </p:spTree>
    <p:extLst>
      <p:ext uri="{BB962C8B-B14F-4D97-AF65-F5344CB8AC3E}">
        <p14:creationId xmlns:p14="http://schemas.microsoft.com/office/powerpoint/2010/main" val="426958428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B62C9BC-0277-435B-985A-EBE3782200AD}"/>
              </a:ext>
            </a:extLst>
          </p:cNvPr>
          <p:cNvSpPr>
            <a:spLocks noGrp="1"/>
          </p:cNvSpPr>
          <p:nvPr>
            <p:ph idx="1"/>
          </p:nvPr>
        </p:nvSpPr>
        <p:spPr/>
        <p:txBody>
          <a:bodyPr/>
          <a:lstStyle/>
          <a:p>
            <a:r>
              <a:rPr lang="cs-CZ" dirty="0"/>
              <a:t>TEN, KDO MLUVÍ O SEBEVRAŽDĚ, TO NEMYSLÍ VÁŽNĚ: Sebevražedné myšlení patří mezi příznaky těžké deprese. Sebevraždu spáchá 10–15 % nemocných. A tato „vyhrůžka" může být voláním o pomoc. 93 % sebevrahů se někomu o svém záměru zmínilo. Proto by se tato slova měla brát vážně a nemocný by se měl dostat do péče odborníka.</a:t>
            </a:r>
          </a:p>
          <a:p>
            <a:endParaRPr lang="cs-CZ" dirty="0"/>
          </a:p>
        </p:txBody>
      </p:sp>
      <p:pic>
        <p:nvPicPr>
          <p:cNvPr id="6146" name="Picture 2" descr="Pojištění rizika sebevraždy by nemělo být tabu. Deprese má stále víc lidí |  PartnersNews">
            <a:extLst>
              <a:ext uri="{FF2B5EF4-FFF2-40B4-BE49-F238E27FC236}">
                <a16:creationId xmlns:a16="http://schemas.microsoft.com/office/drawing/2014/main" id="{47A8EEAA-4D15-4878-8753-B32AAE1DF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340" y="3429000"/>
            <a:ext cx="48768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22899"/>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1000" fill="hold"/>
                                        <p:tgtEl>
                                          <p:spTgt spid="6146"/>
                                        </p:tgtEl>
                                        <p:attrNameLst>
                                          <p:attrName>ppt_w</p:attrName>
                                        </p:attrNameLst>
                                      </p:cBhvr>
                                      <p:tavLst>
                                        <p:tav tm="0">
                                          <p:val>
                                            <p:fltVal val="0"/>
                                          </p:val>
                                        </p:tav>
                                        <p:tav tm="100000">
                                          <p:val>
                                            <p:strVal val="#ppt_w"/>
                                          </p:val>
                                        </p:tav>
                                      </p:tavLst>
                                    </p:anim>
                                    <p:anim calcmode="lin" valueType="num">
                                      <p:cBhvr>
                                        <p:cTn id="14" dur="1000" fill="hold"/>
                                        <p:tgtEl>
                                          <p:spTgt spid="6146"/>
                                        </p:tgtEl>
                                        <p:attrNameLst>
                                          <p:attrName>ppt_h</p:attrName>
                                        </p:attrNameLst>
                                      </p:cBhvr>
                                      <p:tavLst>
                                        <p:tav tm="0">
                                          <p:val>
                                            <p:fltVal val="0"/>
                                          </p:val>
                                        </p:tav>
                                        <p:tav tm="100000">
                                          <p:val>
                                            <p:strVal val="#ppt_h"/>
                                          </p:val>
                                        </p:tav>
                                      </p:tavLst>
                                    </p:anim>
                                    <p:animEffect transition="in" filter="fade">
                                      <p:cBhvr>
                                        <p:cTn id="1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4BE4-F37F-48FF-863B-5AC37C3067CD}"/>
              </a:ext>
            </a:extLst>
          </p:cNvPr>
          <p:cNvSpPr>
            <a:spLocks noGrp="1"/>
          </p:cNvSpPr>
          <p:nvPr>
            <p:ph type="title"/>
          </p:nvPr>
        </p:nvSpPr>
        <p:spPr/>
        <p:txBody>
          <a:bodyPr/>
          <a:lstStyle/>
          <a:p>
            <a:r>
              <a:rPr lang="cs-CZ" dirty="0"/>
              <a:t>Jak mohou pomoct příbuzní</a:t>
            </a:r>
          </a:p>
        </p:txBody>
      </p:sp>
      <p:sp>
        <p:nvSpPr>
          <p:cNvPr id="3" name="Zástupný obsah 2">
            <a:extLst>
              <a:ext uri="{FF2B5EF4-FFF2-40B4-BE49-F238E27FC236}">
                <a16:creationId xmlns:a16="http://schemas.microsoft.com/office/drawing/2014/main" id="{6E822269-A04F-43E4-AA83-19BEC682DA7C}"/>
              </a:ext>
            </a:extLst>
          </p:cNvPr>
          <p:cNvSpPr>
            <a:spLocks noGrp="1"/>
          </p:cNvSpPr>
          <p:nvPr>
            <p:ph idx="1"/>
          </p:nvPr>
        </p:nvSpPr>
        <p:spPr/>
        <p:txBody>
          <a:bodyPr>
            <a:normAutofit fontScale="92500" lnSpcReduction="20000"/>
          </a:bodyPr>
          <a:lstStyle/>
          <a:p>
            <a:pPr marL="494100" indent="-457200" algn="l">
              <a:buFont typeface="+mj-lt"/>
              <a:buAutoNum type="arabicParenR"/>
            </a:pPr>
            <a:r>
              <a:rPr lang="cs-CZ" b="0" i="0" dirty="0">
                <a:solidFill>
                  <a:schemeClr val="tx1"/>
                </a:solidFill>
                <a:effectLst/>
                <a:latin typeface="Arial" panose="020B0604020202020204" pitchFamily="34" charset="0"/>
              </a:rPr>
              <a:t>Tolerancí, respektováním, důvěrou, laskavostí, empatií. Neplést si uvedené projevy vlastností s chováním k malému dítěti.</a:t>
            </a:r>
          </a:p>
          <a:p>
            <a:pPr marL="494100" indent="-457200" algn="l">
              <a:buFont typeface="+mj-lt"/>
              <a:buAutoNum type="arabicParenR"/>
            </a:pPr>
            <a:r>
              <a:rPr lang="cs-CZ" b="0" i="0" dirty="0">
                <a:solidFill>
                  <a:schemeClr val="tx1"/>
                </a:solidFill>
                <a:effectLst/>
                <a:latin typeface="Arial" panose="020B0604020202020204" pitchFamily="34" charset="0"/>
              </a:rPr>
              <a:t>Přijetím faktu, že deprese není lenost, ale nemoc.</a:t>
            </a:r>
          </a:p>
          <a:p>
            <a:pPr marL="494100" indent="-457200" algn="l">
              <a:buFont typeface="+mj-lt"/>
              <a:buAutoNum type="arabicParenR"/>
            </a:pPr>
            <a:r>
              <a:rPr lang="cs-CZ" b="0" i="0" dirty="0">
                <a:solidFill>
                  <a:schemeClr val="tx1"/>
                </a:solidFill>
                <a:effectLst/>
                <a:latin typeface="Arial" panose="020B0604020202020204" pitchFamily="34" charset="0"/>
              </a:rPr>
              <a:t>Podporou v léčbě.</a:t>
            </a:r>
          </a:p>
          <a:p>
            <a:pPr marL="494100" indent="-457200" algn="l">
              <a:buFont typeface="+mj-lt"/>
              <a:buAutoNum type="arabicParenR"/>
            </a:pPr>
            <a:r>
              <a:rPr lang="cs-CZ" b="0" i="0" dirty="0">
                <a:solidFill>
                  <a:schemeClr val="tx1"/>
                </a:solidFill>
                <a:effectLst/>
                <a:latin typeface="Arial" panose="020B0604020202020204" pitchFamily="34" charset="0"/>
              </a:rPr>
              <a:t>Tím, že se vyhnou kritizování, monitorování, výtkám a „povzbudivým" výrokům jako: „Vzchop se! Bojuj! Když se chce, tak to jde! Nebuď líný! Snaž se!" Takové postoje nemocnému ubližují, protože vedou k sebevýčitkám. Těch má přitom v sobě i bez podobných rad víc než dost.</a:t>
            </a:r>
          </a:p>
          <a:p>
            <a:pPr marL="494100" indent="-457200" algn="l">
              <a:buFont typeface="+mj-lt"/>
              <a:buAutoNum type="arabicParenR"/>
            </a:pPr>
            <a:r>
              <a:rPr lang="cs-CZ" b="0" i="0" dirty="0">
                <a:solidFill>
                  <a:schemeClr val="tx1"/>
                </a:solidFill>
                <a:effectLst/>
                <a:latin typeface="Arial" panose="020B0604020202020204" pitchFamily="34" charset="0"/>
              </a:rPr>
              <a:t>Ujištěním o pochopení, že se jedná o nemoc, a ne špatné vlastnosti, je-li deprese zahalena rouškou výbušnosti či útočnosti.</a:t>
            </a:r>
          </a:p>
          <a:p>
            <a:pPr marL="494100" indent="-457200" algn="l">
              <a:buFont typeface="+mj-lt"/>
              <a:buAutoNum type="arabicParenR"/>
            </a:pPr>
            <a:r>
              <a:rPr lang="cs-CZ" b="0" i="0" dirty="0">
                <a:solidFill>
                  <a:schemeClr val="tx1"/>
                </a:solidFill>
                <a:effectLst/>
                <a:latin typeface="Arial" panose="020B0604020202020204" pitchFamily="34" charset="0"/>
              </a:rPr>
              <a:t>Nabízením aktivit, místo nucení k nim. Když nemocný odmítne, akceptováním jeho rozhodnutí beze zloby.</a:t>
            </a:r>
          </a:p>
          <a:p>
            <a:pPr marL="494100" indent="-457200" algn="l">
              <a:buFont typeface="+mj-lt"/>
              <a:buAutoNum type="arabicParenR"/>
            </a:pPr>
            <a:r>
              <a:rPr lang="cs-CZ" b="0" i="0" dirty="0">
                <a:solidFill>
                  <a:schemeClr val="tx1"/>
                </a:solidFill>
                <a:effectLst/>
                <a:latin typeface="Arial" panose="020B0604020202020204" pitchFamily="34" charset="0"/>
              </a:rPr>
              <a:t>Nepodceňováním slov nemocného o sebevraždě.</a:t>
            </a:r>
          </a:p>
          <a:p>
            <a:endParaRPr lang="cs-CZ" dirty="0"/>
          </a:p>
        </p:txBody>
      </p:sp>
    </p:spTree>
    <p:extLst>
      <p:ext uri="{BB962C8B-B14F-4D97-AF65-F5344CB8AC3E}">
        <p14:creationId xmlns:p14="http://schemas.microsoft.com/office/powerpoint/2010/main" val="3490582178"/>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Jim Carrey a jeho důležitý vzkaz pro každého, kdo trpí depresí - Moc vědomí">
            <a:extLst>
              <a:ext uri="{FF2B5EF4-FFF2-40B4-BE49-F238E27FC236}">
                <a16:creationId xmlns:a16="http://schemas.microsoft.com/office/drawing/2014/main" id="{E2EB8995-2EBB-4F51-AC5F-4CC500EFD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75" y="668044"/>
            <a:ext cx="10568250" cy="552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62097"/>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1220BF-541A-46E4-B13D-C2F6EE3D4BC7}"/>
              </a:ext>
            </a:extLst>
          </p:cNvPr>
          <p:cNvSpPr>
            <a:spLocks noGrp="1"/>
          </p:cNvSpPr>
          <p:nvPr>
            <p:ph type="title"/>
          </p:nvPr>
        </p:nvSpPr>
        <p:spPr/>
        <p:txBody>
          <a:bodyPr/>
          <a:lstStyle/>
          <a:p>
            <a:r>
              <a:rPr lang="cs-CZ" dirty="0"/>
              <a:t>Co je to deprese</a:t>
            </a:r>
          </a:p>
        </p:txBody>
      </p:sp>
      <p:sp>
        <p:nvSpPr>
          <p:cNvPr id="3" name="Zástupný obsah 2">
            <a:extLst>
              <a:ext uri="{FF2B5EF4-FFF2-40B4-BE49-F238E27FC236}">
                <a16:creationId xmlns:a16="http://schemas.microsoft.com/office/drawing/2014/main" id="{9C00775F-EAB3-45DD-81FF-4AFCA6F93E2A}"/>
              </a:ext>
            </a:extLst>
          </p:cNvPr>
          <p:cNvSpPr>
            <a:spLocks noGrp="1"/>
          </p:cNvSpPr>
          <p:nvPr>
            <p:ph idx="1"/>
          </p:nvPr>
        </p:nvSpPr>
        <p:spPr>
          <a:xfrm>
            <a:off x="685801" y="1837766"/>
            <a:ext cx="10396882" cy="3764044"/>
          </a:xfrm>
        </p:spPr>
        <p:txBody>
          <a:bodyPr>
            <a:normAutofit lnSpcReduction="10000"/>
          </a:bodyPr>
          <a:lstStyle/>
          <a:p>
            <a:pPr indent="-342900" eaLnBrk="1" fontAlgn="auto" hangingPunct="1">
              <a:spcAft>
                <a:spcPts val="0"/>
              </a:spcAft>
              <a:buFont typeface="Courier New" panose="02070309020205020404" pitchFamily="49" charset="0"/>
              <a:buChar char="o"/>
              <a:defRPr/>
            </a:pPr>
            <a:r>
              <a:rPr lang="cs-CZ" dirty="0">
                <a:effectLst/>
                <a:latin typeface="Arial" panose="020B0604020202020204" pitchFamily="34" charset="0"/>
                <a:cs typeface="Arial" panose="020B0604020202020204" pitchFamily="34" charset="0"/>
              </a:rPr>
              <a:t>Deprese patří mezi závažnější psychické poruchy, které nazýváme psychózy.</a:t>
            </a:r>
          </a:p>
          <a:p>
            <a:pPr indent="-342900" eaLnBrk="1" fontAlgn="auto" hangingPunct="1">
              <a:spcAft>
                <a:spcPts val="0"/>
              </a:spcAft>
              <a:buFont typeface="Courier New" panose="02070309020205020404" pitchFamily="49" charset="0"/>
              <a:buChar char="o"/>
              <a:defRPr/>
            </a:pPr>
            <a:r>
              <a:rPr lang="cs-CZ" dirty="0">
                <a:effectLst/>
                <a:latin typeface="Arial" panose="020B0604020202020204" pitchFamily="34" charset="0"/>
                <a:cs typeface="Arial" panose="020B0604020202020204" pitchFamily="34" charset="0"/>
              </a:rPr>
              <a:t>Jedná se o stav, kdy je člověk smutný, aniž by k tomu měl odpovídající důvod.</a:t>
            </a:r>
          </a:p>
          <a:p>
            <a:pPr indent="-342900" eaLnBrk="1" fontAlgn="auto" hangingPunct="1">
              <a:spcAft>
                <a:spcPts val="0"/>
              </a:spcAft>
              <a:buFont typeface="Courier New" panose="02070309020205020404" pitchFamily="49" charset="0"/>
              <a:buChar char="o"/>
              <a:defRPr/>
            </a:pPr>
            <a:r>
              <a:rPr lang="cs-CZ" dirty="0">
                <a:effectLst/>
                <a:latin typeface="Arial" panose="020B0604020202020204" pitchFamily="34" charset="0"/>
                <a:cs typeface="Arial" panose="020B0604020202020204" pitchFamily="34" charset="0"/>
              </a:rPr>
              <a:t>Dotyčný pociťuje často úzkost a osamocenost, pocity bezcennosti nebo viny, malou sebedůvěru, únavu, zhoršené soustředění a má problémy s pozorností.</a:t>
            </a:r>
          </a:p>
          <a:p>
            <a:pPr indent="-342900" eaLnBrk="1" fontAlgn="auto" hangingPunct="1">
              <a:spcAft>
                <a:spcPts val="0"/>
              </a:spcAft>
              <a:buFont typeface="Courier New" panose="02070309020205020404" pitchFamily="49" charset="0"/>
              <a:buChar char="o"/>
              <a:defRPr/>
            </a:pPr>
            <a:r>
              <a:rPr lang="cs-CZ" dirty="0">
                <a:effectLst/>
                <a:latin typeface="Arial" panose="020B0604020202020204" pitchFamily="34" charset="0"/>
                <a:cs typeface="Arial" panose="020B0604020202020204" pitchFamily="34" charset="0"/>
              </a:rPr>
              <a:t>Dotyčný může být podrážděný, agresivní a zlomyslný, nebo naopak unavený, tichý a klidný. Většinou mizí reakce na radostné podněty.</a:t>
            </a:r>
          </a:p>
          <a:p>
            <a:pPr indent="-342900" eaLnBrk="1" fontAlgn="auto" hangingPunct="1">
              <a:spcAft>
                <a:spcPts val="0"/>
              </a:spcAft>
              <a:buFont typeface="Courier New" panose="02070309020205020404" pitchFamily="49" charset="0"/>
              <a:buChar char="o"/>
              <a:defRPr/>
            </a:pPr>
            <a:r>
              <a:rPr lang="cs-CZ" dirty="0">
                <a:effectLst/>
                <a:latin typeface="Arial" panose="020B0604020202020204" pitchFamily="34" charset="0"/>
                <a:cs typeface="Arial" panose="020B0604020202020204" pitchFamily="34" charset="0"/>
              </a:rPr>
              <a:t>Pokud vám zemře někdo blízký nebo ztratíte práci, je stav smutku normální a pochopitelný. Pokud ale trpíte smutkem a beznadějí, aniž by k tomu byl ve vašem životě důvod, pravděpodobně se jedná o depresi.</a:t>
            </a:r>
          </a:p>
          <a:p>
            <a:endParaRPr lang="cs-CZ" dirty="0">
              <a:effectLst/>
            </a:endParaRPr>
          </a:p>
          <a:p>
            <a:r>
              <a:rPr lang="cs-CZ" dirty="0">
                <a:hlinkClick r:id="rId2"/>
              </a:rPr>
              <a:t>https://www.youtube.com/watch?v=cqPxxxLsjM</a:t>
            </a:r>
            <a:endParaRPr lang="cs-CZ" dirty="0"/>
          </a:p>
          <a:p>
            <a:endParaRPr lang="cs-CZ" dirty="0">
              <a:effectLst/>
            </a:endParaRPr>
          </a:p>
        </p:txBody>
      </p:sp>
    </p:spTree>
    <p:extLst>
      <p:ext uri="{BB962C8B-B14F-4D97-AF65-F5344CB8AC3E}">
        <p14:creationId xmlns:p14="http://schemas.microsoft.com/office/powerpoint/2010/main" val="23589663"/>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6" presetClass="entr" presetSubtype="16" fill="hold" nodeType="afterEffect">
                                  <p:stCondLst>
                                    <p:cond delay="2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prese - popis, výskyt, závažnost onemocnění - Ordinace.cz">
            <a:extLst>
              <a:ext uri="{FF2B5EF4-FFF2-40B4-BE49-F238E27FC236}">
                <a16:creationId xmlns:a16="http://schemas.microsoft.com/office/drawing/2014/main" id="{D8F55BF4-B277-43FC-954A-46FC6A4CC9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96"/>
          <a:stretch/>
        </p:blipFill>
        <p:spPr bwMode="auto">
          <a:xfrm>
            <a:off x="9104051" y="184637"/>
            <a:ext cx="2932589" cy="27908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E33888A3-A488-403B-AFB5-B5C2300C071F}"/>
              </a:ext>
            </a:extLst>
          </p:cNvPr>
          <p:cNvSpPr>
            <a:spLocks noGrp="1"/>
          </p:cNvSpPr>
          <p:nvPr>
            <p:ph type="title"/>
          </p:nvPr>
        </p:nvSpPr>
        <p:spPr/>
        <p:txBody>
          <a:bodyPr/>
          <a:lstStyle/>
          <a:p>
            <a:r>
              <a:rPr lang="cs-CZ" dirty="0"/>
              <a:t>Vznik</a:t>
            </a:r>
          </a:p>
        </p:txBody>
      </p:sp>
      <p:sp>
        <p:nvSpPr>
          <p:cNvPr id="3" name="Zástupný obsah 2">
            <a:extLst>
              <a:ext uri="{FF2B5EF4-FFF2-40B4-BE49-F238E27FC236}">
                <a16:creationId xmlns:a16="http://schemas.microsoft.com/office/drawing/2014/main" id="{D2F25735-82AC-4E5B-8E2D-02BF4F7AA614}"/>
              </a:ext>
            </a:extLst>
          </p:cNvPr>
          <p:cNvSpPr>
            <a:spLocks noGrp="1"/>
          </p:cNvSpPr>
          <p:nvPr>
            <p:ph idx="1"/>
          </p:nvPr>
        </p:nvSpPr>
        <p:spPr/>
        <p:txBody>
          <a:bodyPr/>
          <a:lstStyle/>
          <a:p>
            <a:pPr algn="l">
              <a:buFont typeface="Courier New" panose="02070309020205020404" pitchFamily="49" charset="0"/>
              <a:buChar char="o"/>
            </a:pPr>
            <a:r>
              <a:rPr lang="cs-CZ" b="0" i="0" dirty="0">
                <a:solidFill>
                  <a:schemeClr val="tx1"/>
                </a:solidFill>
                <a:effectLst/>
                <a:latin typeface="Arial" panose="020B0604020202020204" pitchFamily="34" charset="0"/>
              </a:rPr>
              <a:t>ENDOGENNÍ– příčina je v poruše chemie </a:t>
            </a:r>
            <a:r>
              <a:rPr lang="cs-CZ" dirty="0">
                <a:solidFill>
                  <a:schemeClr val="tx1"/>
                </a:solidFill>
                <a:effectLst/>
                <a:latin typeface="Arial" panose="020B0604020202020204" pitchFamily="34" charset="0"/>
              </a:rPr>
              <a:t>mozku</a:t>
            </a:r>
            <a:r>
              <a:rPr lang="cs-CZ" baseline="30000" dirty="0">
                <a:solidFill>
                  <a:schemeClr val="tx1"/>
                </a:solidFill>
                <a:effectLst/>
                <a:latin typeface="Arial" panose="020B0604020202020204" pitchFamily="34" charset="0"/>
              </a:rPr>
              <a:t> </a:t>
            </a:r>
            <a:r>
              <a:rPr lang="cs-CZ" b="0" i="0" dirty="0">
                <a:solidFill>
                  <a:schemeClr val="tx1"/>
                </a:solidFill>
                <a:effectLst/>
                <a:latin typeface="Arial" panose="020B0604020202020204" pitchFamily="34" charset="0"/>
              </a:rPr>
              <a:t>(pravděpodobně v nervovém přenašeči </a:t>
            </a:r>
            <a:r>
              <a:rPr lang="cs-CZ" dirty="0">
                <a:solidFill>
                  <a:schemeClr val="tx1"/>
                </a:solidFill>
                <a:effectLst/>
                <a:latin typeface="Arial" panose="020B0604020202020204" pitchFamily="34" charset="0"/>
              </a:rPr>
              <a:t>dopaminu</a:t>
            </a:r>
            <a:r>
              <a:rPr lang="cs-CZ" b="0" i="0" dirty="0">
                <a:solidFill>
                  <a:schemeClr val="tx1"/>
                </a:solidFill>
                <a:effectLst/>
                <a:latin typeface="Arial" panose="020B0604020202020204" pitchFamily="34" charset="0"/>
              </a:rPr>
              <a:t>)</a:t>
            </a:r>
          </a:p>
          <a:p>
            <a:pPr algn="l">
              <a:buFont typeface="Courier New" panose="02070309020205020404" pitchFamily="49" charset="0"/>
              <a:buChar char="o"/>
            </a:pPr>
            <a:r>
              <a:rPr lang="cs-CZ" b="0" i="0" dirty="0">
                <a:solidFill>
                  <a:schemeClr val="tx1"/>
                </a:solidFill>
                <a:effectLst/>
                <a:latin typeface="Arial" panose="020B0604020202020204" pitchFamily="34" charset="0"/>
              </a:rPr>
              <a:t>REAKTIVNÍ– reakce na nějakou stresovou událost, předpokládá se však organická predispozice.</a:t>
            </a:r>
          </a:p>
          <a:p>
            <a:pPr algn="l">
              <a:buFont typeface="Courier New" panose="02070309020205020404" pitchFamily="49" charset="0"/>
              <a:buChar char="o"/>
            </a:pPr>
            <a:r>
              <a:rPr lang="cs-CZ" b="0" i="0" dirty="0">
                <a:solidFill>
                  <a:schemeClr val="tx1"/>
                </a:solidFill>
                <a:effectLst/>
                <a:latin typeface="Arial" panose="020B0604020202020204" pitchFamily="34" charset="0"/>
              </a:rPr>
              <a:t>ORGANICKÉ– při organickém poškození mozku (např. </a:t>
            </a:r>
            <a:r>
              <a:rPr lang="cs-CZ" dirty="0">
                <a:solidFill>
                  <a:schemeClr val="tx1"/>
                </a:solidFill>
                <a:effectLst/>
                <a:latin typeface="Arial" panose="020B0604020202020204" pitchFamily="34" charset="0"/>
              </a:rPr>
              <a:t>úrazy</a:t>
            </a:r>
            <a:r>
              <a:rPr lang="cs-CZ" b="0" i="0" dirty="0">
                <a:solidFill>
                  <a:schemeClr val="tx1"/>
                </a:solidFill>
                <a:effectLst/>
                <a:latin typeface="Arial" panose="020B0604020202020204" pitchFamily="34" charset="0"/>
              </a:rPr>
              <a:t>, </a:t>
            </a:r>
            <a:r>
              <a:rPr lang="cs-CZ" dirty="0">
                <a:solidFill>
                  <a:schemeClr val="tx1"/>
                </a:solidFill>
                <a:effectLst/>
                <a:latin typeface="Arial" panose="020B0604020202020204" pitchFamily="34" charset="0"/>
              </a:rPr>
              <a:t>nádoru</a:t>
            </a:r>
            <a:r>
              <a:rPr lang="cs-CZ" b="0" i="0" dirty="0">
                <a:solidFill>
                  <a:schemeClr val="tx1"/>
                </a:solidFill>
                <a:effectLst/>
                <a:latin typeface="Arial" panose="020B0604020202020204" pitchFamily="34" charset="0"/>
              </a:rPr>
              <a:t>), </a:t>
            </a:r>
            <a:r>
              <a:rPr lang="cs-CZ" dirty="0">
                <a:solidFill>
                  <a:schemeClr val="tx1"/>
                </a:solidFill>
                <a:effectLst/>
                <a:latin typeface="Arial" panose="020B0604020202020204" pitchFamily="34" charset="0"/>
              </a:rPr>
              <a:t>krvácení</a:t>
            </a:r>
            <a:r>
              <a:rPr lang="cs-CZ" b="0" i="0" dirty="0">
                <a:solidFill>
                  <a:schemeClr val="tx1"/>
                </a:solidFill>
                <a:effectLst/>
                <a:latin typeface="Arial" panose="020B0604020202020204" pitchFamily="34" charset="0"/>
              </a:rPr>
              <a:t>, </a:t>
            </a:r>
            <a:r>
              <a:rPr lang="cs-CZ" dirty="0">
                <a:solidFill>
                  <a:schemeClr val="tx1"/>
                </a:solidFill>
                <a:effectLst/>
                <a:latin typeface="Arial" panose="020B0604020202020204" pitchFamily="34" charset="0"/>
              </a:rPr>
              <a:t>endokrinní</a:t>
            </a:r>
            <a:r>
              <a:rPr lang="cs-CZ" b="0" i="0" dirty="0">
                <a:solidFill>
                  <a:schemeClr val="tx1"/>
                </a:solidFill>
                <a:effectLst/>
                <a:latin typeface="Arial" panose="020B0604020202020204" pitchFamily="34" charset="0"/>
              </a:rPr>
              <a:t> poruchy, poruchy </a:t>
            </a:r>
            <a:r>
              <a:rPr lang="cs-CZ" dirty="0">
                <a:solidFill>
                  <a:schemeClr val="tx1"/>
                </a:solidFill>
                <a:effectLst/>
                <a:latin typeface="Arial" panose="020B0604020202020204" pitchFamily="34" charset="0"/>
              </a:rPr>
              <a:t>jater</a:t>
            </a:r>
            <a:r>
              <a:rPr lang="cs-CZ" b="0" i="0" dirty="0">
                <a:solidFill>
                  <a:schemeClr val="tx1"/>
                </a:solidFill>
                <a:effectLst/>
                <a:latin typeface="Arial" panose="020B0604020202020204" pitchFamily="34" charset="0"/>
              </a:rPr>
              <a:t> či </a:t>
            </a:r>
            <a:r>
              <a:rPr lang="cs-CZ" dirty="0">
                <a:solidFill>
                  <a:schemeClr val="tx1"/>
                </a:solidFill>
                <a:effectLst/>
                <a:latin typeface="Arial" panose="020B0604020202020204" pitchFamily="34" charset="0"/>
              </a:rPr>
              <a:t>slinivky břišní</a:t>
            </a:r>
            <a:r>
              <a:rPr lang="cs-CZ" b="0" i="0" dirty="0">
                <a:solidFill>
                  <a:schemeClr val="tx1"/>
                </a:solidFill>
                <a:effectLst/>
                <a:latin typeface="Arial" panose="020B0604020202020204" pitchFamily="34" charset="0"/>
              </a:rPr>
              <a:t> (např. </a:t>
            </a:r>
            <a:r>
              <a:rPr lang="cs-CZ" dirty="0">
                <a:solidFill>
                  <a:schemeClr val="tx1"/>
                </a:solidFill>
                <a:effectLst/>
                <a:latin typeface="Arial" panose="020B0604020202020204" pitchFamily="34" charset="0"/>
              </a:rPr>
              <a:t>cukrovka</a:t>
            </a:r>
            <a:r>
              <a:rPr lang="cs-CZ" b="0" i="0" dirty="0">
                <a:solidFill>
                  <a:schemeClr val="tx1"/>
                </a:solidFill>
                <a:effectLst/>
                <a:latin typeface="Arial" panose="020B0604020202020204" pitchFamily="34" charset="0"/>
              </a:rPr>
              <a:t>)</a:t>
            </a:r>
          </a:p>
          <a:p>
            <a:pPr algn="l">
              <a:buFont typeface="Courier New" panose="02070309020205020404" pitchFamily="49" charset="0"/>
              <a:buChar char="o"/>
            </a:pPr>
            <a:r>
              <a:rPr lang="cs-CZ" b="0" i="0" dirty="0">
                <a:solidFill>
                  <a:schemeClr val="tx1"/>
                </a:solidFill>
                <a:effectLst/>
                <a:latin typeface="Arial" panose="020B0604020202020204" pitchFamily="34" charset="0"/>
              </a:rPr>
              <a:t>FARMAKOLOGICKÉ – způsobená některými </a:t>
            </a:r>
            <a:r>
              <a:rPr lang="cs-CZ" dirty="0">
                <a:solidFill>
                  <a:schemeClr val="tx1"/>
                </a:solidFill>
                <a:effectLst/>
                <a:latin typeface="Arial" panose="020B0604020202020204" pitchFamily="34" charset="0"/>
              </a:rPr>
              <a:t>léky</a:t>
            </a:r>
            <a:r>
              <a:rPr lang="cs-CZ" b="0" i="0" dirty="0">
                <a:solidFill>
                  <a:schemeClr val="tx1"/>
                </a:solidFill>
                <a:effectLst/>
                <a:latin typeface="Arial" panose="020B0604020202020204" pitchFamily="34" charset="0"/>
              </a:rPr>
              <a:t> či přípravky (např. </a:t>
            </a:r>
            <a:r>
              <a:rPr lang="cs-CZ" dirty="0">
                <a:solidFill>
                  <a:schemeClr val="tx1"/>
                </a:solidFill>
                <a:effectLst/>
                <a:latin typeface="Arial" panose="020B0604020202020204" pitchFamily="34" charset="0"/>
              </a:rPr>
              <a:t>hormonální antikoncepcí</a:t>
            </a:r>
            <a:r>
              <a:rPr lang="cs-CZ" b="0" i="0" dirty="0">
                <a:solidFill>
                  <a:schemeClr val="tx1"/>
                </a:solidFill>
                <a:effectLst/>
                <a:latin typeface="Arial" panose="020B0604020202020204" pitchFamily="34" charset="0"/>
              </a:rPr>
              <a:t>).</a:t>
            </a:r>
          </a:p>
          <a:p>
            <a:endParaRPr lang="cs-CZ" dirty="0"/>
          </a:p>
        </p:txBody>
      </p:sp>
    </p:spTree>
    <p:extLst>
      <p:ext uri="{BB962C8B-B14F-4D97-AF65-F5344CB8AC3E}">
        <p14:creationId xmlns:p14="http://schemas.microsoft.com/office/powerpoint/2010/main" val="421876554"/>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Effect transition="in" filter="fade">
                                      <p:cBhvr>
                                        <p:cTn id="3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9D9353-6917-4E24-9FED-E624A6984E79}"/>
              </a:ext>
            </a:extLst>
          </p:cNvPr>
          <p:cNvSpPr>
            <a:spLocks noGrp="1"/>
          </p:cNvSpPr>
          <p:nvPr>
            <p:ph type="title"/>
          </p:nvPr>
        </p:nvSpPr>
        <p:spPr/>
        <p:txBody>
          <a:bodyPr/>
          <a:lstStyle/>
          <a:p>
            <a:r>
              <a:rPr lang="cs-CZ" dirty="0"/>
              <a:t>Druhy depresí</a:t>
            </a:r>
          </a:p>
        </p:txBody>
      </p:sp>
      <p:sp>
        <p:nvSpPr>
          <p:cNvPr id="3" name="Zástupný obsah 2">
            <a:extLst>
              <a:ext uri="{FF2B5EF4-FFF2-40B4-BE49-F238E27FC236}">
                <a16:creationId xmlns:a16="http://schemas.microsoft.com/office/drawing/2014/main" id="{3683E9D1-89D6-42B3-902D-701601A7DB14}"/>
              </a:ext>
            </a:extLst>
          </p:cNvPr>
          <p:cNvSpPr>
            <a:spLocks noGrp="1"/>
          </p:cNvSpPr>
          <p:nvPr>
            <p:ph idx="1"/>
          </p:nvPr>
        </p:nvSpPr>
        <p:spPr/>
        <p:txBody>
          <a:bodyPr/>
          <a:lstStyle/>
          <a:p>
            <a:pPr marL="36900" indent="0">
              <a:buNone/>
            </a:pPr>
            <a:r>
              <a:rPr lang="cs-CZ" sz="2400" b="1" i="1" dirty="0"/>
              <a:t>Lehká</a:t>
            </a:r>
            <a:endParaRPr lang="cs-CZ" sz="2400" b="1" i="1" dirty="0">
              <a:solidFill>
                <a:schemeClr val="tx1"/>
              </a:solidFill>
              <a:effectLst/>
              <a:latin typeface="Arial" panose="020B0604020202020204" pitchFamily="34" charset="0"/>
            </a:endParaRPr>
          </a:p>
          <a:p>
            <a:pPr>
              <a:buFont typeface="Courier New" panose="02070309020205020404" pitchFamily="49" charset="0"/>
              <a:buChar char="o"/>
            </a:pPr>
            <a:r>
              <a:rPr lang="cs-CZ" b="0" i="0" dirty="0">
                <a:solidFill>
                  <a:schemeClr val="tx1"/>
                </a:solidFill>
                <a:effectLst/>
                <a:latin typeface="Arial" panose="020B0604020202020204" pitchFamily="34" charset="0"/>
              </a:rPr>
              <a:t>Člověk se musí do každé činnosti nutit, uzavírá se do sebe, nemá z ničeho radost, ale nějaké věci zvládá udělat – v </a:t>
            </a:r>
            <a:r>
              <a:rPr lang="cs-CZ" dirty="0">
                <a:solidFill>
                  <a:schemeClr val="tx1"/>
                </a:solidFill>
                <a:effectLst/>
                <a:latin typeface="Arial" panose="020B0604020202020204" pitchFamily="34" charset="0"/>
              </a:rPr>
              <a:t>domácnosti</a:t>
            </a:r>
            <a:r>
              <a:rPr lang="cs-CZ" b="0" i="0" dirty="0">
                <a:solidFill>
                  <a:schemeClr val="tx1"/>
                </a:solidFill>
                <a:effectLst/>
                <a:latin typeface="Arial" panose="020B0604020202020204" pitchFamily="34" charset="0"/>
              </a:rPr>
              <a:t> i v práci.</a:t>
            </a:r>
          </a:p>
          <a:p>
            <a:endParaRPr lang="cs-CZ" dirty="0"/>
          </a:p>
        </p:txBody>
      </p:sp>
      <p:pic>
        <p:nvPicPr>
          <p:cNvPr id="5" name="Obrázek 3">
            <a:extLst>
              <a:ext uri="{FF2B5EF4-FFF2-40B4-BE49-F238E27FC236}">
                <a16:creationId xmlns:a16="http://schemas.microsoft.com/office/drawing/2014/main" id="{5F0A157A-F053-4799-80FE-3D72FFF43076}"/>
              </a:ext>
            </a:extLst>
          </p:cNvPr>
          <p:cNvPicPr>
            <a:picLocks noChangeAspect="1"/>
          </p:cNvPicPr>
          <p:nvPr/>
        </p:nvPicPr>
        <p:blipFill>
          <a:blip r:embed="rId2"/>
          <a:srcRect/>
          <a:stretch>
            <a:fillRect/>
          </a:stretch>
        </p:blipFill>
        <p:spPr bwMode="auto">
          <a:xfrm>
            <a:off x="2730963" y="3191723"/>
            <a:ext cx="3125788" cy="3181350"/>
          </a:xfrm>
          <a:prstGeom prst="rect">
            <a:avLst/>
          </a:prstGeom>
          <a:noFill/>
          <a:ln w="9525">
            <a:noFill/>
            <a:miter lim="800000"/>
            <a:headEnd/>
            <a:tailEnd/>
          </a:ln>
        </p:spPr>
      </p:pic>
    </p:spTree>
    <p:extLst>
      <p:ext uri="{BB962C8B-B14F-4D97-AF65-F5344CB8AC3E}">
        <p14:creationId xmlns:p14="http://schemas.microsoft.com/office/powerpoint/2010/main" val="3132059342"/>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750"/>
                                        <p:tgtEl>
                                          <p:spTgt spid="3">
                                            <p:txEl>
                                              <p:pRg st="0" end="0"/>
                                            </p:txEl>
                                          </p:spTgt>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FE77F3C-86A3-4C66-B5F2-A98C4D4636AD}"/>
              </a:ext>
            </a:extLst>
          </p:cNvPr>
          <p:cNvSpPr>
            <a:spLocks noGrp="1"/>
          </p:cNvSpPr>
          <p:nvPr>
            <p:ph idx="1"/>
          </p:nvPr>
        </p:nvSpPr>
        <p:spPr/>
        <p:txBody>
          <a:bodyPr/>
          <a:lstStyle/>
          <a:p>
            <a:pPr marL="36900" indent="0">
              <a:buNone/>
            </a:pPr>
            <a:r>
              <a:rPr lang="cs-CZ" sz="2400" b="1" i="1" dirty="0"/>
              <a:t>Středně těžká</a:t>
            </a:r>
            <a:endParaRPr lang="cs-CZ" sz="2400" b="1" i="1" dirty="0">
              <a:solidFill>
                <a:schemeClr val="tx1"/>
              </a:solidFill>
              <a:effectLst/>
              <a:latin typeface="Arial" panose="020B0604020202020204" pitchFamily="34" charset="0"/>
            </a:endParaRPr>
          </a:p>
          <a:p>
            <a:pPr>
              <a:buFont typeface="Courier New" panose="02070309020205020404" pitchFamily="49" charset="0"/>
              <a:buChar char="o"/>
            </a:pPr>
            <a:r>
              <a:rPr lang="cs-CZ" b="0" i="0" dirty="0">
                <a:solidFill>
                  <a:schemeClr val="tx1"/>
                </a:solidFill>
                <a:effectLst/>
                <a:latin typeface="Arial" panose="020B0604020202020204" pitchFamily="34" charset="0"/>
              </a:rPr>
              <a:t>Dotyčný je nešťastný, nedokáže pracovat a nic ho nebaví.</a:t>
            </a:r>
            <a:endParaRPr lang="cs-CZ" dirty="0">
              <a:solidFill>
                <a:schemeClr val="tx1"/>
              </a:solidFill>
            </a:endParaRPr>
          </a:p>
        </p:txBody>
      </p:sp>
      <p:pic>
        <p:nvPicPr>
          <p:cNvPr id="4098" name="Picture 2" descr="Proč nás trápí úzkost a deprese? Viník tě možná překvapí | Femina.cz">
            <a:extLst>
              <a:ext uri="{FF2B5EF4-FFF2-40B4-BE49-F238E27FC236}">
                <a16:creationId xmlns:a16="http://schemas.microsoft.com/office/drawing/2014/main" id="{34FF83DD-453C-4DD5-A648-D2963741C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567" y="2831049"/>
            <a:ext cx="6318867" cy="355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87014"/>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750"/>
                                        <p:tgtEl>
                                          <p:spTgt spid="3">
                                            <p:txEl>
                                              <p:pRg st="0" end="0"/>
                                            </p:txEl>
                                          </p:spTgt>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CEFA67-7D8B-4F7F-96AE-A0669A7309DF}"/>
              </a:ext>
            </a:extLst>
          </p:cNvPr>
          <p:cNvSpPr>
            <a:spLocks noGrp="1"/>
          </p:cNvSpPr>
          <p:nvPr>
            <p:ph type="title"/>
          </p:nvPr>
        </p:nvSpPr>
        <p:spPr/>
        <p:txBody>
          <a:bodyPr>
            <a:normAutofit fontScale="90000"/>
          </a:bodyPr>
          <a:lstStyle/>
          <a:p>
            <a:br>
              <a:rPr lang="cs-CZ" dirty="0"/>
            </a:br>
            <a:endParaRPr lang="cs-CZ" dirty="0"/>
          </a:p>
        </p:txBody>
      </p:sp>
      <p:sp>
        <p:nvSpPr>
          <p:cNvPr id="3" name="Zástupný obsah 2">
            <a:extLst>
              <a:ext uri="{FF2B5EF4-FFF2-40B4-BE49-F238E27FC236}">
                <a16:creationId xmlns:a16="http://schemas.microsoft.com/office/drawing/2014/main" id="{EDC867EF-6FC8-4E48-9F9F-D8CFA995E366}"/>
              </a:ext>
            </a:extLst>
          </p:cNvPr>
          <p:cNvSpPr>
            <a:spLocks noGrp="1"/>
          </p:cNvSpPr>
          <p:nvPr>
            <p:ph idx="1"/>
          </p:nvPr>
        </p:nvSpPr>
        <p:spPr/>
        <p:txBody>
          <a:bodyPr/>
          <a:lstStyle/>
          <a:p>
            <a:pPr marL="36900" indent="0">
              <a:buNone/>
            </a:pPr>
            <a:r>
              <a:rPr lang="cs-CZ" sz="2400" b="1" i="1" dirty="0"/>
              <a:t>Těžká</a:t>
            </a:r>
            <a:endParaRPr lang="cs-CZ" sz="2400" b="1" i="1" dirty="0">
              <a:solidFill>
                <a:schemeClr val="tx1"/>
              </a:solidFill>
              <a:effectLst/>
              <a:latin typeface="Arial" panose="020B0604020202020204" pitchFamily="34" charset="0"/>
            </a:endParaRPr>
          </a:p>
          <a:p>
            <a:pPr>
              <a:buFont typeface="Courier New" panose="02070309020205020404" pitchFamily="49" charset="0"/>
              <a:buChar char="o"/>
            </a:pPr>
            <a:r>
              <a:rPr lang="cs-CZ" b="0" i="0" dirty="0">
                <a:solidFill>
                  <a:schemeClr val="tx1"/>
                </a:solidFill>
                <a:effectLst/>
                <a:latin typeface="Arial" panose="020B0604020202020204" pitchFamily="34" charset="0"/>
              </a:rPr>
              <a:t>Postižený se o sebe nedokáže postarat, zanedbává osobní hygienu, dívá se na televizi (i když ho to nebaví), bez hlubšího zaujetí dělá nenáročné věci např. na počítači, ale moc toho nezvládne či je činnost povrchní, nebo leží v posteli a zabývá se svými chmurnými myšlenkami.</a:t>
            </a:r>
          </a:p>
          <a:p>
            <a:endParaRPr lang="cs-CZ" dirty="0"/>
          </a:p>
        </p:txBody>
      </p:sp>
      <p:pic>
        <p:nvPicPr>
          <p:cNvPr id="3074" name="Picture 2" descr="Deprese – stín zralého věku | Časopis Vital">
            <a:extLst>
              <a:ext uri="{FF2B5EF4-FFF2-40B4-BE49-F238E27FC236}">
                <a16:creationId xmlns:a16="http://schemas.microsoft.com/office/drawing/2014/main" id="{729205F3-CCD3-4345-9950-D5B6BCC82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079" y="3429000"/>
            <a:ext cx="5600329" cy="317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28229"/>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750"/>
                                        <p:tgtEl>
                                          <p:spTgt spid="3">
                                            <p:txEl>
                                              <p:pRg st="0" end="0"/>
                                            </p:txEl>
                                          </p:spTgt>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fltVal val="0"/>
                                          </p:val>
                                        </p:tav>
                                        <p:tav tm="100000">
                                          <p:val>
                                            <p:strVal val="#ppt_w"/>
                                          </p:val>
                                        </p:tav>
                                      </p:tavLst>
                                    </p:anim>
                                    <p:anim calcmode="lin" valueType="num">
                                      <p:cBhvr>
                                        <p:cTn id="18" dur="1000" fill="hold"/>
                                        <p:tgtEl>
                                          <p:spTgt spid="3074"/>
                                        </p:tgtEl>
                                        <p:attrNameLst>
                                          <p:attrName>ppt_h</p:attrName>
                                        </p:attrNameLst>
                                      </p:cBhvr>
                                      <p:tavLst>
                                        <p:tav tm="0">
                                          <p:val>
                                            <p:fltVal val="0"/>
                                          </p:val>
                                        </p:tav>
                                        <p:tav tm="100000">
                                          <p:val>
                                            <p:strVal val="#ppt_h"/>
                                          </p:val>
                                        </p:tav>
                                      </p:tavLst>
                                    </p:anim>
                                    <p:animEffect transition="in" filter="fade">
                                      <p:cBhvr>
                                        <p:cTn id="1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7DF05-3B7C-4B50-8B92-917873D3E5CE}"/>
              </a:ext>
            </a:extLst>
          </p:cNvPr>
          <p:cNvSpPr>
            <a:spLocks noGrp="1"/>
          </p:cNvSpPr>
          <p:nvPr>
            <p:ph type="title"/>
          </p:nvPr>
        </p:nvSpPr>
        <p:spPr/>
        <p:txBody>
          <a:bodyPr>
            <a:normAutofit fontScale="90000"/>
          </a:bodyPr>
          <a:lstStyle/>
          <a:p>
            <a:br>
              <a:rPr lang="cs-CZ" dirty="0"/>
            </a:br>
            <a:endParaRPr lang="cs-CZ" dirty="0"/>
          </a:p>
        </p:txBody>
      </p:sp>
      <p:sp>
        <p:nvSpPr>
          <p:cNvPr id="3" name="Zástupný obsah 2">
            <a:extLst>
              <a:ext uri="{FF2B5EF4-FFF2-40B4-BE49-F238E27FC236}">
                <a16:creationId xmlns:a16="http://schemas.microsoft.com/office/drawing/2014/main" id="{7A570E46-261E-444B-93F5-4CC8112C3C05}"/>
              </a:ext>
            </a:extLst>
          </p:cNvPr>
          <p:cNvSpPr>
            <a:spLocks noGrp="1"/>
          </p:cNvSpPr>
          <p:nvPr>
            <p:ph idx="1"/>
          </p:nvPr>
        </p:nvSpPr>
        <p:spPr/>
        <p:txBody>
          <a:bodyPr/>
          <a:lstStyle/>
          <a:p>
            <a:pPr marL="36900" indent="0">
              <a:buNone/>
            </a:pPr>
            <a:r>
              <a:rPr lang="cs-CZ" sz="2400" b="1" i="1" dirty="0"/>
              <a:t>Těžká s psychotickými příznaky</a:t>
            </a:r>
            <a:endParaRPr lang="cs-CZ" sz="2400" b="1" i="1" dirty="0">
              <a:solidFill>
                <a:schemeClr val="tx1"/>
              </a:solidFill>
              <a:effectLst/>
              <a:latin typeface="Arial" panose="020B0604020202020204" pitchFamily="34" charset="0"/>
            </a:endParaRPr>
          </a:p>
          <a:p>
            <a:pPr>
              <a:buFont typeface="Courier New" panose="02070309020205020404" pitchFamily="49" charset="0"/>
              <a:buChar char="o"/>
            </a:pPr>
            <a:r>
              <a:rPr lang="cs-CZ" b="0" i="0" dirty="0">
                <a:solidFill>
                  <a:schemeClr val="tx1"/>
                </a:solidFill>
                <a:effectLst/>
                <a:latin typeface="Arial" panose="020B0604020202020204" pitchFamily="34" charset="0"/>
              </a:rPr>
              <a:t>Stejné příznaky jako u těžké depresivní epizody, ale dále se vyskytují navíc </a:t>
            </a:r>
            <a:r>
              <a:rPr lang="cs-CZ" dirty="0">
                <a:solidFill>
                  <a:schemeClr val="tx1"/>
                </a:solidFill>
                <a:effectLst/>
                <a:latin typeface="Arial" panose="020B0604020202020204" pitchFamily="34" charset="0"/>
              </a:rPr>
              <a:t>vidiny</a:t>
            </a:r>
            <a:r>
              <a:rPr lang="cs-CZ" b="0" i="0" dirty="0">
                <a:solidFill>
                  <a:schemeClr val="tx1"/>
                </a:solidFill>
                <a:effectLst/>
                <a:latin typeface="Arial" panose="020B0604020202020204" pitchFamily="34" charset="0"/>
              </a:rPr>
              <a:t> nebo </a:t>
            </a:r>
            <a:r>
              <a:rPr lang="cs-CZ" dirty="0">
                <a:solidFill>
                  <a:schemeClr val="tx1"/>
                </a:solidFill>
                <a:effectLst/>
                <a:latin typeface="Arial" panose="020B0604020202020204" pitchFamily="34" charset="0"/>
              </a:rPr>
              <a:t>bludy</a:t>
            </a:r>
            <a:r>
              <a:rPr lang="cs-CZ" b="0" i="0" dirty="0">
                <a:solidFill>
                  <a:schemeClr val="tx1"/>
                </a:solidFill>
                <a:effectLst/>
                <a:latin typeface="Arial" panose="020B0604020202020204" pitchFamily="34" charset="0"/>
              </a:rPr>
              <a:t>.</a:t>
            </a:r>
          </a:p>
          <a:p>
            <a:endParaRPr lang="cs-CZ" dirty="0"/>
          </a:p>
        </p:txBody>
      </p:sp>
      <p:pic>
        <p:nvPicPr>
          <p:cNvPr id="2050" name="Picture 2" descr="Deprese - příznaky, léčba a přírodní antidepresiva + test - Zdraví.Euro.cz">
            <a:extLst>
              <a:ext uri="{FF2B5EF4-FFF2-40B4-BE49-F238E27FC236}">
                <a16:creationId xmlns:a16="http://schemas.microsoft.com/office/drawing/2014/main" id="{290743C5-0399-421D-B7D9-5CFAC9B0A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677" y="2869632"/>
            <a:ext cx="5309956" cy="353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32214"/>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750"/>
                                        <p:tgtEl>
                                          <p:spTgt spid="3">
                                            <p:txEl>
                                              <p:pRg st="0" end="0"/>
                                            </p:txEl>
                                          </p:spTgt>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Češi stále více zneužívají léky proti depresi | Zdraví | Zprávy | Budějcká  Drbna - zprávy z Českých Budějovic a jižních Čech">
            <a:extLst>
              <a:ext uri="{FF2B5EF4-FFF2-40B4-BE49-F238E27FC236}">
                <a16:creationId xmlns:a16="http://schemas.microsoft.com/office/drawing/2014/main" id="{08A48525-7D66-47FA-95C2-94BDDB1BC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775" y="3182891"/>
            <a:ext cx="4337111" cy="324560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C5CFB486-1068-435F-9CCF-1D5834134BB2}"/>
              </a:ext>
            </a:extLst>
          </p:cNvPr>
          <p:cNvSpPr>
            <a:spLocks noGrp="1"/>
          </p:cNvSpPr>
          <p:nvPr>
            <p:ph type="title"/>
          </p:nvPr>
        </p:nvSpPr>
        <p:spPr/>
        <p:txBody>
          <a:bodyPr>
            <a:normAutofit/>
          </a:bodyPr>
          <a:lstStyle/>
          <a:p>
            <a:r>
              <a:rPr lang="cs-CZ" dirty="0"/>
              <a:t>Léčba</a:t>
            </a:r>
          </a:p>
        </p:txBody>
      </p:sp>
      <p:sp>
        <p:nvSpPr>
          <p:cNvPr id="3" name="Zástupný obsah 2">
            <a:extLst>
              <a:ext uri="{FF2B5EF4-FFF2-40B4-BE49-F238E27FC236}">
                <a16:creationId xmlns:a16="http://schemas.microsoft.com/office/drawing/2014/main" id="{5487DAF6-F53A-4481-A621-055931235757}"/>
              </a:ext>
            </a:extLst>
          </p:cNvPr>
          <p:cNvSpPr>
            <a:spLocks noGrp="1"/>
          </p:cNvSpPr>
          <p:nvPr>
            <p:ph idx="1"/>
          </p:nvPr>
        </p:nvSpPr>
        <p:spPr/>
        <p:txBody>
          <a:bodyPr/>
          <a:lstStyle/>
          <a:p>
            <a:pPr marL="0" indent="0" eaLnBrk="1" fontAlgn="auto" hangingPunct="1">
              <a:spcAft>
                <a:spcPts val="0"/>
              </a:spcAft>
              <a:defRPr/>
            </a:pPr>
            <a:r>
              <a:rPr lang="cs-CZ" b="0" i="0" dirty="0">
                <a:solidFill>
                  <a:schemeClr val="tx1"/>
                </a:solidFill>
                <a:effectLst/>
                <a:latin typeface="customFont"/>
              </a:rPr>
              <a:t>Je zapotřebí odborně stanovit diagnózu – na základě chování, psychologického vyšetření ale i laboratorních testů a zobrazení mozku.</a:t>
            </a:r>
            <a:endParaRPr lang="cs-CZ" dirty="0">
              <a:solidFill>
                <a:schemeClr val="tx1"/>
              </a:solidFill>
            </a:endParaRPr>
          </a:p>
          <a:p>
            <a:pPr marL="0" indent="0" eaLnBrk="1" fontAlgn="auto" hangingPunct="1">
              <a:spcAft>
                <a:spcPts val="0"/>
              </a:spcAft>
              <a:defRPr/>
            </a:pPr>
            <a:endParaRPr lang="cs-CZ" dirty="0"/>
          </a:p>
          <a:p>
            <a:pPr indent="-342900" eaLnBrk="1" fontAlgn="auto" hangingPunct="1">
              <a:spcAft>
                <a:spcPts val="0"/>
              </a:spcAft>
              <a:buFont typeface="Courier New" panose="02070309020205020404" pitchFamily="49" charset="0"/>
              <a:buChar char="o"/>
              <a:defRPr/>
            </a:pPr>
            <a:r>
              <a:rPr lang="cs-CZ" dirty="0"/>
              <a:t>PSYCHOTERAPIE</a:t>
            </a:r>
          </a:p>
          <a:p>
            <a:pPr indent="-342900" eaLnBrk="1" fontAlgn="auto" hangingPunct="1">
              <a:spcAft>
                <a:spcPts val="0"/>
              </a:spcAft>
              <a:buFont typeface="Courier New" panose="02070309020205020404" pitchFamily="49" charset="0"/>
              <a:buChar char="o"/>
              <a:defRPr/>
            </a:pPr>
            <a:r>
              <a:rPr lang="cs-CZ" dirty="0"/>
              <a:t>ANTIDEPRESIVA- mohou předepisovat psychiatři, ale i praktičtí lékaři</a:t>
            </a:r>
          </a:p>
          <a:p>
            <a:pPr indent="-342900" eaLnBrk="1" fontAlgn="auto" hangingPunct="1">
              <a:spcAft>
                <a:spcPts val="0"/>
              </a:spcAft>
              <a:buFont typeface="Courier New" panose="02070309020205020404" pitchFamily="49" charset="0"/>
              <a:buChar char="o"/>
              <a:defRPr/>
            </a:pPr>
            <a:r>
              <a:rPr lang="cs-CZ" dirty="0"/>
              <a:t>ANTIPSYCHOTIKA- u závažné formy deprese</a:t>
            </a:r>
          </a:p>
          <a:p>
            <a:pPr indent="-342900" eaLnBrk="1" fontAlgn="auto" hangingPunct="1">
              <a:spcAft>
                <a:spcPts val="0"/>
              </a:spcAft>
              <a:buFont typeface="Courier New" panose="02070309020205020404" pitchFamily="49" charset="0"/>
              <a:buChar char="o"/>
              <a:defRPr/>
            </a:pPr>
            <a:r>
              <a:rPr lang="cs-CZ" dirty="0"/>
              <a:t>ELEKTROŠOKY- u závažné formy deprese</a:t>
            </a:r>
          </a:p>
          <a:p>
            <a:endParaRPr lang="cs-CZ" dirty="0"/>
          </a:p>
        </p:txBody>
      </p:sp>
    </p:spTree>
    <p:extLst>
      <p:ext uri="{BB962C8B-B14F-4D97-AF65-F5344CB8AC3E}">
        <p14:creationId xmlns:p14="http://schemas.microsoft.com/office/powerpoint/2010/main" val="2137661360"/>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2"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2"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53" presetClass="entr" presetSubtype="16" fill="hold" nodeType="afterEffect">
                                  <p:stCondLst>
                                    <p:cond delay="0"/>
                                  </p:stCondLst>
                                  <p:childTnLst>
                                    <p:set>
                                      <p:cBhvr>
                                        <p:cTn id="35" dur="1" fill="hold">
                                          <p:stCondLst>
                                            <p:cond delay="0"/>
                                          </p:stCondLst>
                                        </p:cTn>
                                        <p:tgtEl>
                                          <p:spTgt spid="5122"/>
                                        </p:tgtEl>
                                        <p:attrNameLst>
                                          <p:attrName>style.visibility</p:attrName>
                                        </p:attrNameLst>
                                      </p:cBhvr>
                                      <p:to>
                                        <p:strVal val="visible"/>
                                      </p:to>
                                    </p:set>
                                    <p:anim calcmode="lin" valueType="num">
                                      <p:cBhvr>
                                        <p:cTn id="36" dur="1000" fill="hold"/>
                                        <p:tgtEl>
                                          <p:spTgt spid="5122"/>
                                        </p:tgtEl>
                                        <p:attrNameLst>
                                          <p:attrName>ppt_w</p:attrName>
                                        </p:attrNameLst>
                                      </p:cBhvr>
                                      <p:tavLst>
                                        <p:tav tm="0">
                                          <p:val>
                                            <p:fltVal val="0"/>
                                          </p:val>
                                        </p:tav>
                                        <p:tav tm="100000">
                                          <p:val>
                                            <p:strVal val="#ppt_w"/>
                                          </p:val>
                                        </p:tav>
                                      </p:tavLst>
                                    </p:anim>
                                    <p:anim calcmode="lin" valueType="num">
                                      <p:cBhvr>
                                        <p:cTn id="37" dur="1000" fill="hold"/>
                                        <p:tgtEl>
                                          <p:spTgt spid="5122"/>
                                        </p:tgtEl>
                                        <p:attrNameLst>
                                          <p:attrName>ppt_h</p:attrName>
                                        </p:attrNameLst>
                                      </p:cBhvr>
                                      <p:tavLst>
                                        <p:tav tm="0">
                                          <p:val>
                                            <p:fltVal val="0"/>
                                          </p:val>
                                        </p:tav>
                                        <p:tav tm="100000">
                                          <p:val>
                                            <p:strVal val="#ppt_h"/>
                                          </p:val>
                                        </p:tav>
                                      </p:tavLst>
                                    </p:anim>
                                    <p:animEffect transition="in" filter="fade">
                                      <p:cBhvr>
                                        <p:cTn id="38"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098A2F-AC4A-45EA-841E-EB5AB2D71BA9}"/>
              </a:ext>
            </a:extLst>
          </p:cNvPr>
          <p:cNvSpPr>
            <a:spLocks noGrp="1"/>
          </p:cNvSpPr>
          <p:nvPr>
            <p:ph type="title"/>
          </p:nvPr>
        </p:nvSpPr>
        <p:spPr/>
        <p:txBody>
          <a:bodyPr/>
          <a:lstStyle/>
          <a:p>
            <a:r>
              <a:rPr lang="cs-CZ" dirty="0"/>
              <a:t>Mýty a pověry</a:t>
            </a:r>
          </a:p>
        </p:txBody>
      </p:sp>
      <p:sp>
        <p:nvSpPr>
          <p:cNvPr id="3" name="Zástupný obsah 2">
            <a:extLst>
              <a:ext uri="{FF2B5EF4-FFF2-40B4-BE49-F238E27FC236}">
                <a16:creationId xmlns:a16="http://schemas.microsoft.com/office/drawing/2014/main" id="{F2EFAD7B-23F3-466A-99D2-5DFF49D6EF90}"/>
              </a:ext>
            </a:extLst>
          </p:cNvPr>
          <p:cNvSpPr>
            <a:spLocks noGrp="1"/>
          </p:cNvSpPr>
          <p:nvPr>
            <p:ph idx="1"/>
          </p:nvPr>
        </p:nvSpPr>
        <p:spPr/>
        <p:txBody>
          <a:bodyPr/>
          <a:lstStyle/>
          <a:p>
            <a:pPr marL="0" indent="0" eaLnBrk="1" fontAlgn="auto" hangingPunct="1">
              <a:spcAft>
                <a:spcPts val="0"/>
              </a:spcAft>
              <a:defRPr/>
            </a:pPr>
            <a:r>
              <a:rPr lang="cs-CZ" dirty="0"/>
              <a:t>DĚTI DEPRESÍ NETRPÍ:  Tento názor přetrvával do sedmdesátých let minulého století. Deprese u dětí mívají i další příznaky, které se u dospělých nevyskytují. Depresí onemocní jedno z třiatřiceti dětí a jeden z osmi dospívajících (podle údajů </a:t>
            </a:r>
            <a:r>
              <a:rPr lang="cs-CZ" dirty="0" err="1"/>
              <a:t>National</a:t>
            </a:r>
            <a:r>
              <a:rPr lang="cs-CZ" dirty="0"/>
              <a:t> Institute </a:t>
            </a:r>
            <a:r>
              <a:rPr lang="cs-CZ" dirty="0" err="1"/>
              <a:t>of</a:t>
            </a:r>
            <a:r>
              <a:rPr lang="cs-CZ" dirty="0"/>
              <a:t> </a:t>
            </a:r>
            <a:r>
              <a:rPr lang="cs-CZ" dirty="0" err="1"/>
              <a:t>Mental</a:t>
            </a:r>
            <a:r>
              <a:rPr lang="cs-CZ" dirty="0"/>
              <a:t> </a:t>
            </a:r>
            <a:r>
              <a:rPr lang="cs-CZ" dirty="0" err="1"/>
              <a:t>Health</a:t>
            </a:r>
            <a:r>
              <a:rPr lang="cs-CZ" dirty="0"/>
              <a:t>). U depresivních dětí je větší pravděpodobnost spáchání sebevraždy než u dospělých.</a:t>
            </a:r>
          </a:p>
          <a:p>
            <a:pPr marL="0" indent="0" eaLnBrk="1" fontAlgn="auto" hangingPunct="1">
              <a:spcAft>
                <a:spcPts val="0"/>
              </a:spcAft>
              <a:defRPr/>
            </a:pPr>
            <a:endParaRPr lang="cs-CZ" dirty="0"/>
          </a:p>
          <a:p>
            <a:pPr marL="0" indent="0" eaLnBrk="1" fontAlgn="auto" hangingPunct="1">
              <a:spcAft>
                <a:spcPts val="0"/>
              </a:spcAft>
              <a:defRPr/>
            </a:pPr>
            <a:r>
              <a:rPr lang="cs-CZ" dirty="0"/>
              <a:t>DEPKU MÁ OBČAS KAŽDÝ: Depka a deprese jsou dvě rozdílné věci. Tzv. depka je krátkodobá špatná nálada (např. po hádce s partnerem), kdežto deprese je dlouhodobý stav.</a:t>
            </a:r>
          </a:p>
          <a:p>
            <a:endParaRPr lang="cs-CZ" dirty="0"/>
          </a:p>
        </p:txBody>
      </p:sp>
    </p:spTree>
    <p:extLst>
      <p:ext uri="{BB962C8B-B14F-4D97-AF65-F5344CB8AC3E}">
        <p14:creationId xmlns:p14="http://schemas.microsoft.com/office/powerpoint/2010/main" val="3657982398"/>
      </p:ext>
    </p:extLst>
  </p:cSld>
  <p:clrMapOvr>
    <a:masterClrMapping/>
  </p:clrMapOvr>
  <mc:AlternateContent xmlns:mc="http://schemas.openxmlformats.org/markup-compatibility/2006" xmlns:p14="http://schemas.microsoft.com/office/powerpoint/2010/main">
    <mc:Choice Requires="p14">
      <p:transition spd="slow" p14:dur="15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řidlice">
  <a:themeElements>
    <a:clrScheme name="Břidlic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Břidlic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řidlic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docProps/app.xml><?xml version="1.0" encoding="utf-8"?>
<Properties xmlns="http://schemas.openxmlformats.org/officeDocument/2006/extended-properties" xmlns:vt="http://schemas.openxmlformats.org/officeDocument/2006/docPropsVTypes">
  <Template>TM04033929[[fn=Břidlice]]</Template>
  <TotalTime>100</TotalTime>
  <Words>677</Words>
  <Application>Microsoft Office PowerPoint</Application>
  <PresentationFormat>Širokoúhlá obrazovka</PresentationFormat>
  <Paragraphs>45</Paragraphs>
  <Slides>12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Arial</vt:lpstr>
      <vt:lpstr>Calisto MT</vt:lpstr>
      <vt:lpstr>Courier New</vt:lpstr>
      <vt:lpstr>customFont</vt:lpstr>
      <vt:lpstr>Wingdings 2</vt:lpstr>
      <vt:lpstr>Břidlice</vt:lpstr>
      <vt:lpstr>Deprese</vt:lpstr>
      <vt:lpstr>Co je to deprese</vt:lpstr>
      <vt:lpstr>Vznik</vt:lpstr>
      <vt:lpstr>Druhy depresí</vt:lpstr>
      <vt:lpstr>Prezentace aplikace PowerPoint</vt:lpstr>
      <vt:lpstr> </vt:lpstr>
      <vt:lpstr> </vt:lpstr>
      <vt:lpstr>Léčba</vt:lpstr>
      <vt:lpstr>Mýty a pověry</vt:lpstr>
      <vt:lpstr>Prezentace aplikace PowerPoint</vt:lpstr>
      <vt:lpstr>Jak mohou pomoct příbuzní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Deprese</dc:title>
  <dc:creator>Barbora Wolterová</dc:creator>
  <cp:lastModifiedBy>Barbora Wolterová</cp:lastModifiedBy>
  <cp:revision>12</cp:revision>
  <dcterms:created xsi:type="dcterms:W3CDTF">2020-09-26T14:40:57Z</dcterms:created>
  <dcterms:modified xsi:type="dcterms:W3CDTF">2020-10-08T09:10:32Z</dcterms:modified>
</cp:coreProperties>
</file>