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42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</p:sldIdLst>
  <p:sldSz cx="9144000" cy="6858000" type="screen4x3"/>
  <p:notesSz cx="6858000" cy="9144000"/>
  <p:embeddedFontLst>
    <p:embeddedFont>
      <p:font typeface="Calibri" panose="020F0502020204030204" pitchFamily="34" charset="0"/>
      <p:regular r:id="rId43"/>
      <p:bold r:id="rId44"/>
      <p:italic r:id="rId45"/>
      <p:boldItalic r:id="rId46"/>
    </p:embeddedFont>
    <p:embeddedFont>
      <p:font typeface="Caveat" panose="020B0604020202020204" charset="-18"/>
      <p:regular r:id="rId47"/>
      <p:bold r:id="rId48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      <p15:guide id="1" orient="horz" pos="2160">
          <p15:clr>
            <a:srgbClr val="000000"/>
          </p15:clr>
        </p15:guide>
        <p15:guide id="2" pos="2880">
          <p15:clr>
            <a:srgbClr val="000000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91" d="100"/>
          <a:sy n="91" d="100"/>
        </p:scale>
        <p:origin x="-1210" y="20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notesMaster" Target="notesMasters/notesMaster1.xml"/><Relationship Id="rId47" Type="http://schemas.openxmlformats.org/officeDocument/2006/relationships/font" Target="fonts/font5.fntdata"/><Relationship Id="rId50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font" Target="fonts/font3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font" Target="fonts/font2.fntdata"/><Relationship Id="rId52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font" Target="fonts/font1.fntdata"/><Relationship Id="rId48" Type="http://schemas.openxmlformats.org/officeDocument/2006/relationships/font" Target="fonts/font6.fntdata"/><Relationship Id="rId8" Type="http://schemas.openxmlformats.org/officeDocument/2006/relationships/slide" Target="slides/slide7.xml"/><Relationship Id="rId51" Type="http://schemas.openxmlformats.org/officeDocument/2006/relationships/theme" Target="theme/theme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font" Target="fonts/font4.fntdata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494364691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g8408e103b6_0_7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82;g8408e103b6_0_7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2" name="Google Shape;202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3" name="Google Shape;213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p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0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Google Shape;229;p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0" name="Google Shape;230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Google Shape;235;p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6" name="Google Shape;236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Google Shape;243;p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4" name="Google Shape;244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Google Shape;250;p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1" name="Google Shape;251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Google Shape;256;p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7" name="Google Shape;257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" name="Google Shape;270;p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1" name="Google Shape;271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" name="Google Shape;276;g74c665d557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7" name="Google Shape;277;g74c665d557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g8408e103b6_0_9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12;g8408e103b6_0_9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" name="Google Shape;284;g8400c05445_0_4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5" name="Google Shape;285;g8400c05445_0_4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" name="Google Shape;292;g8400c05445_0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3" name="Google Shape;293;g8400c05445_0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" name="Google Shape;299;g8400c05445_0_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0" name="Google Shape;300;g8400c05445_0_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" name="Google Shape;307;g8400c05445_0_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8" name="Google Shape;308;g8400c05445_0_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5" name="Google Shape;315;g8400c05445_0_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6" name="Google Shape;316;g8400c05445_0_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3" name="Google Shape;323;g8400c05445_0_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4" name="Google Shape;324;g8400c05445_0_2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1" name="Google Shape;331;g8400c05445_0_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2" name="Google Shape;332;g8400c05445_0_3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8" name="Google Shape;338;g8400c05445_0_4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9" name="Google Shape;339;g8400c05445_0_4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4" name="Google Shape;344;g8400c05445_0_6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5" name="Google Shape;345;g8400c05445_0_6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6" name="Google Shape;356;g8400c05445_0_6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7" name="Google Shape;357;g8400c05445_0_6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18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2" name="Google Shape;362;g7fe2fc0cf1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3" name="Google Shape;363;g7fe2fc0cf1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9" name="Google Shape;369;g7fe2fc0cf1_0_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0" name="Google Shape;370;g7fe2fc0cf1_0_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6" name="Google Shape;376;g7fe2fc0cf1_0_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7" name="Google Shape;377;g7fe2fc0cf1_0_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5" name="Google Shape;385;g7fe2fc0cf1_0_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6" name="Google Shape;386;g7fe2fc0cf1_0_2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4" name="Google Shape;394;g8408e103b6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5" name="Google Shape;395;g8408e103b6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3" name="Google Shape;403;g8408e103b6_0_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4" name="Google Shape;404;g8408e103b6_0_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2" name="Google Shape;412;g8408e103b6_0_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13" name="Google Shape;413;g8408e103b6_0_2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" name="Google Shape;419;g8408e103b6_0_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20" name="Google Shape;420;g8408e103b6_0_3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6" name="Google Shape;426;g8408e103b6_0_6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27" name="Google Shape;427;g8408e103b6_0_6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6" name="Google Shape;436;g8408e103b6_0_5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37" name="Google Shape;437;g8408e103b6_0_5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26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3" name="Google Shape;443;g8408e103b6_0_18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44" name="Google Shape;444;g8408e103b6_0_18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33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40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2" name="Google Shape;152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8" name="Google Shape;188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5" name="Google Shape;195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Úvodní snímek" type="title">
  <p:cSld name="TITL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2"/>
          <p:cNvSpPr txBox="1"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2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spcBef>
                <a:spcPts val="640"/>
              </a:spcBef>
              <a:spcAft>
                <a:spcPts val="0"/>
              </a:spcAft>
              <a:buClr>
                <a:schemeClr val="lt1"/>
              </a:buClr>
              <a:buSzPts val="3200"/>
              <a:buNone/>
              <a:defRPr>
                <a:solidFill>
                  <a:schemeClr val="lt1"/>
                </a:solidFill>
              </a:defRPr>
            </a:lvl1pPr>
            <a:lvl2pPr lvl="1" algn="ctr"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2pPr>
            <a:lvl3pPr lvl="2" algn="ctr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>
                <a:solidFill>
                  <a:schemeClr val="lt1"/>
                </a:solidFill>
              </a:defRPr>
            </a:lvl3pPr>
            <a:lvl4pPr lvl="3" algn="ctr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>
                <a:solidFill>
                  <a:schemeClr val="lt1"/>
                </a:solidFill>
              </a:defRPr>
            </a:lvl4pPr>
            <a:lvl5pPr lvl="4" algn="ctr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>
                <a:solidFill>
                  <a:schemeClr val="lt1"/>
                </a:solidFill>
              </a:defRPr>
            </a:lvl5pPr>
            <a:lvl6pPr lvl="5" algn="ctr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>
                <a:solidFill>
                  <a:schemeClr val="lt1"/>
                </a:solidFill>
              </a:defRPr>
            </a:lvl6pPr>
            <a:lvl7pPr lvl="6" algn="ctr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>
                <a:solidFill>
                  <a:schemeClr val="lt1"/>
                </a:solidFill>
              </a:defRPr>
            </a:lvl7pPr>
            <a:lvl8pPr lvl="7" algn="ctr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>
                <a:solidFill>
                  <a:schemeClr val="lt1"/>
                </a:solidFill>
              </a:defRPr>
            </a:lvl8pPr>
            <a:lvl9pPr lvl="8" algn="ctr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4" name="Google Shape;14;p2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" name="Google Shape;15;p2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" name="Google Shape;16;p2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adpis a svislý text" type="vertTx">
  <p:cSld name="VERTICAL_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1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1"/>
          <p:cNvSpPr txBox="1">
            <a:spLocks noGrp="1"/>
          </p:cNvSpPr>
          <p:nvPr>
            <p:ph type="body" idx="1"/>
          </p:nvPr>
        </p:nvSpPr>
        <p:spPr>
          <a:xfrm rot="5400000">
            <a:off x="2309018" y="-251619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11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11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11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vislý nadpis a text" type="vertTitleAndTx">
  <p:cSld name="VERTICAL_TITLE_AND_VERTICAL_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2"/>
          <p:cNvSpPr txBox="1">
            <a:spLocks noGrp="1"/>
          </p:cNvSpPr>
          <p:nvPr>
            <p:ph type="title"/>
          </p:nvPr>
        </p:nvSpPr>
        <p:spPr>
          <a:xfrm rot="5400000">
            <a:off x="4732337" y="2171700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2"/>
          <p:cNvSpPr txBox="1">
            <a:spLocks noGrp="1"/>
          </p:cNvSpPr>
          <p:nvPr>
            <p:ph type="body" idx="1"/>
          </p:nvPr>
        </p:nvSpPr>
        <p:spPr>
          <a:xfrm rot="5400000">
            <a:off x="541338" y="190501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12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12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12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adpis a obsah" type="obj">
  <p:cSld name="OBJECT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3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3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0" name="Google Shape;20;p3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3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3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Záhlaví části" type="secHead">
  <p:cSld name="SECTION_HEADER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4"/>
          <p:cNvSpPr txBox="1"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Calibri"/>
              <a:buNone/>
              <a:defRPr sz="4000" b="1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4"/>
          <p:cNvSpPr txBox="1"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>
                <a:solidFill>
                  <a:schemeClr val="lt1"/>
                </a:solidFill>
              </a:defRPr>
            </a:lvl1pPr>
            <a:lvl2pPr marL="914400" lvl="1" indent="-2286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2pPr>
            <a:lvl3pPr marL="1371600" lvl="2" indent="-228600" algn="l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3pPr>
            <a:lvl4pPr marL="1828800" lvl="3" indent="-228600" algn="l">
              <a:spcBef>
                <a:spcPts val="28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>
                <a:solidFill>
                  <a:schemeClr val="lt1"/>
                </a:solidFill>
              </a:defRPr>
            </a:lvl4pPr>
            <a:lvl5pPr marL="2286000" lvl="4" indent="-228600" algn="l">
              <a:spcBef>
                <a:spcPts val="28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>
                <a:solidFill>
                  <a:schemeClr val="lt1"/>
                </a:solidFill>
              </a:defRPr>
            </a:lvl5pPr>
            <a:lvl6pPr marL="2743200" lvl="5" indent="-228600" algn="l">
              <a:spcBef>
                <a:spcPts val="28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>
                <a:solidFill>
                  <a:schemeClr val="lt1"/>
                </a:solidFill>
              </a:defRPr>
            </a:lvl6pPr>
            <a:lvl7pPr marL="3200400" lvl="6" indent="-228600" algn="l">
              <a:spcBef>
                <a:spcPts val="28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>
                <a:solidFill>
                  <a:schemeClr val="lt1"/>
                </a:solidFill>
              </a:defRPr>
            </a:lvl7pPr>
            <a:lvl8pPr marL="3657600" lvl="7" indent="-228600" algn="l">
              <a:spcBef>
                <a:spcPts val="28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>
                <a:solidFill>
                  <a:schemeClr val="lt1"/>
                </a:solidFill>
              </a:defRPr>
            </a:lvl8pPr>
            <a:lvl9pPr marL="4114800" lvl="8" indent="-228600" algn="l">
              <a:spcBef>
                <a:spcPts val="28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26" name="Google Shape;26;p4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4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4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va obsahy" type="twoObj">
  <p:cSld name="TWO_OBJECTS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5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5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SzPts val="2800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32" name="Google Shape;32;p5"/>
          <p:cNvSpPr txBox="1">
            <a:spLocks noGrp="1"/>
          </p:cNvSpPr>
          <p:nvPr>
            <p:ph type="body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SzPts val="2800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33" name="Google Shape;33;p5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5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5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orovnání" type="twoTxTwoObj">
  <p:cSld name="TWO_OBJECTS_WITH_TEXT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6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6"/>
          <p:cNvSpPr txBox="1"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39" name="Google Shape;39;p6"/>
          <p:cNvSpPr txBox="1">
            <a:spLocks noGrp="1"/>
          </p:cNvSpPr>
          <p:nvPr>
            <p:ph type="body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40" name="Google Shape;40;p6"/>
          <p:cNvSpPr txBox="1">
            <a:spLocks noGrp="1"/>
          </p:cNvSpPr>
          <p:nvPr>
            <p:ph type="body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1" name="Google Shape;41;p6"/>
          <p:cNvSpPr txBox="1">
            <a:spLocks noGrp="1"/>
          </p:cNvSpPr>
          <p:nvPr>
            <p:ph type="body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42" name="Google Shape;42;p6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6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6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ouze nadpis" type="titleOnly">
  <p:cSld name="TITLE_ONLY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7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7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7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7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rázdný" type="blank">
  <p:cSld name="BLANK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8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8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8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bsah s titulkem" type="objTx">
  <p:cSld name="OBJECT_WITH_CAPTION_TEXT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9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Calibri"/>
              <a:buNone/>
              <a:defRPr sz="20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9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431800" algn="l">
              <a:spcBef>
                <a:spcPts val="640"/>
              </a:spcBef>
              <a:spcAft>
                <a:spcPts val="0"/>
              </a:spcAft>
              <a:buClr>
                <a:schemeClr val="lt1"/>
              </a:buClr>
              <a:buSzPts val="3200"/>
              <a:buChar char="•"/>
              <a:defRPr sz="3200"/>
            </a:lvl1pPr>
            <a:lvl2pPr marL="914400" lvl="1" indent="-406400" algn="l"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SzPts val="2800"/>
              <a:buChar char="–"/>
              <a:defRPr sz="2800"/>
            </a:lvl2pPr>
            <a:lvl3pPr marL="1371600" lvl="2" indent="-381000" algn="l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Char char="•"/>
              <a:defRPr sz="2400"/>
            </a:lvl3pPr>
            <a:lvl4pPr marL="1828800" lvl="3" indent="-35560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Char char="–"/>
              <a:defRPr sz="2000"/>
            </a:lvl4pPr>
            <a:lvl5pPr marL="2286000" lvl="4" indent="-35560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Char char="»"/>
              <a:defRPr sz="2000"/>
            </a:lvl5pPr>
            <a:lvl6pPr marL="2743200" lvl="5" indent="-35560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Char char="•"/>
              <a:defRPr sz="2000"/>
            </a:lvl6pPr>
            <a:lvl7pPr marL="3200400" lvl="6" indent="-35560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Char char="•"/>
              <a:defRPr sz="2000"/>
            </a:lvl7pPr>
            <a:lvl8pPr marL="3657600" lvl="7" indent="-35560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Char char="•"/>
              <a:defRPr sz="2000"/>
            </a:lvl8pPr>
            <a:lvl9pPr marL="4114800" lvl="8" indent="-35560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57" name="Google Shape;57;p9"/>
          <p:cNvSpPr txBox="1">
            <a:spLocks noGrp="1"/>
          </p:cNvSpPr>
          <p:nvPr>
            <p:ph type="body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58" name="Google Shape;58;p9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9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9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brázek s titulkem" type="picTx">
  <p:cSld name="PICTURE_WITH_CAPTION_TEXT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0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Calibri"/>
              <a:buNone/>
              <a:defRPr sz="20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0"/>
          <p:cNvSpPr>
            <a:spLocks noGrp="1"/>
          </p:cNvSpPr>
          <p:nvPr>
            <p:ph type="pic" idx="2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64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4" name="Google Shape;64;p10"/>
          <p:cNvSpPr txBox="1">
            <a:spLocks noGrp="1"/>
          </p:cNvSpPr>
          <p:nvPr>
            <p:ph type="body" idx="1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65" name="Google Shape;65;p10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10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0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Google Shape;9;p1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Google Shape;10;p1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youtube.com/watch?v=etAIpkdhU9Q" TargetMode="External"/><Relationship Id="rId3" Type="http://schemas.openxmlformats.org/officeDocument/2006/relationships/hyperlink" Target="https://www.youtube.com/watch?v=-sUXMzkh-jI" TargetMode="External"/><Relationship Id="rId7" Type="http://schemas.openxmlformats.org/officeDocument/2006/relationships/hyperlink" Target="https://www.youtube.com/watch?v=v2AC41dglnM" TargetMode="Externa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youtube.com/watch?v=44XYEeD1A1U" TargetMode="External"/><Relationship Id="rId11" Type="http://schemas.openxmlformats.org/officeDocument/2006/relationships/image" Target="../media/image20.jpeg"/><Relationship Id="rId5" Type="http://schemas.openxmlformats.org/officeDocument/2006/relationships/hyperlink" Target="https://www.youtube.com/watch?v=5FJLGGVevAw" TargetMode="External"/><Relationship Id="rId10" Type="http://schemas.openxmlformats.org/officeDocument/2006/relationships/hyperlink" Target="https://www.youtube.com/watch?v=pAgnJDJN4VA" TargetMode="External"/><Relationship Id="rId4" Type="http://schemas.openxmlformats.org/officeDocument/2006/relationships/hyperlink" Target="https://www.youtube.com/watch?v=Nnjh-zp6pP4" TargetMode="External"/><Relationship Id="rId9" Type="http://schemas.openxmlformats.org/officeDocument/2006/relationships/hyperlink" Target="https://www.youtube.com/watch?v=l482T0yNkeo" TargetMode="Externa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acdctribute.cz/o-kapele-acdc-tribute/" TargetMode="Externa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rockhall.com/inductees/led-zeppelin" TargetMode="Externa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FxSsol3Zd7k" TargetMode="External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Nnu1E5Kslig" TargetMode="External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youtube.com/watch?v=wO6bRjcyQN8&amp;list=PLWRhxvQASiJ57q3vTUP9JGzYn00pxnVRz" TargetMode="External"/><Relationship Id="rId13" Type="http://schemas.openxmlformats.org/officeDocument/2006/relationships/image" Target="../media/image36.jpg"/><Relationship Id="rId3" Type="http://schemas.openxmlformats.org/officeDocument/2006/relationships/image" Target="../media/image35.png"/><Relationship Id="rId7" Type="http://schemas.openxmlformats.org/officeDocument/2006/relationships/hyperlink" Target="https://www.youtube.com/watch?v=EAmIuTI4wRg&amp;list=PLWRhxvQASiJ57q3vTUP9JGzYn00pxnVRz" TargetMode="External"/><Relationship Id="rId12" Type="http://schemas.openxmlformats.org/officeDocument/2006/relationships/hyperlink" Target="https://www.youtube.com/watch?v=SRQ7-eSGBWc" TargetMode="External"/><Relationship Id="rId17" Type="http://schemas.openxmlformats.org/officeDocument/2006/relationships/image" Target="../media/image40.png"/><Relationship Id="rId2" Type="http://schemas.openxmlformats.org/officeDocument/2006/relationships/notesSlide" Target="../notesSlides/notesSlide28.xml"/><Relationship Id="rId16" Type="http://schemas.openxmlformats.org/officeDocument/2006/relationships/image" Target="../media/image39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youtube.com/watch?v=PD-MdiUm1_Y&amp;list=PLWRhxvQASiJ57q3vTUP9JGzYn00pxnVRz" TargetMode="External"/><Relationship Id="rId11" Type="http://schemas.openxmlformats.org/officeDocument/2006/relationships/hyperlink" Target="https://www.youtube.com/watch?v=_xvTmpc4eX4" TargetMode="External"/><Relationship Id="rId5" Type="http://schemas.openxmlformats.org/officeDocument/2006/relationships/hyperlink" Target="https://www.youtube.com/watch?v=6tlSx0jkuLM&amp;list=PLWRhxvQASiJ57q3vTUP9JGzYn00pxnVRz" TargetMode="External"/><Relationship Id="rId15" Type="http://schemas.openxmlformats.org/officeDocument/2006/relationships/image" Target="../media/image38.png"/><Relationship Id="rId10" Type="http://schemas.openxmlformats.org/officeDocument/2006/relationships/hyperlink" Target="https://www.youtube.com/watch?v=lsZG7n7ries" TargetMode="External"/><Relationship Id="rId4" Type="http://schemas.openxmlformats.org/officeDocument/2006/relationships/hyperlink" Target="https://www.youtube.com/watch?v=RlNhD0oS5pk&amp;list=PLWRhxvQASiJ57q3vTUP9JGzYn00pxnVRz" TargetMode="External"/><Relationship Id="rId9" Type="http://schemas.openxmlformats.org/officeDocument/2006/relationships/hyperlink" Target="https://www.youtube.com/watch?v=HQmmM_qwG4k&amp;list=PLWRhxvQASiJ57q3vTUP9JGzYn00pxnVRz" TargetMode="External"/><Relationship Id="rId14" Type="http://schemas.openxmlformats.org/officeDocument/2006/relationships/image" Target="../media/image37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ye7hCIWwhGE" TargetMode="External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5.png"/><Relationship Id="rId4" Type="http://schemas.openxmlformats.org/officeDocument/2006/relationships/image" Target="../media/image44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8.png"/><Relationship Id="rId4" Type="http://schemas.openxmlformats.org/officeDocument/2006/relationships/image" Target="../media/image47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1.png"/><Relationship Id="rId4" Type="http://schemas.openxmlformats.org/officeDocument/2006/relationships/image" Target="../media/image50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4.png"/><Relationship Id="rId4" Type="http://schemas.openxmlformats.org/officeDocument/2006/relationships/image" Target="../media/image53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0lVdMbUx1_k" TargetMode="External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5.png"/><Relationship Id="rId4" Type="http://schemas.openxmlformats.org/officeDocument/2006/relationships/hyperlink" Target="https://www.slavne-dny.cz/episode/10022719/den-kdy-se-zrodil-heavy-metal-13-unor-1970" TargetMode="Externa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K3b6SGoN6dA" TargetMode="External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6.png"/><Relationship Id="rId5" Type="http://schemas.openxmlformats.org/officeDocument/2006/relationships/hyperlink" Target="https://www.youtube.com/watch?v=5s7_WbiR79E" TargetMode="External"/><Relationship Id="rId4" Type="http://schemas.openxmlformats.org/officeDocument/2006/relationships/hyperlink" Target="https://www.youtube.com/watch?v=0qanF-91aJo" TargetMode="External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youtube.com/watch?v=c2Bdsr7CwBI" TargetMode="External"/><Relationship Id="rId13" Type="http://schemas.openxmlformats.org/officeDocument/2006/relationships/image" Target="../media/image58.png"/><Relationship Id="rId3" Type="http://schemas.openxmlformats.org/officeDocument/2006/relationships/hyperlink" Target="https://www.youtube.com/watch?v=0qanF-91aJo" TargetMode="External"/><Relationship Id="rId7" Type="http://schemas.openxmlformats.org/officeDocument/2006/relationships/hyperlink" Target="https://www.youtube.com/watch?v=Zxjz6VhUOr8" TargetMode="External"/><Relationship Id="rId12" Type="http://schemas.openxmlformats.org/officeDocument/2006/relationships/image" Target="../media/image57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youtube.com/watch?v=5s7_WbiR79E" TargetMode="External"/><Relationship Id="rId11" Type="http://schemas.openxmlformats.org/officeDocument/2006/relationships/hyperlink" Target="https://www.youtube.com/watch?v=mfTpjrzas5E" TargetMode="External"/><Relationship Id="rId5" Type="http://schemas.openxmlformats.org/officeDocument/2006/relationships/hyperlink" Target="https://www.youtube.com/watch?v=0lVdMbUx1_k" TargetMode="External"/><Relationship Id="rId15" Type="http://schemas.openxmlformats.org/officeDocument/2006/relationships/image" Target="../media/image60.png"/><Relationship Id="rId10" Type="http://schemas.openxmlformats.org/officeDocument/2006/relationships/hyperlink" Target="https://www.youtube.com/watch?v=GKY--qaHWSw" TargetMode="External"/><Relationship Id="rId4" Type="http://schemas.openxmlformats.org/officeDocument/2006/relationships/hyperlink" Target="https://www.youtube.com/watch?v=K3b6SGoN6dA" TargetMode="External"/><Relationship Id="rId9" Type="http://schemas.openxmlformats.org/officeDocument/2006/relationships/hyperlink" Target="https://www.youtube.com/watch?v=idn50Xj_CiY" TargetMode="External"/><Relationship Id="rId14" Type="http://schemas.openxmlformats.org/officeDocument/2006/relationships/image" Target="../media/image59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hyperlink" Target="https://open.spotify.com/album/1QJeuJKjFw7otrpYUEFVPs?si=LACdQY-iQ2244UZ-w9HbBw" TargetMode="External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3"/>
          <p:cNvSpPr/>
          <p:nvPr/>
        </p:nvSpPr>
        <p:spPr>
          <a:xfrm rot="-7832389">
            <a:off x="4202207" y="494835"/>
            <a:ext cx="2092230" cy="1463696"/>
          </a:xfrm>
          <a:prstGeom prst="leftArrow">
            <a:avLst>
              <a:gd name="adj1" fmla="val 50000"/>
              <a:gd name="adj2" fmla="val 50000"/>
            </a:avLst>
          </a:prstGeom>
          <a:solidFill>
            <a:schemeClr val="dk1"/>
          </a:solidFill>
          <a:ln w="254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85" name="Google Shape;85;p13"/>
          <p:cNvGrpSpPr/>
          <p:nvPr/>
        </p:nvGrpSpPr>
        <p:grpSpPr>
          <a:xfrm>
            <a:off x="0" y="0"/>
            <a:ext cx="9144000" cy="6882329"/>
            <a:chOff x="0" y="0"/>
            <a:chExt cx="9144000" cy="6882329"/>
          </a:xfrm>
        </p:grpSpPr>
        <p:grpSp>
          <p:nvGrpSpPr>
            <p:cNvPr id="86" name="Google Shape;86;p13"/>
            <p:cNvGrpSpPr/>
            <p:nvPr/>
          </p:nvGrpSpPr>
          <p:grpSpPr>
            <a:xfrm>
              <a:off x="0" y="0"/>
              <a:ext cx="9144000" cy="6882329"/>
              <a:chOff x="0" y="0"/>
              <a:chExt cx="9144000" cy="6882329"/>
            </a:xfrm>
          </p:grpSpPr>
          <p:sp>
            <p:nvSpPr>
              <p:cNvPr id="87" name="Google Shape;87;p13"/>
              <p:cNvSpPr/>
              <p:nvPr/>
            </p:nvSpPr>
            <p:spPr>
              <a:xfrm>
                <a:off x="0" y="0"/>
                <a:ext cx="9144000" cy="6858000"/>
              </a:xfrm>
              <a:prstGeom prst="rect">
                <a:avLst/>
              </a:prstGeom>
              <a:solidFill>
                <a:schemeClr val="dk1"/>
              </a:solidFill>
              <a:ln w="254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pic>
            <p:nvPicPr>
              <p:cNvPr id="88" name="Google Shape;88;p13" descr="Hard Rock: snÃ­mky, stock fotografie a vektory | Shutterstock"/>
              <p:cNvPicPr preferRelativeResize="0"/>
              <p:nvPr/>
            </p:nvPicPr>
            <p:blipFill rotWithShape="1">
              <a:blip r:embed="rId3" cstate="email">
                <a:alphaModFix/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2769701" y="1412776"/>
                <a:ext cx="3714749" cy="3606013"/>
              </a:xfrm>
              <a:prstGeom prst="rect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</p:pic>
          <p:sp>
            <p:nvSpPr>
              <p:cNvPr id="89" name="Google Shape;89;p13"/>
              <p:cNvSpPr/>
              <p:nvPr/>
            </p:nvSpPr>
            <p:spPr>
              <a:xfrm rot="1240213">
                <a:off x="5759650" y="3454162"/>
                <a:ext cx="2449372" cy="1463696"/>
              </a:xfrm>
              <a:prstGeom prst="leftArrow">
                <a:avLst>
                  <a:gd name="adj1" fmla="val 50000"/>
                  <a:gd name="adj2" fmla="val 50000"/>
                </a:avLst>
              </a:prstGeom>
              <a:solidFill>
                <a:schemeClr val="dk1"/>
              </a:solidFill>
              <a:ln w="254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0" name="Google Shape;90;p13"/>
              <p:cNvSpPr/>
              <p:nvPr/>
            </p:nvSpPr>
            <p:spPr>
              <a:xfrm rot="9253174">
                <a:off x="1023902" y="3656579"/>
                <a:ext cx="2449395" cy="1463868"/>
              </a:xfrm>
              <a:prstGeom prst="leftArrow">
                <a:avLst>
                  <a:gd name="adj1" fmla="val 50000"/>
                  <a:gd name="adj2" fmla="val 50000"/>
                </a:avLst>
              </a:prstGeom>
              <a:solidFill>
                <a:schemeClr val="dk1"/>
              </a:solidFill>
              <a:ln w="254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1" name="Google Shape;91;p13"/>
              <p:cNvSpPr/>
              <p:nvPr/>
            </p:nvSpPr>
            <p:spPr>
              <a:xfrm rot="1240213">
                <a:off x="5975675" y="3958218"/>
                <a:ext cx="2449372" cy="1463696"/>
              </a:xfrm>
              <a:prstGeom prst="leftArrow">
                <a:avLst>
                  <a:gd name="adj1" fmla="val 50000"/>
                  <a:gd name="adj2" fmla="val 50000"/>
                </a:avLst>
              </a:prstGeom>
              <a:solidFill>
                <a:schemeClr val="dk1"/>
              </a:solidFill>
              <a:ln w="254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2" name="Google Shape;92;p13"/>
              <p:cNvSpPr/>
              <p:nvPr/>
            </p:nvSpPr>
            <p:spPr>
              <a:xfrm rot="9253174">
                <a:off x="951894" y="4081246"/>
                <a:ext cx="2449395" cy="1463868"/>
              </a:xfrm>
              <a:prstGeom prst="leftArrow">
                <a:avLst>
                  <a:gd name="adj1" fmla="val 50000"/>
                  <a:gd name="adj2" fmla="val 50000"/>
                </a:avLst>
              </a:prstGeom>
              <a:solidFill>
                <a:schemeClr val="dk1"/>
              </a:solidFill>
              <a:ln w="254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3" name="Google Shape;93;p13"/>
              <p:cNvSpPr/>
              <p:nvPr/>
            </p:nvSpPr>
            <p:spPr>
              <a:xfrm rot="1240213">
                <a:off x="5903667" y="4382886"/>
                <a:ext cx="2449372" cy="1463696"/>
              </a:xfrm>
              <a:prstGeom prst="leftArrow">
                <a:avLst>
                  <a:gd name="adj1" fmla="val 50000"/>
                  <a:gd name="adj2" fmla="val 50000"/>
                </a:avLst>
              </a:prstGeom>
              <a:solidFill>
                <a:schemeClr val="dk1"/>
              </a:solidFill>
              <a:ln w="254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4" name="Google Shape;94;p13"/>
              <p:cNvSpPr/>
              <p:nvPr/>
            </p:nvSpPr>
            <p:spPr>
              <a:xfrm rot="9253174">
                <a:off x="1544961" y="4636966"/>
                <a:ext cx="2449395" cy="1463868"/>
              </a:xfrm>
              <a:prstGeom prst="leftArrow">
                <a:avLst>
                  <a:gd name="adj1" fmla="val 50000"/>
                  <a:gd name="adj2" fmla="val 50000"/>
                </a:avLst>
              </a:prstGeom>
              <a:solidFill>
                <a:schemeClr val="dk1"/>
              </a:solidFill>
              <a:ln w="254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5" name="Google Shape;95;p13"/>
              <p:cNvSpPr/>
              <p:nvPr/>
            </p:nvSpPr>
            <p:spPr>
              <a:xfrm rot="4995270">
                <a:off x="2824239" y="4848364"/>
                <a:ext cx="2449355" cy="1463630"/>
              </a:xfrm>
              <a:prstGeom prst="leftArrow">
                <a:avLst>
                  <a:gd name="adj1" fmla="val 50000"/>
                  <a:gd name="adj2" fmla="val 50000"/>
                </a:avLst>
              </a:prstGeom>
              <a:solidFill>
                <a:schemeClr val="dk1"/>
              </a:solidFill>
              <a:ln w="254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6" name="Google Shape;96;p13"/>
              <p:cNvSpPr/>
              <p:nvPr/>
            </p:nvSpPr>
            <p:spPr>
              <a:xfrm rot="4995232">
                <a:off x="4474922" y="4731766"/>
                <a:ext cx="1991992" cy="1463630"/>
              </a:xfrm>
              <a:prstGeom prst="leftArrow">
                <a:avLst>
                  <a:gd name="adj1" fmla="val 50000"/>
                  <a:gd name="adj2" fmla="val 50000"/>
                </a:avLst>
              </a:prstGeom>
              <a:solidFill>
                <a:schemeClr val="dk1"/>
              </a:solidFill>
              <a:ln w="254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7" name="Google Shape;97;p13"/>
              <p:cNvSpPr/>
              <p:nvPr/>
            </p:nvSpPr>
            <p:spPr>
              <a:xfrm rot="4995270">
                <a:off x="5370143" y="1539101"/>
                <a:ext cx="2449355" cy="1463630"/>
              </a:xfrm>
              <a:prstGeom prst="leftArrow">
                <a:avLst>
                  <a:gd name="adj1" fmla="val 50000"/>
                  <a:gd name="adj2" fmla="val 50000"/>
                </a:avLst>
              </a:prstGeom>
              <a:solidFill>
                <a:schemeClr val="dk1"/>
              </a:solidFill>
              <a:ln w="254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8" name="Google Shape;98;p13"/>
              <p:cNvSpPr/>
              <p:nvPr/>
            </p:nvSpPr>
            <p:spPr>
              <a:xfrm rot="8267997">
                <a:off x="1545161" y="1181888"/>
                <a:ext cx="2449231" cy="1463549"/>
              </a:xfrm>
              <a:prstGeom prst="leftArrow">
                <a:avLst>
                  <a:gd name="adj1" fmla="val 50000"/>
                  <a:gd name="adj2" fmla="val 50000"/>
                </a:avLst>
              </a:prstGeom>
              <a:solidFill>
                <a:schemeClr val="dk1"/>
              </a:solidFill>
              <a:ln w="254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9" name="Google Shape;99;p13"/>
              <p:cNvSpPr/>
              <p:nvPr/>
            </p:nvSpPr>
            <p:spPr>
              <a:xfrm rot="8267997">
                <a:off x="957482" y="2089427"/>
                <a:ext cx="2449231" cy="1463549"/>
              </a:xfrm>
              <a:prstGeom prst="leftArrow">
                <a:avLst>
                  <a:gd name="adj1" fmla="val 50000"/>
                  <a:gd name="adj2" fmla="val 50000"/>
                </a:avLst>
              </a:prstGeom>
              <a:solidFill>
                <a:schemeClr val="dk1"/>
              </a:solidFill>
              <a:ln w="254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0" name="Google Shape;100;p13"/>
              <p:cNvSpPr/>
              <p:nvPr/>
            </p:nvSpPr>
            <p:spPr>
              <a:xfrm rot="-6255507">
                <a:off x="3193001" y="582244"/>
                <a:ext cx="1538391" cy="1463811"/>
              </a:xfrm>
              <a:prstGeom prst="leftArrow">
                <a:avLst>
                  <a:gd name="adj1" fmla="val 50000"/>
                  <a:gd name="adj2" fmla="val 50000"/>
                </a:avLst>
              </a:prstGeom>
              <a:solidFill>
                <a:schemeClr val="dk1"/>
              </a:solidFill>
              <a:ln w="254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1" name="Google Shape;101;p13"/>
              <p:cNvSpPr/>
              <p:nvPr/>
            </p:nvSpPr>
            <p:spPr>
              <a:xfrm rot="-6255965">
                <a:off x="3885389" y="524405"/>
                <a:ext cx="1432888" cy="1463811"/>
              </a:xfrm>
              <a:prstGeom prst="leftArrow">
                <a:avLst>
                  <a:gd name="adj1" fmla="val 50000"/>
                  <a:gd name="adj2" fmla="val 50000"/>
                </a:avLst>
              </a:prstGeom>
              <a:solidFill>
                <a:schemeClr val="dk1"/>
              </a:solidFill>
              <a:ln w="254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2" name="Google Shape;102;p13"/>
              <p:cNvSpPr/>
              <p:nvPr/>
            </p:nvSpPr>
            <p:spPr>
              <a:xfrm rot="-7832379">
                <a:off x="5491452" y="1746142"/>
                <a:ext cx="2449483" cy="1463696"/>
              </a:xfrm>
              <a:prstGeom prst="leftArrow">
                <a:avLst>
                  <a:gd name="adj1" fmla="val 50000"/>
                  <a:gd name="adj2" fmla="val 50000"/>
                </a:avLst>
              </a:prstGeom>
              <a:solidFill>
                <a:schemeClr val="dk1"/>
              </a:solidFill>
              <a:ln w="254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3" name="Google Shape;103;p13"/>
              <p:cNvSpPr/>
              <p:nvPr/>
            </p:nvSpPr>
            <p:spPr>
              <a:xfrm rot="4995270">
                <a:off x="3700919" y="4848364"/>
                <a:ext cx="2449355" cy="1463630"/>
              </a:xfrm>
              <a:prstGeom prst="leftArrow">
                <a:avLst>
                  <a:gd name="adj1" fmla="val 50000"/>
                  <a:gd name="adj2" fmla="val 50000"/>
                </a:avLst>
              </a:prstGeom>
              <a:solidFill>
                <a:schemeClr val="dk1"/>
              </a:solidFill>
              <a:ln w="254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4" name="Google Shape;104;p13"/>
              <p:cNvSpPr/>
              <p:nvPr/>
            </p:nvSpPr>
            <p:spPr>
              <a:xfrm rot="4995524">
                <a:off x="4912380" y="4747397"/>
                <a:ext cx="1788968" cy="1463630"/>
              </a:xfrm>
              <a:prstGeom prst="leftArrow">
                <a:avLst>
                  <a:gd name="adj1" fmla="val 50000"/>
                  <a:gd name="adj2" fmla="val 50000"/>
                </a:avLst>
              </a:prstGeom>
              <a:solidFill>
                <a:schemeClr val="dk1"/>
              </a:solidFill>
              <a:ln w="254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5" name="Google Shape;105;p13"/>
              <p:cNvSpPr/>
              <p:nvPr/>
            </p:nvSpPr>
            <p:spPr>
              <a:xfrm rot="4995270">
                <a:off x="5658173" y="2656136"/>
                <a:ext cx="2449355" cy="1463630"/>
              </a:xfrm>
              <a:prstGeom prst="leftArrow">
                <a:avLst>
                  <a:gd name="adj1" fmla="val 50000"/>
                  <a:gd name="adj2" fmla="val 50000"/>
                </a:avLst>
              </a:prstGeom>
              <a:solidFill>
                <a:schemeClr val="dk1"/>
              </a:solidFill>
              <a:ln w="254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6" name="Google Shape;106;p13"/>
              <p:cNvSpPr/>
              <p:nvPr/>
            </p:nvSpPr>
            <p:spPr>
              <a:xfrm rot="4995270">
                <a:off x="5662218" y="2865643"/>
                <a:ext cx="2449355" cy="1463630"/>
              </a:xfrm>
              <a:prstGeom prst="leftArrow">
                <a:avLst>
                  <a:gd name="adj1" fmla="val 50000"/>
                  <a:gd name="adj2" fmla="val 50000"/>
                </a:avLst>
              </a:prstGeom>
              <a:solidFill>
                <a:schemeClr val="dk1"/>
              </a:solidFill>
              <a:ln w="254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7" name="Google Shape;107;p13"/>
              <p:cNvSpPr/>
              <p:nvPr/>
            </p:nvSpPr>
            <p:spPr>
              <a:xfrm rot="357300">
                <a:off x="5759649" y="1579501"/>
                <a:ext cx="2449217" cy="1463792"/>
              </a:xfrm>
              <a:prstGeom prst="leftArrow">
                <a:avLst>
                  <a:gd name="adj1" fmla="val 50000"/>
                  <a:gd name="adj2" fmla="val 50000"/>
                </a:avLst>
              </a:prstGeom>
              <a:solidFill>
                <a:schemeClr val="dk1"/>
              </a:solidFill>
              <a:ln w="254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108" name="Google Shape;108;p13"/>
            <p:cNvSpPr/>
            <p:nvPr/>
          </p:nvSpPr>
          <p:spPr>
            <a:xfrm rot="-4817471">
              <a:off x="4816984" y="516220"/>
              <a:ext cx="1341311" cy="1480098"/>
            </a:xfrm>
            <a:prstGeom prst="leftArrow">
              <a:avLst>
                <a:gd name="adj1" fmla="val 50000"/>
                <a:gd name="adj2" fmla="val 50000"/>
              </a:avLst>
            </a:prstGeom>
            <a:solidFill>
              <a:schemeClr val="dk1"/>
            </a:solidFill>
            <a:ln w="254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09" name="Google Shape;109;p13"/>
          <p:cNvSpPr txBox="1"/>
          <p:nvPr/>
        </p:nvSpPr>
        <p:spPr>
          <a:xfrm>
            <a:off x="1500750" y="5259650"/>
            <a:ext cx="6142500" cy="78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30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Jan Brodníček &amp; Antonín Boltnar</a:t>
            </a:r>
            <a:endParaRPr sz="30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p22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DF322D"/>
              </a:buClr>
              <a:buSzPts val="4400"/>
              <a:buFont typeface="Calibri"/>
              <a:buNone/>
            </a:pPr>
            <a:r>
              <a:rPr lang="cs-CZ" b="1">
                <a:solidFill>
                  <a:srgbClr val="DF322D"/>
                </a:solidFill>
              </a:rPr>
              <a:t>Cliff Wiliams</a:t>
            </a:r>
            <a:endParaRPr b="1">
              <a:solidFill>
                <a:srgbClr val="DF322D"/>
              </a:solidFill>
            </a:endParaRPr>
          </a:p>
        </p:txBody>
      </p:sp>
      <p:sp>
        <p:nvSpPr>
          <p:cNvPr id="205" name="Google Shape;205;p22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Char char="•"/>
            </a:pPr>
            <a:r>
              <a:rPr lang="cs-CZ"/>
              <a:t>Basová kytara</a:t>
            </a:r>
            <a:endParaRPr/>
          </a:p>
          <a:p>
            <a:pPr marL="342900" lvl="0" indent="-342900" algn="l" rtl="0">
              <a:spcBef>
                <a:spcPts val="640"/>
              </a:spcBef>
              <a:spcAft>
                <a:spcPts val="0"/>
              </a:spcAft>
              <a:buClr>
                <a:schemeClr val="lt1"/>
              </a:buClr>
              <a:buSzPts val="3200"/>
              <a:buChar char="•"/>
            </a:pPr>
            <a:r>
              <a:rPr lang="cs-CZ"/>
              <a:t>Členem od roku 1977</a:t>
            </a:r>
            <a:endParaRPr/>
          </a:p>
        </p:txBody>
      </p:sp>
      <p:sp>
        <p:nvSpPr>
          <p:cNvPr id="206" name="Google Shape;206;p22" descr="Cliff Williams â Wikipedie"/>
          <p:cNvSpPr/>
          <p:nvPr/>
        </p:nvSpPr>
        <p:spPr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7" name="Google Shape;207;p22" descr="Cliff Williams â Wikipedie"/>
          <p:cNvSpPr/>
          <p:nvPr/>
        </p:nvSpPr>
        <p:spPr>
          <a:xfrm>
            <a:off x="307975" y="7937"/>
            <a:ext cx="304800" cy="3048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8" name="Google Shape;208;p22" descr="Cliff Williams - Wikiwand"/>
          <p:cNvSpPr/>
          <p:nvPr/>
        </p:nvSpPr>
        <p:spPr>
          <a:xfrm>
            <a:off x="460375" y="160337"/>
            <a:ext cx="304800" cy="3048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9" name="Google Shape;209;p22" descr="Cliff Williams - Wikiwand"/>
          <p:cNvSpPr/>
          <p:nvPr/>
        </p:nvSpPr>
        <p:spPr>
          <a:xfrm>
            <a:off x="612775" y="312737"/>
            <a:ext cx="304800" cy="3048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10" name="Google Shape;210;p22" descr="Bassist Cliff Williams rumoured to be re-joining AC/DC for their ..."/>
          <p:cNvPicPr preferRelativeResize="0"/>
          <p:nvPr/>
        </p:nvPicPr>
        <p:blipFill rotWithShape="1"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923928" y="3212976"/>
            <a:ext cx="4762734" cy="302433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p23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DF322D"/>
              </a:buClr>
              <a:buSzPts val="4400"/>
              <a:buFont typeface="Calibri"/>
              <a:buNone/>
            </a:pPr>
            <a:r>
              <a:rPr lang="cs-CZ" b="1">
                <a:solidFill>
                  <a:srgbClr val="DF322D"/>
                </a:solidFill>
              </a:rPr>
              <a:t>Chris Slade</a:t>
            </a:r>
            <a:endParaRPr b="1">
              <a:solidFill>
                <a:srgbClr val="DF322D"/>
              </a:solidFill>
            </a:endParaRPr>
          </a:p>
        </p:txBody>
      </p:sp>
      <p:sp>
        <p:nvSpPr>
          <p:cNvPr id="216" name="Google Shape;216;p23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3898776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Char char="•"/>
            </a:pPr>
            <a:r>
              <a:rPr lang="cs-CZ"/>
              <a:t>Bubeník</a:t>
            </a:r>
            <a:endParaRPr/>
          </a:p>
          <a:p>
            <a:pPr marL="342900" lvl="0" indent="-342900" algn="l" rtl="0">
              <a:spcBef>
                <a:spcPts val="640"/>
              </a:spcBef>
              <a:spcAft>
                <a:spcPts val="0"/>
              </a:spcAft>
              <a:buClr>
                <a:schemeClr val="lt1"/>
              </a:buClr>
              <a:buSzPts val="3200"/>
              <a:buChar char="•"/>
            </a:pPr>
            <a:r>
              <a:rPr lang="cs-CZ"/>
              <a:t>Členem od 1975 do 1983 a od 1995 dodnes</a:t>
            </a:r>
            <a:endParaRPr/>
          </a:p>
        </p:txBody>
      </p:sp>
      <p:pic>
        <p:nvPicPr>
          <p:cNvPr id="217" name="Google Shape;217;p23" descr="phil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148064" y="1700808"/>
            <a:ext cx="2960365" cy="437006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Google Shape;222;p24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DF322D"/>
              </a:buClr>
              <a:buSzPts val="5400"/>
              <a:buFont typeface="Calibri"/>
              <a:buNone/>
            </a:pPr>
            <a:r>
              <a:rPr lang="cs-CZ" sz="5400" b="1">
                <a:solidFill>
                  <a:srgbClr val="DF322D"/>
                </a:solidFill>
              </a:rPr>
              <a:t>Historie</a:t>
            </a:r>
            <a:endParaRPr sz="4800" b="1">
              <a:solidFill>
                <a:srgbClr val="DF322D"/>
              </a:solidFill>
            </a:endParaRPr>
          </a:p>
        </p:txBody>
      </p:sp>
      <p:pic>
        <p:nvPicPr>
          <p:cNvPr id="223" name="Google Shape;223;p24" descr="ACDC by Alex Gallego on Dribbbl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75090" y="1916832"/>
            <a:ext cx="4416491" cy="3312368"/>
          </a:xfrm>
          <a:prstGeom prst="rect">
            <a:avLst/>
          </a:prstGeom>
          <a:noFill/>
          <a:ln>
            <a:noFill/>
          </a:ln>
        </p:spPr>
      </p:pic>
      <p:pic>
        <p:nvPicPr>
          <p:cNvPr id="224" name="Google Shape;224;p24" descr="131 Best ACDC Cartoon / Art images | Cartoon art, Cartoon, Art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915816" y="2271551"/>
            <a:ext cx="3187987" cy="3174480"/>
          </a:xfrm>
          <a:prstGeom prst="rect">
            <a:avLst/>
          </a:prstGeom>
          <a:noFill/>
          <a:ln>
            <a:noFill/>
          </a:ln>
        </p:spPr>
      </p:pic>
      <p:sp>
        <p:nvSpPr>
          <p:cNvPr id="225" name="Google Shape;225;p24" descr="Lazy/DC - Love it!! Caricature of Bon... #BonScott #ACDC... | Facebook"/>
          <p:cNvSpPr/>
          <p:nvPr/>
        </p:nvSpPr>
        <p:spPr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6" name="Google Shape;226;p24" descr="Lazy/DC - Love it!! Caricature of Bon... #BonScott #ACDC... | Facebook"/>
          <p:cNvSpPr/>
          <p:nvPr/>
        </p:nvSpPr>
        <p:spPr>
          <a:xfrm>
            <a:off x="307975" y="7937"/>
            <a:ext cx="304800" cy="3048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27" name="Google Shape;227;p24" descr="Bon Scott | Bon scott, Celebrity art, Art music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6228184" y="1628800"/>
            <a:ext cx="1924050" cy="41719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232;p25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DF322D"/>
              </a:buClr>
              <a:buSzPts val="4800"/>
              <a:buFont typeface="Calibri"/>
              <a:buNone/>
            </a:pPr>
            <a:r>
              <a:rPr lang="cs-CZ" sz="4800" b="1">
                <a:solidFill>
                  <a:srgbClr val="DF322D"/>
                </a:solidFill>
              </a:rPr>
              <a:t>Historie</a:t>
            </a:r>
            <a:endParaRPr sz="4800" b="1">
              <a:solidFill>
                <a:srgbClr val="DF322D"/>
              </a:solidFill>
            </a:endParaRPr>
          </a:p>
        </p:txBody>
      </p:sp>
      <p:sp>
        <p:nvSpPr>
          <p:cNvPr id="233" name="Google Shape;233;p25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Char char="•"/>
            </a:pPr>
            <a:r>
              <a:rPr lang="cs-CZ"/>
              <a:t>Kapela byla založena bratry Youngovi roku 1973 v Sydney</a:t>
            </a:r>
            <a:endParaRPr/>
          </a:p>
          <a:p>
            <a:pPr marL="342900" lvl="0" indent="-342900" algn="l" rtl="0">
              <a:spcBef>
                <a:spcPts val="640"/>
              </a:spcBef>
              <a:spcAft>
                <a:spcPts val="0"/>
              </a:spcAft>
              <a:buClr>
                <a:schemeClr val="lt1"/>
              </a:buClr>
              <a:buSzPts val="3200"/>
              <a:buChar char="•"/>
            </a:pPr>
            <a:r>
              <a:rPr lang="cs-CZ"/>
              <a:t>První vystoupení AC/DC se odehrálo na Silvestra roku 1973, v malém sydneyském klubu Chequers. Hráli coververze Rolling Stones, Chucka Berryho a Beatles</a:t>
            </a:r>
            <a:endParaRPr/>
          </a:p>
          <a:p>
            <a:pPr marL="342900" lvl="0" indent="-342900" algn="l" rtl="0">
              <a:spcBef>
                <a:spcPts val="640"/>
              </a:spcBef>
              <a:spcAft>
                <a:spcPts val="0"/>
              </a:spcAft>
              <a:buClr>
                <a:schemeClr val="lt1"/>
              </a:buClr>
              <a:buSzPts val="3200"/>
              <a:buChar char="•"/>
            </a:pPr>
            <a:r>
              <a:rPr lang="cs-CZ"/>
              <a:t>Název skupiny, AC/DC, objevila Malcolmova sestra Margaret na zadní části vysavače.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Google Shape;238;p26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DF322D"/>
              </a:buClr>
              <a:buSzPts val="5400"/>
              <a:buFont typeface="Calibri"/>
              <a:buNone/>
            </a:pPr>
            <a:r>
              <a:rPr lang="cs-CZ" sz="5400" b="1">
                <a:solidFill>
                  <a:srgbClr val="DF322D"/>
                </a:solidFill>
              </a:rPr>
              <a:t>Historie</a:t>
            </a:r>
            <a:endParaRPr b="1">
              <a:solidFill>
                <a:srgbClr val="DF322D"/>
              </a:solidFill>
            </a:endParaRPr>
          </a:p>
        </p:txBody>
      </p:sp>
      <p:sp>
        <p:nvSpPr>
          <p:cNvPr id="239" name="Google Shape;239;p26"/>
          <p:cNvSpPr txBox="1">
            <a:spLocks noGrp="1"/>
          </p:cNvSpPr>
          <p:nvPr>
            <p:ph type="body" idx="1"/>
          </p:nvPr>
        </p:nvSpPr>
        <p:spPr>
          <a:xfrm>
            <a:off x="395536" y="1628800"/>
            <a:ext cx="5688632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Char char="•"/>
            </a:pPr>
            <a:r>
              <a:rPr lang="cs-CZ"/>
              <a:t>V lednu 1975 AC/DC nahráli své debutové album "High Voltage„</a:t>
            </a:r>
            <a:endParaRPr/>
          </a:p>
          <a:p>
            <a:pPr marL="342900" lvl="0" indent="-342900" algn="l" rtl="0">
              <a:spcBef>
                <a:spcPts val="640"/>
              </a:spcBef>
              <a:spcAft>
                <a:spcPts val="0"/>
              </a:spcAft>
              <a:buClr>
                <a:schemeClr val="lt1"/>
              </a:buClr>
              <a:buSzPts val="3200"/>
              <a:buChar char="•"/>
            </a:pPr>
            <a:r>
              <a:rPr lang="cs-CZ"/>
              <a:t>V Austrálii zaznamenalo okamžitý úspěch</a:t>
            </a:r>
            <a:endParaRPr/>
          </a:p>
          <a:p>
            <a:pPr marL="342900" lvl="0" indent="-139700" algn="l" rtl="0">
              <a:spcBef>
                <a:spcPts val="640"/>
              </a:spcBef>
              <a:spcAft>
                <a:spcPts val="0"/>
              </a:spcAft>
              <a:buClr>
                <a:schemeClr val="lt1"/>
              </a:buClr>
              <a:buSzPts val="3200"/>
              <a:buNone/>
            </a:pPr>
            <a:endParaRPr/>
          </a:p>
          <a:p>
            <a:pPr marL="342900" lvl="0" indent="-342900" algn="l" rtl="0">
              <a:spcBef>
                <a:spcPts val="640"/>
              </a:spcBef>
              <a:spcAft>
                <a:spcPts val="0"/>
              </a:spcAft>
              <a:buClr>
                <a:schemeClr val="lt1"/>
              </a:buClr>
              <a:buSzPts val="3200"/>
              <a:buChar char="•"/>
            </a:pPr>
            <a:r>
              <a:rPr lang="cs-CZ"/>
              <a:t>Následovalo album T.N.T.</a:t>
            </a:r>
            <a:endParaRPr/>
          </a:p>
          <a:p>
            <a:pPr marL="342900" lvl="0" indent="-342900" algn="l" rtl="0">
              <a:spcBef>
                <a:spcPts val="640"/>
              </a:spcBef>
              <a:spcAft>
                <a:spcPts val="0"/>
              </a:spcAft>
              <a:buClr>
                <a:schemeClr val="lt1"/>
              </a:buClr>
              <a:buSzPts val="3200"/>
              <a:buChar char="•"/>
            </a:pPr>
            <a:r>
              <a:rPr lang="cs-CZ"/>
              <a:t>Šesté album Highway to Hell</a:t>
            </a:r>
            <a:endParaRPr/>
          </a:p>
        </p:txBody>
      </p:sp>
      <p:pic>
        <p:nvPicPr>
          <p:cNvPr id="240" name="Google Shape;240;p26" descr="High Voltage (1976 album) - Wikipedia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153384" y="1124744"/>
            <a:ext cx="2857500" cy="2857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41" name="Google Shape;241;p26" descr="ac dc tnt album cover - Google Search | Album covers, Acdc, Album"/>
          <p:cNvPicPr preferRelativeResize="0"/>
          <p:nvPr/>
        </p:nvPicPr>
        <p:blipFill rotWithShape="1">
          <a:blip r:embed="rId4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153384" y="4001582"/>
            <a:ext cx="2829641" cy="282964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Google Shape;246;p27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DF322D"/>
              </a:buClr>
              <a:buSzPts val="4800"/>
              <a:buFont typeface="Calibri"/>
              <a:buNone/>
            </a:pPr>
            <a:r>
              <a:rPr lang="cs-CZ" sz="4800" b="1">
                <a:solidFill>
                  <a:srgbClr val="DF322D"/>
                </a:solidFill>
              </a:rPr>
              <a:t>Historie</a:t>
            </a:r>
            <a:endParaRPr sz="4800" b="1">
              <a:solidFill>
                <a:srgbClr val="DF322D"/>
              </a:solidFill>
            </a:endParaRPr>
          </a:p>
        </p:txBody>
      </p:sp>
      <p:sp>
        <p:nvSpPr>
          <p:cNvPr id="247" name="Google Shape;247;p27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5266928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Char char="•"/>
            </a:pPr>
            <a:r>
              <a:rPr lang="cs-CZ"/>
              <a:t>Sedmé album </a:t>
            </a:r>
            <a:r>
              <a:rPr lang="cs-CZ">
                <a:solidFill>
                  <a:srgbClr val="FF0000"/>
                </a:solidFill>
              </a:rPr>
              <a:t>Back In Black </a:t>
            </a:r>
            <a:r>
              <a:rPr lang="cs-CZ"/>
              <a:t>jejich nejúspěšnější</a:t>
            </a:r>
            <a:endParaRPr/>
          </a:p>
          <a:p>
            <a:pPr marL="342900" lvl="0" indent="-342900" algn="l" rtl="0">
              <a:spcBef>
                <a:spcPts val="640"/>
              </a:spcBef>
              <a:spcAft>
                <a:spcPts val="0"/>
              </a:spcAft>
              <a:buClr>
                <a:schemeClr val="lt1"/>
              </a:buClr>
              <a:buSzPts val="3200"/>
              <a:buChar char="•"/>
            </a:pPr>
            <a:r>
              <a:rPr lang="cs-CZ"/>
              <a:t>3. nejprodávanější album v historii vůbec</a:t>
            </a:r>
            <a:endParaRPr/>
          </a:p>
          <a:p>
            <a:pPr marL="342900" lvl="0" indent="-342900" algn="l" rtl="0">
              <a:spcBef>
                <a:spcPts val="640"/>
              </a:spcBef>
              <a:spcAft>
                <a:spcPts val="0"/>
              </a:spcAft>
              <a:buClr>
                <a:schemeClr val="lt1"/>
              </a:buClr>
              <a:buSzPts val="3200"/>
              <a:buChar char="•"/>
            </a:pPr>
            <a:r>
              <a:rPr lang="cs-CZ"/>
              <a:t>Černý obal měl symbolizovat smutek za zpěváka Bona Scotta</a:t>
            </a:r>
            <a:endParaRPr/>
          </a:p>
        </p:txBody>
      </p:sp>
      <p:pic>
        <p:nvPicPr>
          <p:cNvPr id="248" name="Google Shape;248;p27" descr="Obal alba Back in Black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940152" y="2040897"/>
            <a:ext cx="2985120" cy="298512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Google Shape;253;p28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DF322D"/>
              </a:buClr>
              <a:buSzPts val="4800"/>
              <a:buFont typeface="Calibri"/>
              <a:buNone/>
            </a:pPr>
            <a:r>
              <a:rPr lang="cs-CZ" sz="4800" b="1">
                <a:solidFill>
                  <a:srgbClr val="DF322D"/>
                </a:solidFill>
              </a:rPr>
              <a:t>Tvorba</a:t>
            </a:r>
            <a:endParaRPr sz="4800" b="1">
              <a:solidFill>
                <a:srgbClr val="DF322D"/>
              </a:solidFill>
            </a:endParaRPr>
          </a:p>
        </p:txBody>
      </p:sp>
      <p:sp>
        <p:nvSpPr>
          <p:cNvPr id="254" name="Google Shape;254;p28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Char char="•"/>
            </a:pPr>
            <a:r>
              <a:rPr lang="cs-CZ"/>
              <a:t>Považováni za průkopníky </a:t>
            </a:r>
            <a:r>
              <a:rPr lang="cs-CZ" i="1">
                <a:solidFill>
                  <a:srgbClr val="FF0000"/>
                </a:solidFill>
              </a:rPr>
              <a:t>hard rocku </a:t>
            </a:r>
            <a:r>
              <a:rPr lang="cs-CZ"/>
              <a:t>a </a:t>
            </a:r>
            <a:r>
              <a:rPr lang="cs-CZ" i="1">
                <a:solidFill>
                  <a:srgbClr val="FF0000"/>
                </a:solidFill>
              </a:rPr>
              <a:t>heavy metalu</a:t>
            </a:r>
            <a:endParaRPr/>
          </a:p>
          <a:p>
            <a:pPr marL="342900" lvl="0" indent="-342900" algn="l" rtl="0">
              <a:spcBef>
                <a:spcPts val="640"/>
              </a:spcBef>
              <a:spcAft>
                <a:spcPts val="0"/>
              </a:spcAft>
              <a:buClr>
                <a:schemeClr val="lt1"/>
              </a:buClr>
              <a:buSzPts val="3200"/>
              <a:buChar char="•"/>
            </a:pPr>
            <a:r>
              <a:rPr lang="cs-CZ"/>
              <a:t>Členové jejich styl označují jako </a:t>
            </a:r>
            <a:r>
              <a:rPr lang="cs-CZ" i="1">
                <a:solidFill>
                  <a:srgbClr val="FF0000"/>
                </a:solidFill>
              </a:rPr>
              <a:t>rock and roll</a:t>
            </a:r>
            <a:endParaRPr i="1">
              <a:solidFill>
                <a:srgbClr val="FF0000"/>
              </a:solidFill>
            </a:endParaRPr>
          </a:p>
          <a:p>
            <a:pPr marL="342900" lvl="0" indent="-342900" algn="l" rtl="0">
              <a:spcBef>
                <a:spcPts val="640"/>
              </a:spcBef>
              <a:spcAft>
                <a:spcPts val="0"/>
              </a:spcAft>
              <a:buClr>
                <a:schemeClr val="lt1"/>
              </a:buClr>
              <a:buSzPts val="3200"/>
              <a:buChar char="•"/>
            </a:pPr>
            <a:r>
              <a:rPr lang="cs-CZ"/>
              <a:t>Kritici říkají, že všechny jejich písně jsou stejné</a:t>
            </a:r>
            <a:endParaRPr/>
          </a:p>
          <a:p>
            <a:pPr marL="342900" lvl="0" indent="-342900" algn="l" rtl="0">
              <a:spcBef>
                <a:spcPts val="640"/>
              </a:spcBef>
              <a:spcAft>
                <a:spcPts val="0"/>
              </a:spcAft>
              <a:buClr>
                <a:schemeClr val="lt1"/>
              </a:buClr>
              <a:buSzPts val="3200"/>
              <a:buChar char="•"/>
            </a:pPr>
            <a:r>
              <a:rPr lang="cs-CZ"/>
              <a:t>Rozhodně jsou podobné aspoň co se bicích týče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Google Shape;259;p29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DF322D"/>
              </a:buClr>
              <a:buSzPts val="4800"/>
              <a:buFont typeface="Calibri"/>
              <a:buNone/>
            </a:pPr>
            <a:r>
              <a:rPr lang="cs-CZ" sz="4800" b="1">
                <a:solidFill>
                  <a:srgbClr val="DF322D"/>
                </a:solidFill>
              </a:rPr>
              <a:t>Tvorba</a:t>
            </a:r>
            <a:endParaRPr sz="4800" b="1">
              <a:solidFill>
                <a:srgbClr val="DF322D"/>
              </a:solidFill>
            </a:endParaRPr>
          </a:p>
        </p:txBody>
      </p:sp>
      <p:sp>
        <p:nvSpPr>
          <p:cNvPr id="260" name="Google Shape;260;p29"/>
          <p:cNvSpPr txBox="1"/>
          <p:nvPr/>
        </p:nvSpPr>
        <p:spPr>
          <a:xfrm>
            <a:off x="539553" y="1269704"/>
            <a:ext cx="3274486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2400" u="sng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  <a:hlinkClick r:id="rId3">
                  <a:extLst>
                    <a:ext uri="{A12FA001-AC4F-418D-AE19-62706E023703}">
                      <ahyp:hlinkClr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val="tx"/>
                    </a:ext>
                  </a:extLst>
                </a:hlinkClick>
              </a:rPr>
              <a:t>It´s a long way to the top</a:t>
            </a:r>
            <a:endParaRPr sz="240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1" name="Google Shape;261;p29"/>
          <p:cNvSpPr txBox="1"/>
          <p:nvPr/>
        </p:nvSpPr>
        <p:spPr>
          <a:xfrm>
            <a:off x="539552" y="2672691"/>
            <a:ext cx="1758751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2400" u="sng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  <a:hlinkClick r:id="rId4">
                  <a:extLst>
                    <a:ext uri="{A12FA001-AC4F-418D-AE19-62706E023703}">
                      <ahyp:hlinkClr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val="tx"/>
                    </a:ext>
                  </a:extLst>
                </a:hlinkClick>
              </a:rPr>
              <a:t>High Voltage</a:t>
            </a:r>
            <a:endParaRPr sz="240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2" name="Google Shape;262;p29"/>
          <p:cNvSpPr txBox="1"/>
          <p:nvPr/>
        </p:nvSpPr>
        <p:spPr>
          <a:xfrm>
            <a:off x="539552" y="1965906"/>
            <a:ext cx="3102965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2400" u="sng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  <a:hlinkClick r:id="rId5">
                  <a:extLst>
                    <a:ext uri="{A12FA001-AC4F-418D-AE19-62706E023703}">
                      <ahyp:hlinkClr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val="tx"/>
                    </a:ext>
                  </a:extLst>
                </a:hlinkClick>
              </a:rPr>
              <a:t>Can I sit next to you girl</a:t>
            </a:r>
            <a:endParaRPr sz="240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3" name="Google Shape;263;p29"/>
          <p:cNvSpPr txBox="1"/>
          <p:nvPr/>
        </p:nvSpPr>
        <p:spPr>
          <a:xfrm>
            <a:off x="539551" y="3348867"/>
            <a:ext cx="831574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2400" u="sng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  <a:hlinkClick r:id="rId6">
                  <a:extLst>
                    <a:ext uri="{A12FA001-AC4F-418D-AE19-62706E023703}">
                      <ahyp:hlinkClr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val="tx"/>
                    </a:ext>
                  </a:extLst>
                </a:hlinkClick>
              </a:rPr>
              <a:t>T.N.T.</a:t>
            </a:r>
            <a:endParaRPr sz="240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4" name="Google Shape;264;p29"/>
          <p:cNvSpPr txBox="1"/>
          <p:nvPr/>
        </p:nvSpPr>
        <p:spPr>
          <a:xfrm>
            <a:off x="539550" y="4653136"/>
            <a:ext cx="1996957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2400" u="sng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  <a:hlinkClick r:id="rId7">
                  <a:extLst>
                    <a:ext uri="{A12FA001-AC4F-418D-AE19-62706E023703}">
                      <ahyp:hlinkClr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val="tx"/>
                    </a:ext>
                  </a:extLst>
                </a:hlinkClick>
              </a:rPr>
              <a:t>Thunderstruck</a:t>
            </a:r>
            <a:endParaRPr sz="240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5" name="Google Shape;265;p29"/>
          <p:cNvSpPr txBox="1"/>
          <p:nvPr/>
        </p:nvSpPr>
        <p:spPr>
          <a:xfrm>
            <a:off x="529179" y="5301208"/>
            <a:ext cx="1443024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2400" u="sng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  <a:hlinkClick r:id="rId8">
                  <a:extLst>
                    <a:ext uri="{A12FA001-AC4F-418D-AE19-62706E023703}">
                      <ahyp:hlinkClr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val="tx"/>
                    </a:ext>
                  </a:extLst>
                </a:hlinkClick>
              </a:rPr>
              <a:t>Hells Bells</a:t>
            </a:r>
            <a:endParaRPr sz="240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6" name="Google Shape;266;p29"/>
          <p:cNvSpPr txBox="1"/>
          <p:nvPr/>
        </p:nvSpPr>
        <p:spPr>
          <a:xfrm>
            <a:off x="539553" y="4005064"/>
            <a:ext cx="2135649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2400" u="sng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  <a:hlinkClick r:id="rId9">
                  <a:extLst>
                    <a:ext uri="{A12FA001-AC4F-418D-AE19-62706E023703}">
                      <ahyp:hlinkClr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val="tx"/>
                    </a:ext>
                  </a:extLst>
                </a:hlinkClick>
              </a:rPr>
              <a:t>Highway to Hell</a:t>
            </a:r>
            <a:endParaRPr sz="240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7" name="Google Shape;267;p29"/>
          <p:cNvSpPr txBox="1"/>
          <p:nvPr/>
        </p:nvSpPr>
        <p:spPr>
          <a:xfrm>
            <a:off x="539553" y="6021288"/>
            <a:ext cx="1798890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2400" u="sng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  <a:hlinkClick r:id="rId10">
                  <a:extLst>
                    <a:ext uri="{A12FA001-AC4F-418D-AE19-62706E023703}">
                      <ahyp:hlinkClr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val="tx"/>
                    </a:ext>
                  </a:extLst>
                </a:hlinkClick>
              </a:rPr>
              <a:t>Back In Black</a:t>
            </a:r>
            <a:endParaRPr sz="240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68" name="Google Shape;268;p29" descr="PlakÃ¡t - AC-DC Album Covers - Postershop.cz"/>
          <p:cNvPicPr preferRelativeResize="0"/>
          <p:nvPr/>
        </p:nvPicPr>
        <p:blipFill rotWithShape="1">
          <a:blip r:embed="rId11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292080" y="1280979"/>
            <a:ext cx="3474409" cy="519695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" name="Google Shape;273;p30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DF322D"/>
              </a:buClr>
              <a:buSzPts val="4400"/>
              <a:buFont typeface="Calibri"/>
              <a:buNone/>
            </a:pPr>
            <a:r>
              <a:rPr lang="cs-CZ" b="1">
                <a:solidFill>
                  <a:srgbClr val="DF322D"/>
                </a:solidFill>
              </a:rPr>
              <a:t>Aktuálnost</a:t>
            </a:r>
            <a:endParaRPr b="1">
              <a:solidFill>
                <a:srgbClr val="DF322D"/>
              </a:solidFill>
            </a:endParaRPr>
          </a:p>
        </p:txBody>
      </p:sp>
      <p:sp>
        <p:nvSpPr>
          <p:cNvPr id="274" name="Google Shape;274;p30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Char char="•"/>
            </a:pPr>
            <a:r>
              <a:rPr lang="cs-CZ"/>
              <a:t>V Čechách naposledy roku 2016 se svým albem Rock or Bust</a:t>
            </a:r>
            <a:endParaRPr/>
          </a:p>
          <a:p>
            <a:pPr marL="342900" lvl="0" indent="-342900" algn="l" rtl="0">
              <a:spcBef>
                <a:spcPts val="640"/>
              </a:spcBef>
              <a:spcAft>
                <a:spcPts val="0"/>
              </a:spcAft>
              <a:buClr>
                <a:schemeClr val="lt1"/>
              </a:buClr>
              <a:buSzPts val="3200"/>
              <a:buChar char="•"/>
            </a:pPr>
            <a:r>
              <a:rPr lang="cs-CZ"/>
              <a:t>Hodně lidí je poslouchá a i hraje</a:t>
            </a:r>
            <a:endParaRPr/>
          </a:p>
          <a:p>
            <a:pPr marL="342900" lvl="0" indent="-342900" algn="l" rtl="0">
              <a:spcBef>
                <a:spcPts val="640"/>
              </a:spcBef>
              <a:spcAft>
                <a:spcPts val="0"/>
              </a:spcAft>
              <a:buClr>
                <a:schemeClr val="lt1"/>
              </a:buClr>
              <a:buSzPts val="3200"/>
              <a:buChar char="•"/>
            </a:pPr>
            <a:r>
              <a:rPr lang="cs-CZ"/>
              <a:t>Česká </a:t>
            </a:r>
            <a:r>
              <a:rPr lang="cs-CZ">
                <a:solidFill>
                  <a:srgbClr val="FF0000"/>
                </a:solidFill>
              </a:rPr>
              <a:t>AC/DC tribute - </a:t>
            </a:r>
            <a:r>
              <a:rPr lang="cs-CZ" sz="2000" u="sng">
                <a:solidFill>
                  <a:srgbClr val="FF0000"/>
                </a:solidFill>
                <a:hlinkClick r:id="rId3">
                  <a:extLst>
                    <a:ext uri="{A12FA001-AC4F-418D-AE19-62706E023703}">
                      <ahyp:hlinkClr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val="tx"/>
                    </a:ext>
                  </a:extLst>
                </a:hlinkClick>
              </a:rPr>
              <a:t>https://www.acdctribute.cz/o-kapele-acdc-tribute/</a:t>
            </a:r>
            <a:r>
              <a:rPr lang="cs-CZ" sz="2000">
                <a:solidFill>
                  <a:srgbClr val="FF0000"/>
                </a:solidFill>
              </a:rPr>
              <a:t> </a:t>
            </a:r>
            <a:endParaRPr sz="200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2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" name="Google Shape;279;p31"/>
          <p:cNvSpPr txBox="1">
            <a:spLocks noGrp="1"/>
          </p:cNvSpPr>
          <p:nvPr>
            <p:ph type="ctrTitle"/>
          </p:nvPr>
        </p:nvSpPr>
        <p:spPr>
          <a:xfrm>
            <a:off x="685800" y="2130425"/>
            <a:ext cx="7772400" cy="14700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0" name="Google Shape;280;p31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spcBef>
                <a:spcPts val="64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281" name="Google Shape;281;p31"/>
          <p:cNvPicPr preferRelativeResize="0"/>
          <p:nvPr/>
        </p:nvPicPr>
        <p:blipFill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400575"/>
            <a:ext cx="9144000" cy="3145526"/>
          </a:xfrm>
          <a:prstGeom prst="rect">
            <a:avLst/>
          </a:prstGeom>
          <a:noFill/>
          <a:ln>
            <a:noFill/>
          </a:ln>
        </p:spPr>
      </p:pic>
      <p:pic>
        <p:nvPicPr>
          <p:cNvPr id="282" name="Google Shape;282;p3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297075" y="3992150"/>
            <a:ext cx="2549840" cy="23064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14"/>
          <p:cNvSpPr txBox="1">
            <a:spLocks noGrp="1"/>
          </p:cNvSpPr>
          <p:nvPr>
            <p:ph type="body" idx="1"/>
          </p:nvPr>
        </p:nvSpPr>
        <p:spPr>
          <a:xfrm>
            <a:off x="467544" y="620688"/>
            <a:ext cx="8229600" cy="583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Char char="•"/>
            </a:pPr>
            <a:r>
              <a:rPr lang="cs-CZ"/>
              <a:t>Hudební styl, tvoří se v 60. létech</a:t>
            </a:r>
            <a:endParaRPr/>
          </a:p>
          <a:p>
            <a:pPr marL="342900" lvl="0" indent="-342900" algn="l" rtl="0">
              <a:lnSpc>
                <a:spcPct val="90000"/>
              </a:lnSpc>
              <a:spcBef>
                <a:spcPts val="640"/>
              </a:spcBef>
              <a:spcAft>
                <a:spcPts val="0"/>
              </a:spcAft>
              <a:buClr>
                <a:schemeClr val="lt1"/>
              </a:buClr>
              <a:buSzPts val="3200"/>
              <a:buChar char="•"/>
            </a:pPr>
            <a:r>
              <a:rPr lang="cs-CZ"/>
              <a:t>Vychází z </a:t>
            </a:r>
            <a:r>
              <a:rPr lang="cs-CZ">
                <a:solidFill>
                  <a:srgbClr val="FF0000"/>
                </a:solidFill>
              </a:rPr>
              <a:t>rock and rollu</a:t>
            </a:r>
            <a:endParaRPr>
              <a:solidFill>
                <a:srgbClr val="FF0000"/>
              </a:solidFill>
            </a:endParaRPr>
          </a:p>
          <a:p>
            <a:pPr marL="342900" lvl="0" indent="-342900" algn="l" rtl="0">
              <a:lnSpc>
                <a:spcPct val="90000"/>
              </a:lnSpc>
              <a:spcBef>
                <a:spcPts val="640"/>
              </a:spcBef>
              <a:spcAft>
                <a:spcPts val="0"/>
              </a:spcAft>
              <a:buClr>
                <a:schemeClr val="lt1"/>
              </a:buClr>
              <a:buSzPts val="3200"/>
              <a:buChar char="•"/>
            </a:pPr>
            <a:r>
              <a:rPr lang="cs-CZ"/>
              <a:t>Kořeny v</a:t>
            </a:r>
            <a:r>
              <a:rPr lang="cs-CZ">
                <a:solidFill>
                  <a:srgbClr val="FF0000"/>
                </a:solidFill>
              </a:rPr>
              <a:t> garage rocku </a:t>
            </a:r>
            <a:r>
              <a:rPr lang="cs-CZ"/>
              <a:t>a</a:t>
            </a:r>
            <a:r>
              <a:rPr lang="cs-CZ">
                <a:solidFill>
                  <a:srgbClr val="FF0000"/>
                </a:solidFill>
              </a:rPr>
              <a:t> blues rocku</a:t>
            </a:r>
            <a:endParaRPr/>
          </a:p>
          <a:p>
            <a:pPr marL="342900" lvl="0" indent="-342900" algn="l" rtl="0">
              <a:lnSpc>
                <a:spcPct val="90000"/>
              </a:lnSpc>
              <a:spcBef>
                <a:spcPts val="640"/>
              </a:spcBef>
              <a:spcAft>
                <a:spcPts val="0"/>
              </a:spcAft>
              <a:buClr>
                <a:schemeClr val="lt1"/>
              </a:buClr>
              <a:buSzPts val="3200"/>
              <a:buChar char="•"/>
            </a:pPr>
            <a:r>
              <a:rPr lang="cs-CZ"/>
              <a:t>pojem v podstatě zahrnuje větší množství žánrů, které se odchylují od </a:t>
            </a:r>
            <a:r>
              <a:rPr lang="cs-CZ">
                <a:solidFill>
                  <a:srgbClr val="FF0000"/>
                </a:solidFill>
              </a:rPr>
              <a:t>pop-rocku</a:t>
            </a:r>
            <a:r>
              <a:rPr lang="cs-CZ"/>
              <a:t>, hraného v rádiích</a:t>
            </a:r>
            <a:endParaRPr/>
          </a:p>
          <a:p>
            <a:pPr marL="342900" lvl="0" indent="-342900" algn="l" rtl="0">
              <a:lnSpc>
                <a:spcPct val="90000"/>
              </a:lnSpc>
              <a:spcBef>
                <a:spcPts val="640"/>
              </a:spcBef>
              <a:spcAft>
                <a:spcPts val="0"/>
              </a:spcAft>
              <a:buClr>
                <a:schemeClr val="lt1"/>
              </a:buClr>
              <a:buSzPts val="3200"/>
              <a:buChar char="•"/>
            </a:pPr>
            <a:r>
              <a:rPr lang="cs-CZ"/>
              <a:t>To znamená že pojem se může aplikovat třeba na </a:t>
            </a:r>
            <a:r>
              <a:rPr lang="cs-CZ">
                <a:solidFill>
                  <a:srgbClr val="FF0000"/>
                </a:solidFill>
              </a:rPr>
              <a:t>punk</a:t>
            </a:r>
            <a:r>
              <a:rPr lang="cs-CZ"/>
              <a:t>, </a:t>
            </a:r>
            <a:r>
              <a:rPr lang="cs-CZ">
                <a:solidFill>
                  <a:srgbClr val="FF0000"/>
                </a:solidFill>
              </a:rPr>
              <a:t>grunge</a:t>
            </a:r>
            <a:r>
              <a:rPr lang="cs-CZ"/>
              <a:t> i </a:t>
            </a:r>
            <a:r>
              <a:rPr lang="cs-CZ">
                <a:solidFill>
                  <a:srgbClr val="FF0000"/>
                </a:solidFill>
              </a:rPr>
              <a:t>heavy metal</a:t>
            </a:r>
            <a:endParaRPr/>
          </a:p>
          <a:p>
            <a:pPr marL="342900" lvl="0" indent="-342900" algn="l" rtl="0">
              <a:lnSpc>
                <a:spcPct val="90000"/>
              </a:lnSpc>
              <a:spcBef>
                <a:spcPts val="640"/>
              </a:spcBef>
              <a:spcAft>
                <a:spcPts val="0"/>
              </a:spcAft>
              <a:buClr>
                <a:schemeClr val="lt1"/>
              </a:buClr>
              <a:buSzPts val="3200"/>
              <a:buChar char="•"/>
            </a:pPr>
            <a:r>
              <a:rPr lang="cs-CZ"/>
              <a:t>Typické nástroje: elektrická kytara, baskytara, bicí</a:t>
            </a:r>
            <a:endParaRPr/>
          </a:p>
          <a:p>
            <a:pPr marL="342900" lvl="0" indent="-342900" algn="l" rtl="0">
              <a:lnSpc>
                <a:spcPct val="90000"/>
              </a:lnSpc>
              <a:spcBef>
                <a:spcPts val="640"/>
              </a:spcBef>
              <a:spcAft>
                <a:spcPts val="0"/>
              </a:spcAft>
              <a:buClr>
                <a:schemeClr val="lt1"/>
              </a:buClr>
              <a:buSzPts val="3200"/>
              <a:buChar char="•"/>
            </a:pPr>
            <a:r>
              <a:rPr lang="cs-CZ"/>
              <a:t>Typický je </a:t>
            </a:r>
            <a:r>
              <a:rPr lang="cs-CZ">
                <a:solidFill>
                  <a:srgbClr val="00B050"/>
                </a:solidFill>
                <a:latin typeface="Caveat"/>
                <a:ea typeface="Caveat"/>
                <a:cs typeface="Caveat"/>
                <a:sym typeface="Caveat"/>
              </a:rPr>
              <a:t>zkreslený</a:t>
            </a:r>
            <a:r>
              <a:rPr lang="cs-CZ">
                <a:solidFill>
                  <a:srgbClr val="00B050"/>
                </a:solidFill>
              </a:rPr>
              <a:t> zvuk kytar</a:t>
            </a:r>
            <a:endParaRPr>
              <a:solidFill>
                <a:srgbClr val="00B050"/>
              </a:solidFill>
            </a:endParaRPr>
          </a:p>
          <a:p>
            <a:pPr marL="342900" lvl="0" indent="-342900" algn="l" rtl="0">
              <a:lnSpc>
                <a:spcPct val="90000"/>
              </a:lnSpc>
              <a:spcBef>
                <a:spcPts val="640"/>
              </a:spcBef>
              <a:spcAft>
                <a:spcPts val="0"/>
              </a:spcAft>
              <a:buClr>
                <a:srgbClr val="FFFFFF"/>
              </a:buClr>
              <a:buSzPts val="3200"/>
              <a:buChar char="•"/>
            </a:pPr>
            <a:r>
              <a:rPr lang="cs-CZ">
                <a:solidFill>
                  <a:srgbClr val="FFFFFF"/>
                </a:solidFill>
              </a:rPr>
              <a:t>Typické je taky ruční gesto </a:t>
            </a:r>
            <a:r>
              <a:rPr lang="cs-CZ" sz="2900">
                <a:solidFill>
                  <a:srgbClr val="FFFFFF"/>
                </a:solidFill>
              </a:rPr>
              <a:t>„Paroháč”</a:t>
            </a:r>
            <a:endParaRPr>
              <a:solidFill>
                <a:srgbClr val="FFFFFF"/>
              </a:solidFill>
            </a:endParaRPr>
          </a:p>
          <a:p>
            <a:pPr marL="342900" lvl="0" indent="-139700" algn="l" rtl="0">
              <a:lnSpc>
                <a:spcPct val="90000"/>
              </a:lnSpc>
              <a:spcBef>
                <a:spcPts val="640"/>
              </a:spcBef>
              <a:spcAft>
                <a:spcPts val="0"/>
              </a:spcAft>
              <a:buClr>
                <a:schemeClr val="lt1"/>
              </a:buClr>
              <a:buSzPts val="3200"/>
              <a:buNone/>
            </a:pPr>
            <a:endParaRPr/>
          </a:p>
        </p:txBody>
      </p:sp>
      <p:pic>
        <p:nvPicPr>
          <p:cNvPr id="115" name="Google Shape;115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448075" y="5459450"/>
            <a:ext cx="1143000" cy="1143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2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" name="Google Shape;287;p32"/>
          <p:cNvSpPr txBox="1">
            <a:spLocks noGrp="1"/>
          </p:cNvSpPr>
          <p:nvPr>
            <p:ph type="title"/>
          </p:nvPr>
        </p:nvSpPr>
        <p:spPr>
          <a:xfrm>
            <a:off x="457200" y="274650"/>
            <a:ext cx="8229600" cy="6825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000000"/>
              </a:solidFill>
            </a:endParaRPr>
          </a:p>
        </p:txBody>
      </p:sp>
      <p:sp>
        <p:nvSpPr>
          <p:cNvPr id="288" name="Google Shape;288;p32"/>
          <p:cNvSpPr txBox="1">
            <a:spLocks noGrp="1"/>
          </p:cNvSpPr>
          <p:nvPr>
            <p:ph type="body" idx="1"/>
          </p:nvPr>
        </p:nvSpPr>
        <p:spPr>
          <a:xfrm>
            <a:off x="457188" y="1278275"/>
            <a:ext cx="8229600" cy="58515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419100" algn="l" rtl="0"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3000"/>
              <a:buChar char="•"/>
            </a:pPr>
            <a:r>
              <a:rPr lang="cs-CZ">
                <a:solidFill>
                  <a:srgbClr val="000000"/>
                </a:solidFill>
              </a:rPr>
              <a:t>Jejich hudba je postavena na bluesu</a:t>
            </a:r>
            <a:endParaRPr>
              <a:solidFill>
                <a:srgbClr val="000000"/>
              </a:solidFill>
            </a:endParaRPr>
          </a:p>
          <a:p>
            <a:pPr marL="457200" lvl="0" indent="-4191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Char char="•"/>
            </a:pPr>
            <a:r>
              <a:rPr lang="cs-CZ">
                <a:solidFill>
                  <a:srgbClr val="000000"/>
                </a:solidFill>
              </a:rPr>
              <a:t>Všechny alba se dostala do žebříčků Billboard 200</a:t>
            </a:r>
            <a:endParaRPr>
              <a:solidFill>
                <a:srgbClr val="000000"/>
              </a:solidFill>
            </a:endParaRPr>
          </a:p>
          <a:p>
            <a:pPr marL="457200" lvl="0" indent="-4191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Char char="•"/>
            </a:pPr>
            <a:r>
              <a:rPr lang="cs-CZ">
                <a:solidFill>
                  <a:srgbClr val="000000"/>
                </a:solidFill>
              </a:rPr>
              <a:t>Roku v 1995 kapela vstoupila do </a:t>
            </a:r>
            <a:r>
              <a:rPr lang="cs-CZ" u="sng">
                <a:solidFill>
                  <a:srgbClr val="000000"/>
                </a:solidFill>
                <a:hlinkClick r:id="rId3">
                  <a:extLst>
                    <a:ext uri="{A12FA001-AC4F-418D-AE19-62706E023703}">
                      <ahyp:hlinkClr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val="tx"/>
                    </a:ext>
                  </a:extLst>
                </a:hlinkClick>
              </a:rPr>
              <a:t>Rock &amp; Roll Hall of Fame</a:t>
            </a:r>
            <a:endParaRPr>
              <a:solidFill>
                <a:srgbClr val="000000"/>
              </a:solidFill>
            </a:endParaRPr>
          </a:p>
          <a:p>
            <a:pPr marL="457200" lvl="0" indent="-4191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Char char="•"/>
            </a:pPr>
            <a:r>
              <a:rPr lang="cs-CZ">
                <a:solidFill>
                  <a:srgbClr val="000000"/>
                </a:solidFill>
              </a:rPr>
              <a:t>Skupina Led Zeppelin je označována jako zakladatel hard rocku a heavy metalu a jako nejdůležitější kapela 70. let</a:t>
            </a:r>
            <a:endParaRPr>
              <a:solidFill>
                <a:srgbClr val="000000"/>
              </a:solidFill>
            </a:endParaRPr>
          </a:p>
        </p:txBody>
      </p:sp>
      <p:pic>
        <p:nvPicPr>
          <p:cNvPr id="289" name="Google Shape;289;p32"/>
          <p:cNvPicPr preferRelativeResize="0"/>
          <p:nvPr/>
        </p:nvPicPr>
        <p:blipFill rotWithShape="1">
          <a:blip r:embed="rId4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55425" y="46450"/>
            <a:ext cx="8433126" cy="1332626"/>
          </a:xfrm>
          <a:prstGeom prst="rect">
            <a:avLst/>
          </a:prstGeom>
          <a:noFill/>
          <a:ln>
            <a:noFill/>
          </a:ln>
        </p:spPr>
      </p:pic>
      <p:pic>
        <p:nvPicPr>
          <p:cNvPr id="290" name="Google Shape;290;p32"/>
          <p:cNvPicPr preferRelativeResize="0"/>
          <p:nvPr/>
        </p:nvPicPr>
        <p:blipFill rotWithShape="1">
          <a:blip r:embed="rId5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3263"/>
          <a:stretch/>
        </p:blipFill>
        <p:spPr>
          <a:xfrm>
            <a:off x="355425" y="5354200"/>
            <a:ext cx="8433126" cy="14480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2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" name="Google Shape;295;p33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>
                <a:solidFill>
                  <a:srgbClr val="000000"/>
                </a:solidFill>
              </a:rPr>
              <a:t>Členové</a:t>
            </a:r>
            <a:endParaRPr>
              <a:solidFill>
                <a:srgbClr val="000000"/>
              </a:solidFill>
            </a:endParaRPr>
          </a:p>
        </p:txBody>
      </p:sp>
      <p:sp>
        <p:nvSpPr>
          <p:cNvPr id="296" name="Google Shape;296;p33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61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297" name="Google Shape;297;p33"/>
          <p:cNvPicPr preferRelativeResize="0"/>
          <p:nvPr/>
        </p:nvPicPr>
        <p:blipFill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3457" y="1266024"/>
            <a:ext cx="8177093" cy="51944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3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" name="Google Shape;302;p34"/>
          <p:cNvSpPr txBox="1">
            <a:spLocks noGrp="1"/>
          </p:cNvSpPr>
          <p:nvPr>
            <p:ph type="title"/>
          </p:nvPr>
        </p:nvSpPr>
        <p:spPr>
          <a:xfrm>
            <a:off x="457200" y="274650"/>
            <a:ext cx="8229600" cy="11565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b="1">
                <a:solidFill>
                  <a:srgbClr val="000000"/>
                </a:solidFill>
              </a:rPr>
              <a:t>Jimmy Page</a:t>
            </a:r>
            <a:endParaRPr b="1">
              <a:solidFill>
                <a:srgbClr val="000000"/>
              </a:solidFill>
            </a:endParaRPr>
          </a:p>
        </p:txBody>
      </p:sp>
      <p:sp>
        <p:nvSpPr>
          <p:cNvPr id="303" name="Google Shape;303;p34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5425200" cy="45261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431800" algn="l" rtl="0"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3200"/>
              <a:buChar char="•"/>
            </a:pPr>
            <a:r>
              <a:rPr lang="cs-CZ" b="1">
                <a:solidFill>
                  <a:srgbClr val="000000"/>
                </a:solidFill>
              </a:rPr>
              <a:t>Kytarista</a:t>
            </a:r>
            <a:r>
              <a:rPr lang="cs-CZ">
                <a:solidFill>
                  <a:srgbClr val="000000"/>
                </a:solidFill>
              </a:rPr>
              <a:t> – považován za jednoho z nejlepších</a:t>
            </a:r>
            <a:endParaRPr>
              <a:solidFill>
                <a:srgbClr val="000000"/>
              </a:solidFill>
            </a:endParaRPr>
          </a:p>
          <a:p>
            <a:pPr marL="457200" lvl="0" indent="-4318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Char char="•"/>
            </a:pPr>
            <a:r>
              <a:rPr lang="cs-CZ">
                <a:solidFill>
                  <a:srgbClr val="000000"/>
                </a:solidFill>
              </a:rPr>
              <a:t>Zakládající člen</a:t>
            </a:r>
            <a:endParaRPr>
              <a:solidFill>
                <a:srgbClr val="000000"/>
              </a:solidFill>
            </a:endParaRPr>
          </a:p>
          <a:p>
            <a:pPr marL="457200" lvl="0" indent="-4318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Char char="•"/>
            </a:pPr>
            <a:r>
              <a:rPr lang="cs-CZ">
                <a:solidFill>
                  <a:srgbClr val="000000"/>
                </a:solidFill>
              </a:rPr>
              <a:t>V roce 2005 mu byl udělen Řád britského impéria</a:t>
            </a:r>
            <a:endParaRPr>
              <a:solidFill>
                <a:srgbClr val="000000"/>
              </a:solidFill>
            </a:endParaRPr>
          </a:p>
          <a:p>
            <a:pPr marL="457200" lvl="0" indent="-4318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Char char="•"/>
            </a:pPr>
            <a:r>
              <a:rPr lang="cs-CZ">
                <a:solidFill>
                  <a:srgbClr val="000000"/>
                </a:solidFill>
              </a:rPr>
              <a:t>Napsal jedny z nejvíce ikonických kytarových riffů na světě</a:t>
            </a:r>
            <a:endParaRPr>
              <a:solidFill>
                <a:srgbClr val="000000"/>
              </a:solidFill>
            </a:endParaRPr>
          </a:p>
        </p:txBody>
      </p:sp>
      <p:pic>
        <p:nvPicPr>
          <p:cNvPr id="304" name="Google Shape;304;p34"/>
          <p:cNvPicPr preferRelativeResize="0"/>
          <p:nvPr/>
        </p:nvPicPr>
        <p:blipFill rotWithShape="1"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649975" y="1319575"/>
            <a:ext cx="3252424" cy="4683578"/>
          </a:xfrm>
          <a:prstGeom prst="rect">
            <a:avLst/>
          </a:prstGeom>
          <a:noFill/>
          <a:ln>
            <a:noFill/>
          </a:ln>
        </p:spPr>
      </p:pic>
      <p:pic>
        <p:nvPicPr>
          <p:cNvPr id="305" name="Google Shape;305;p34"/>
          <p:cNvPicPr preferRelativeResize="0"/>
          <p:nvPr/>
        </p:nvPicPr>
        <p:blipFill>
          <a:blip r:embed="rId4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0199" y="47625"/>
            <a:ext cx="2280426" cy="16105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3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" name="Google Shape;310;p35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b="1">
                <a:solidFill>
                  <a:srgbClr val="000000"/>
                </a:solidFill>
              </a:rPr>
              <a:t>Robert Plant</a:t>
            </a:r>
            <a:endParaRPr b="1">
              <a:solidFill>
                <a:srgbClr val="000000"/>
              </a:solidFill>
            </a:endParaRPr>
          </a:p>
        </p:txBody>
      </p:sp>
      <p:sp>
        <p:nvSpPr>
          <p:cNvPr id="311" name="Google Shape;311;p35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5463600" cy="45261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431800" algn="l" rtl="0"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3200"/>
              <a:buChar char="•"/>
            </a:pPr>
            <a:r>
              <a:rPr lang="cs-CZ" b="1">
                <a:solidFill>
                  <a:srgbClr val="000000"/>
                </a:solidFill>
              </a:rPr>
              <a:t>Zpěvák a textař</a:t>
            </a:r>
            <a:r>
              <a:rPr lang="cs-CZ">
                <a:solidFill>
                  <a:srgbClr val="000000"/>
                </a:solidFill>
              </a:rPr>
              <a:t> – také považován za jednoho z nejvýznamnějších zpěváků</a:t>
            </a:r>
            <a:endParaRPr>
              <a:solidFill>
                <a:srgbClr val="000000"/>
              </a:solidFill>
            </a:endParaRPr>
          </a:p>
          <a:p>
            <a:pPr marL="457200" lvl="0" indent="-4318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Char char="•"/>
            </a:pPr>
            <a:r>
              <a:rPr lang="cs-CZ">
                <a:solidFill>
                  <a:srgbClr val="000000"/>
                </a:solidFill>
              </a:rPr>
              <a:t>Inspiroval např. Freddieho Mercuryho, Chrise Cornella a Kurta Cobaina</a:t>
            </a:r>
            <a:endParaRPr>
              <a:solidFill>
                <a:srgbClr val="000000"/>
              </a:solidFill>
            </a:endParaRPr>
          </a:p>
          <a:p>
            <a:pPr marL="457200" lvl="0" indent="-4318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Char char="•"/>
            </a:pPr>
            <a:r>
              <a:rPr lang="cs-CZ">
                <a:solidFill>
                  <a:srgbClr val="000000"/>
                </a:solidFill>
              </a:rPr>
              <a:t>Známý taky za jeho sólovou kariéru – </a:t>
            </a:r>
            <a:r>
              <a:rPr lang="cs-CZ" u="sng">
                <a:solidFill>
                  <a:srgbClr val="000000"/>
                </a:solidFill>
                <a:hlinkClick r:id="rId3">
                  <a:extLst>
                    <a:ext uri="{A12FA001-AC4F-418D-AE19-62706E023703}">
                      <ahyp:hlinkClr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val="tx"/>
                    </a:ext>
                  </a:extLst>
                </a:hlinkClick>
              </a:rPr>
              <a:t>Big Log</a:t>
            </a:r>
            <a:endParaRPr>
              <a:solidFill>
                <a:srgbClr val="000000"/>
              </a:solidFill>
            </a:endParaRPr>
          </a:p>
        </p:txBody>
      </p:sp>
      <p:pic>
        <p:nvPicPr>
          <p:cNvPr id="312" name="Google Shape;312;p35"/>
          <p:cNvPicPr preferRelativeResize="0"/>
          <p:nvPr/>
        </p:nvPicPr>
        <p:blipFill>
          <a:blip r:embed="rId4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20650" y="1551875"/>
            <a:ext cx="3079675" cy="4804325"/>
          </a:xfrm>
          <a:prstGeom prst="rect">
            <a:avLst/>
          </a:prstGeom>
          <a:noFill/>
          <a:ln>
            <a:noFill/>
          </a:ln>
        </p:spPr>
      </p:pic>
      <p:pic>
        <p:nvPicPr>
          <p:cNvPr id="313" name="Google Shape;313;p35"/>
          <p:cNvPicPr preferRelativeResize="0"/>
          <p:nvPr/>
        </p:nvPicPr>
        <p:blipFill>
          <a:blip r:embed="rId5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5050" y="102738"/>
            <a:ext cx="1476749" cy="14868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3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8" name="Google Shape;318;p36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b="1">
                <a:solidFill>
                  <a:srgbClr val="000000"/>
                </a:solidFill>
              </a:rPr>
              <a:t>John Paul Jones</a:t>
            </a:r>
            <a:endParaRPr b="1">
              <a:solidFill>
                <a:srgbClr val="000000"/>
              </a:solidFill>
            </a:endParaRPr>
          </a:p>
        </p:txBody>
      </p:sp>
      <p:sp>
        <p:nvSpPr>
          <p:cNvPr id="319" name="Google Shape;319;p36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5608500" cy="45261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431800" algn="l" rtl="0"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3200"/>
              <a:buChar char="•"/>
            </a:pPr>
            <a:r>
              <a:rPr lang="cs-CZ" b="1">
                <a:solidFill>
                  <a:srgbClr val="000000"/>
                </a:solidFill>
              </a:rPr>
              <a:t>Baskytarista a klávesista</a:t>
            </a:r>
            <a:endParaRPr b="1">
              <a:solidFill>
                <a:srgbClr val="000000"/>
              </a:solidFill>
            </a:endParaRPr>
          </a:p>
          <a:p>
            <a:pPr marL="457200" lvl="0" indent="-4318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Char char="•"/>
            </a:pPr>
            <a:r>
              <a:rPr lang="cs-CZ">
                <a:solidFill>
                  <a:srgbClr val="000000"/>
                </a:solidFill>
              </a:rPr>
              <a:t>Později se živil i jako producent a aranžér</a:t>
            </a:r>
            <a:endParaRPr>
              <a:solidFill>
                <a:srgbClr val="000000"/>
              </a:solidFill>
            </a:endParaRPr>
          </a:p>
          <a:p>
            <a:pPr marL="457200" lvl="0" indent="-4318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Char char="•"/>
            </a:pPr>
            <a:r>
              <a:rPr lang="cs-CZ">
                <a:solidFill>
                  <a:srgbClr val="000000"/>
                </a:solidFill>
              </a:rPr>
              <a:t>Podílel na nahrávkách R.E.M. a spolupracoval s Paul McCartneym</a:t>
            </a:r>
            <a:endParaRPr>
              <a:solidFill>
                <a:srgbClr val="000000"/>
              </a:solidFill>
            </a:endParaRPr>
          </a:p>
          <a:p>
            <a:pPr marL="45720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>
              <a:solidFill>
                <a:srgbClr val="000000"/>
              </a:solidFill>
            </a:endParaRPr>
          </a:p>
        </p:txBody>
      </p:sp>
      <p:pic>
        <p:nvPicPr>
          <p:cNvPr id="320" name="Google Shape;320;p36"/>
          <p:cNvPicPr preferRelativeResize="0"/>
          <p:nvPr/>
        </p:nvPicPr>
        <p:blipFill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65666" y="1600201"/>
            <a:ext cx="2923834" cy="4526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21" name="Google Shape;321;p36"/>
          <p:cNvPicPr preferRelativeResize="0"/>
          <p:nvPr/>
        </p:nvPicPr>
        <p:blipFill>
          <a:blip r:embed="rId4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5850" y="46800"/>
            <a:ext cx="1807626" cy="16628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3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6" name="Google Shape;326;p37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b="1">
                <a:solidFill>
                  <a:srgbClr val="000000"/>
                </a:solidFill>
              </a:rPr>
              <a:t>John Bonham</a:t>
            </a:r>
            <a:endParaRPr b="1">
              <a:solidFill>
                <a:srgbClr val="000000"/>
              </a:solidFill>
            </a:endParaRPr>
          </a:p>
        </p:txBody>
      </p:sp>
      <p:sp>
        <p:nvSpPr>
          <p:cNvPr id="327" name="Google Shape;327;p37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5332200" cy="45261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412750" algn="l" rtl="0"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2900"/>
              <a:buChar char="•"/>
            </a:pPr>
            <a:r>
              <a:rPr lang="cs-CZ" sz="2900" b="1">
                <a:solidFill>
                  <a:srgbClr val="000000"/>
                </a:solidFill>
              </a:rPr>
              <a:t>Bubeník</a:t>
            </a:r>
            <a:r>
              <a:rPr lang="cs-CZ" sz="2900">
                <a:solidFill>
                  <a:srgbClr val="000000"/>
                </a:solidFill>
              </a:rPr>
              <a:t> – proslulý výkonnou a rychlou pravou nohou a charakteristickým zvukem</a:t>
            </a:r>
            <a:endParaRPr sz="2900">
              <a:solidFill>
                <a:srgbClr val="000000"/>
              </a:solidFill>
            </a:endParaRPr>
          </a:p>
          <a:p>
            <a:pPr marL="457200" lvl="0" indent="-41275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900"/>
              <a:buChar char="•"/>
            </a:pPr>
            <a:r>
              <a:rPr lang="cs-CZ" sz="2900">
                <a:solidFill>
                  <a:srgbClr val="000000"/>
                </a:solidFill>
              </a:rPr>
              <a:t>Považován jako jeden z nejdůležitějších bubeníků</a:t>
            </a:r>
            <a:endParaRPr sz="2900">
              <a:solidFill>
                <a:srgbClr val="000000"/>
              </a:solidFill>
            </a:endParaRPr>
          </a:p>
          <a:p>
            <a:pPr marL="457200" lvl="0" indent="-41275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900"/>
              <a:buChar char="•"/>
            </a:pPr>
            <a:r>
              <a:rPr lang="cs-CZ" sz="2900">
                <a:solidFill>
                  <a:srgbClr val="000000"/>
                </a:solidFill>
              </a:rPr>
              <a:t>Zemřel ve věku 32 let 25. září 1980 (udusil se svými zvratky ve spánku)</a:t>
            </a:r>
            <a:endParaRPr sz="2900">
              <a:solidFill>
                <a:srgbClr val="000000"/>
              </a:solidFill>
            </a:endParaRPr>
          </a:p>
          <a:p>
            <a:pPr marL="457200" lvl="0" indent="-41275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900"/>
              <a:buChar char="•"/>
            </a:pPr>
            <a:r>
              <a:rPr lang="cs-CZ" sz="2900">
                <a:solidFill>
                  <a:srgbClr val="000000"/>
                </a:solidFill>
              </a:rPr>
              <a:t>Jediný zesnulý člen kapely–po jeho smrti kapela končí</a:t>
            </a:r>
            <a:endParaRPr sz="2800">
              <a:solidFill>
                <a:srgbClr val="000000"/>
              </a:solidFill>
            </a:endParaRPr>
          </a:p>
        </p:txBody>
      </p:sp>
      <p:pic>
        <p:nvPicPr>
          <p:cNvPr id="328" name="Google Shape;328;p37"/>
          <p:cNvPicPr preferRelativeResize="0"/>
          <p:nvPr/>
        </p:nvPicPr>
        <p:blipFill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52150" y="1622650"/>
            <a:ext cx="3205750" cy="4481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29" name="Google Shape;329;p37"/>
          <p:cNvPicPr preferRelativeResize="0"/>
          <p:nvPr/>
        </p:nvPicPr>
        <p:blipFill>
          <a:blip r:embed="rId4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5500" y="20237"/>
            <a:ext cx="1898376" cy="16518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3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4" name="Google Shape;334;p38"/>
          <p:cNvSpPr txBox="1">
            <a:spLocks noGrp="1"/>
          </p:cNvSpPr>
          <p:nvPr>
            <p:ph type="title"/>
          </p:nvPr>
        </p:nvSpPr>
        <p:spPr>
          <a:xfrm>
            <a:off x="457200" y="107375"/>
            <a:ext cx="8229600" cy="7662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b="1">
                <a:solidFill>
                  <a:srgbClr val="000000"/>
                </a:solidFill>
              </a:rPr>
              <a:t>Historie</a:t>
            </a:r>
            <a:endParaRPr b="1">
              <a:solidFill>
                <a:srgbClr val="000000"/>
              </a:solidFill>
            </a:endParaRPr>
          </a:p>
        </p:txBody>
      </p:sp>
      <p:sp>
        <p:nvSpPr>
          <p:cNvPr id="335" name="Google Shape;335;p38"/>
          <p:cNvSpPr txBox="1">
            <a:spLocks noGrp="1"/>
          </p:cNvSpPr>
          <p:nvPr>
            <p:ph type="body" idx="1"/>
          </p:nvPr>
        </p:nvSpPr>
        <p:spPr>
          <a:xfrm>
            <a:off x="457200" y="873575"/>
            <a:ext cx="8229600" cy="52527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419100" algn="l" rtl="0"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Calibri"/>
              <a:buChar char="•"/>
            </a:pPr>
            <a:r>
              <a:rPr lang="cs-CZ" sz="3000">
                <a:solidFill>
                  <a:srgbClr val="000000"/>
                </a:solidFill>
              </a:rPr>
              <a:t>Formování kapely probíhalo už od roku 1966 pod názvem The Yardbirds, </a:t>
            </a:r>
            <a:r>
              <a:rPr lang="cs-CZ" sz="3000" b="1">
                <a:solidFill>
                  <a:srgbClr val="000000"/>
                </a:solidFill>
              </a:rPr>
              <a:t>Led Zeppelin</a:t>
            </a:r>
            <a:r>
              <a:rPr lang="cs-CZ" sz="3000">
                <a:solidFill>
                  <a:srgbClr val="000000"/>
                </a:solidFill>
              </a:rPr>
              <a:t> vznikla roku 1968 v Anglii</a:t>
            </a:r>
            <a:endParaRPr sz="3000">
              <a:solidFill>
                <a:srgbClr val="000000"/>
              </a:solidFill>
            </a:endParaRPr>
          </a:p>
          <a:p>
            <a:pPr marL="457200" lvl="0" indent="-4191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Char char="•"/>
            </a:pPr>
            <a:r>
              <a:rPr lang="cs-CZ" sz="3000">
                <a:solidFill>
                  <a:srgbClr val="000000"/>
                </a:solidFill>
              </a:rPr>
              <a:t>Název </a:t>
            </a:r>
            <a:r>
              <a:rPr lang="cs-CZ" sz="3000">
                <a:solidFill>
                  <a:srgbClr val="222222"/>
                </a:solidFill>
                <a:highlight>
                  <a:srgbClr val="FFFFFF"/>
                </a:highlight>
              </a:rPr>
              <a:t>"</a:t>
            </a:r>
            <a:r>
              <a:rPr lang="cs-CZ" sz="3000" b="1">
                <a:solidFill>
                  <a:srgbClr val="000000"/>
                </a:solidFill>
              </a:rPr>
              <a:t>Led Zeppelin</a:t>
            </a:r>
            <a:r>
              <a:rPr lang="cs-CZ" sz="3000">
                <a:solidFill>
                  <a:srgbClr val="222222"/>
                </a:solidFill>
                <a:highlight>
                  <a:srgbClr val="FFFFFF"/>
                </a:highlight>
              </a:rPr>
              <a:t>" vznikl z komentáře Keitha Moona, že kapela skončí katastrofálním pádem</a:t>
            </a:r>
            <a:endParaRPr sz="3000">
              <a:solidFill>
                <a:srgbClr val="222222"/>
              </a:solidFill>
              <a:highlight>
                <a:srgbClr val="FFFFFF"/>
              </a:highlight>
            </a:endParaRPr>
          </a:p>
          <a:p>
            <a:pPr marL="457200" marR="2467464" lvl="0" indent="-419100" algn="l" rtl="0">
              <a:spcBef>
                <a:spcPts val="0"/>
              </a:spcBef>
              <a:spcAft>
                <a:spcPts val="0"/>
              </a:spcAft>
              <a:buClr>
                <a:srgbClr val="222222"/>
              </a:buClr>
              <a:buSzPts val="3000"/>
              <a:buChar char="•"/>
            </a:pPr>
            <a:r>
              <a:rPr lang="cs-CZ" sz="3000">
                <a:solidFill>
                  <a:srgbClr val="222222"/>
                </a:solidFill>
                <a:highlight>
                  <a:srgbClr val="FFFFFF"/>
                </a:highlight>
              </a:rPr>
              <a:t>První album pod názvem "</a:t>
            </a:r>
            <a:r>
              <a:rPr lang="cs-CZ" sz="3000" b="1">
                <a:solidFill>
                  <a:schemeClr val="dk1"/>
                </a:solidFill>
              </a:rPr>
              <a:t>Led Zeppelin</a:t>
            </a:r>
            <a:r>
              <a:rPr lang="cs-CZ" sz="3000">
                <a:solidFill>
                  <a:srgbClr val="222222"/>
                </a:solidFill>
                <a:highlight>
                  <a:srgbClr val="FFFFFF"/>
                </a:highlight>
              </a:rPr>
              <a:t>" vyšlo  roku 1969 a je považováno za průlomové dílo vývoje </a:t>
            </a:r>
            <a:r>
              <a:rPr lang="cs-CZ" sz="3000" b="1">
                <a:solidFill>
                  <a:srgbClr val="222222"/>
                </a:solidFill>
                <a:highlight>
                  <a:srgbClr val="FFFFFF"/>
                </a:highlight>
              </a:rPr>
              <a:t>hard rocku</a:t>
            </a:r>
            <a:endParaRPr sz="3000" b="1">
              <a:solidFill>
                <a:srgbClr val="222222"/>
              </a:solidFill>
              <a:highlight>
                <a:srgbClr val="FFFFFF"/>
              </a:highlight>
            </a:endParaRPr>
          </a:p>
          <a:p>
            <a:pPr marL="457200" marR="2467464" lvl="0" indent="-419100" algn="l" rtl="0">
              <a:spcBef>
                <a:spcPts val="0"/>
              </a:spcBef>
              <a:spcAft>
                <a:spcPts val="0"/>
              </a:spcAft>
              <a:buClr>
                <a:srgbClr val="222222"/>
              </a:buClr>
              <a:buSzPts val="3000"/>
              <a:buChar char="•"/>
            </a:pPr>
            <a:r>
              <a:rPr lang="cs-CZ" sz="3000">
                <a:solidFill>
                  <a:srgbClr val="222222"/>
                </a:solidFill>
                <a:highlight>
                  <a:srgbClr val="FFFFFF"/>
                </a:highlight>
              </a:rPr>
              <a:t>Album dosáhlo do první desítky hudebních žebříčků v USA</a:t>
            </a:r>
            <a:endParaRPr sz="3000">
              <a:solidFill>
                <a:srgbClr val="222222"/>
              </a:solidFill>
              <a:highlight>
                <a:srgbClr val="FFFFFF"/>
              </a:highlight>
            </a:endParaRPr>
          </a:p>
          <a:p>
            <a:pPr marL="45720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 sz="3000">
              <a:solidFill>
                <a:srgbClr val="222222"/>
              </a:solidFill>
              <a:highlight>
                <a:srgbClr val="FFFFFF"/>
              </a:highlight>
            </a:endParaRPr>
          </a:p>
        </p:txBody>
      </p:sp>
      <p:pic>
        <p:nvPicPr>
          <p:cNvPr id="336" name="Google Shape;336;p38"/>
          <p:cNvPicPr preferRelativeResize="0"/>
          <p:nvPr/>
        </p:nvPicPr>
        <p:blipFill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91125" y="3429000"/>
            <a:ext cx="2629850" cy="26298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3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1" name="Google Shape;341;p39"/>
          <p:cNvSpPr txBox="1">
            <a:spLocks noGrp="1"/>
          </p:cNvSpPr>
          <p:nvPr>
            <p:ph type="title"/>
          </p:nvPr>
        </p:nvSpPr>
        <p:spPr>
          <a:xfrm>
            <a:off x="457200" y="116671"/>
            <a:ext cx="8229600" cy="7569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>
                <a:solidFill>
                  <a:srgbClr val="000000"/>
                </a:solidFill>
              </a:rPr>
              <a:t>Období 1971–1975</a:t>
            </a:r>
            <a:endParaRPr>
              <a:solidFill>
                <a:srgbClr val="000000"/>
              </a:solidFill>
            </a:endParaRPr>
          </a:p>
        </p:txBody>
      </p:sp>
      <p:sp>
        <p:nvSpPr>
          <p:cNvPr id="342" name="Google Shape;342;p39"/>
          <p:cNvSpPr txBox="1">
            <a:spLocks noGrp="1"/>
          </p:cNvSpPr>
          <p:nvPr>
            <p:ph type="body" idx="1"/>
          </p:nvPr>
        </p:nvSpPr>
        <p:spPr>
          <a:xfrm>
            <a:off x="457200" y="873575"/>
            <a:ext cx="8229600" cy="52527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400050" algn="l" rtl="0"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2700"/>
              <a:buChar char="•"/>
            </a:pPr>
            <a:r>
              <a:rPr lang="cs-CZ" sz="2900">
                <a:solidFill>
                  <a:srgbClr val="000000"/>
                </a:solidFill>
              </a:rPr>
              <a:t>Kapela dosahovala obrovského komerčního úspěchu </a:t>
            </a:r>
            <a:endParaRPr sz="2900">
              <a:solidFill>
                <a:srgbClr val="000000"/>
              </a:solidFill>
            </a:endParaRPr>
          </a:p>
          <a:p>
            <a:pPr marL="457200" lvl="0" indent="-41275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900"/>
              <a:buChar char="•"/>
            </a:pPr>
            <a:r>
              <a:rPr lang="cs-CZ" sz="2900">
                <a:solidFill>
                  <a:srgbClr val="000000"/>
                </a:solidFill>
              </a:rPr>
              <a:t>Členové začali nosit komplikované, okázalé oblečení</a:t>
            </a:r>
            <a:endParaRPr sz="2900">
              <a:solidFill>
                <a:srgbClr val="000000"/>
              </a:solidFill>
            </a:endParaRPr>
          </a:p>
          <a:p>
            <a:pPr marL="457200" lvl="0" indent="-41275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900"/>
              <a:buChar char="•"/>
            </a:pPr>
            <a:r>
              <a:rPr lang="cs-CZ" sz="2900">
                <a:solidFill>
                  <a:srgbClr val="000000"/>
                </a:solidFill>
              </a:rPr>
              <a:t>Čtvrté album </a:t>
            </a:r>
            <a:r>
              <a:rPr lang="cs-CZ" sz="2900">
                <a:solidFill>
                  <a:srgbClr val="222222"/>
                </a:solidFill>
                <a:highlight>
                  <a:srgbClr val="FFFFFF"/>
                </a:highlight>
              </a:rPr>
              <a:t>"</a:t>
            </a:r>
            <a:r>
              <a:rPr lang="cs-CZ" sz="2900" b="1">
                <a:solidFill>
                  <a:srgbClr val="222222"/>
                </a:solidFill>
                <a:highlight>
                  <a:srgbClr val="FFFFFF"/>
                </a:highlight>
              </a:rPr>
              <a:t>Led Zeppelin IV</a:t>
            </a:r>
            <a:r>
              <a:rPr lang="cs-CZ" sz="2900">
                <a:solidFill>
                  <a:srgbClr val="222222"/>
                </a:solidFill>
                <a:highlight>
                  <a:srgbClr val="FFFFFF"/>
                </a:highlight>
              </a:rPr>
              <a:t>" vyšlo roku 1971, prodalo se přes 37 milionů</a:t>
            </a:r>
            <a:endParaRPr sz="2900">
              <a:solidFill>
                <a:srgbClr val="222222"/>
              </a:solidFill>
              <a:highlight>
                <a:srgbClr val="FFFFFF"/>
              </a:highlight>
            </a:endParaRPr>
          </a:p>
          <a:p>
            <a:pPr marL="457200" lvl="0" indent="-412750" algn="l" rtl="0">
              <a:spcBef>
                <a:spcPts val="0"/>
              </a:spcBef>
              <a:spcAft>
                <a:spcPts val="0"/>
              </a:spcAft>
              <a:buClr>
                <a:srgbClr val="222222"/>
              </a:buClr>
              <a:buSzPts val="2900"/>
              <a:buChar char="•"/>
            </a:pPr>
            <a:r>
              <a:rPr lang="cs-CZ" sz="2900">
                <a:solidFill>
                  <a:srgbClr val="222222"/>
                </a:solidFill>
                <a:highlight>
                  <a:srgbClr val="FFFFFF"/>
                </a:highlight>
              </a:rPr>
              <a:t>Album obsahovalo také nahrávku "</a:t>
            </a:r>
            <a:r>
              <a:rPr lang="cs-CZ" sz="2900" b="1" u="sng">
                <a:solidFill>
                  <a:srgbClr val="000000"/>
                </a:solidFill>
                <a:highlight>
                  <a:srgbClr val="FFFFFF"/>
                </a:highlight>
                <a:hlinkClick r:id="rId3">
                  <a:extLst>
                    <a:ext uri="{A12FA001-AC4F-418D-AE19-62706E023703}">
                      <ahyp:hlinkClr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val="tx"/>
                    </a:ext>
                  </a:extLst>
                </a:hlinkClick>
              </a:rPr>
              <a:t>Stairway to heaven</a:t>
            </a:r>
            <a:r>
              <a:rPr lang="cs-CZ" sz="2900">
                <a:solidFill>
                  <a:srgbClr val="222222"/>
                </a:solidFill>
                <a:highlight>
                  <a:srgbClr val="FFFFFF"/>
                </a:highlight>
              </a:rPr>
              <a:t>" – nejznámější píseň, považována za jednu z nejúspěšnějších skladeb v rockové historii</a:t>
            </a:r>
            <a:endParaRPr sz="2900">
              <a:solidFill>
                <a:srgbClr val="222222"/>
              </a:solidFill>
              <a:highlight>
                <a:srgbClr val="FFFFFF"/>
              </a:highlight>
            </a:endParaRPr>
          </a:p>
          <a:p>
            <a:pPr marL="914400" lvl="1" indent="-412750" algn="l" rtl="0">
              <a:spcBef>
                <a:spcPts val="0"/>
              </a:spcBef>
              <a:spcAft>
                <a:spcPts val="0"/>
              </a:spcAft>
              <a:buClr>
                <a:srgbClr val="222222"/>
              </a:buClr>
              <a:buSzPts val="2900"/>
              <a:buChar char="–"/>
            </a:pPr>
            <a:r>
              <a:rPr lang="cs-CZ" sz="2900">
                <a:solidFill>
                  <a:srgbClr val="222222"/>
                </a:solidFill>
                <a:highlight>
                  <a:srgbClr val="FFFFFF"/>
                </a:highlight>
              </a:rPr>
              <a:t>Nikdy nebyla vydána jako singl, protože je příliš dlouhá(8 minut a 2 sekundy), přesto to byla </a:t>
            </a:r>
            <a:r>
              <a:rPr lang="cs-CZ" sz="2900" b="1">
                <a:solidFill>
                  <a:srgbClr val="222222"/>
                </a:solidFill>
                <a:highlight>
                  <a:srgbClr val="FFFFFF"/>
                </a:highlight>
              </a:rPr>
              <a:t>nejžádanější píseň</a:t>
            </a:r>
            <a:r>
              <a:rPr lang="cs-CZ" sz="2900">
                <a:solidFill>
                  <a:srgbClr val="222222"/>
                </a:solidFill>
                <a:highlight>
                  <a:srgbClr val="FFFFFF"/>
                </a:highlight>
              </a:rPr>
              <a:t> v rozhlasových stanicích</a:t>
            </a:r>
            <a:endParaRPr sz="2900">
              <a:solidFill>
                <a:srgbClr val="222222"/>
              </a:solidFill>
              <a:highlight>
                <a:srgbClr val="FFFFFF"/>
              </a:highligh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3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7" name="Google Shape;347;p40"/>
          <p:cNvPicPr preferRelativeResize="0"/>
          <p:nvPr/>
        </p:nvPicPr>
        <p:blipFill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83050" y="223026"/>
            <a:ext cx="3375000" cy="2303544"/>
          </a:xfrm>
          <a:prstGeom prst="rect">
            <a:avLst/>
          </a:prstGeom>
          <a:noFill/>
          <a:ln>
            <a:noFill/>
          </a:ln>
        </p:spPr>
      </p:pic>
      <p:sp>
        <p:nvSpPr>
          <p:cNvPr id="348" name="Google Shape;348;p40"/>
          <p:cNvSpPr txBox="1">
            <a:spLocks noGrp="1"/>
          </p:cNvSpPr>
          <p:nvPr>
            <p:ph type="title"/>
          </p:nvPr>
        </p:nvSpPr>
        <p:spPr>
          <a:xfrm>
            <a:off x="457200" y="274650"/>
            <a:ext cx="3025800" cy="6825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b="1">
                <a:solidFill>
                  <a:srgbClr val="000000"/>
                </a:solidFill>
              </a:rPr>
              <a:t>Písně</a:t>
            </a:r>
            <a:endParaRPr b="1">
              <a:solidFill>
                <a:srgbClr val="000000"/>
              </a:solidFill>
            </a:endParaRPr>
          </a:p>
        </p:txBody>
      </p:sp>
      <p:sp>
        <p:nvSpPr>
          <p:cNvPr id="349" name="Google Shape;349;p40"/>
          <p:cNvSpPr txBox="1">
            <a:spLocks noGrp="1"/>
          </p:cNvSpPr>
          <p:nvPr>
            <p:ph type="body" idx="1"/>
          </p:nvPr>
        </p:nvSpPr>
        <p:spPr>
          <a:xfrm>
            <a:off x="457200" y="957150"/>
            <a:ext cx="5007000" cy="51690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400050" algn="l" rtl="0"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2700"/>
              <a:buChar char="•"/>
            </a:pPr>
            <a:r>
              <a:rPr lang="cs-CZ" sz="2700" u="sng">
                <a:solidFill>
                  <a:srgbClr val="000000"/>
                </a:solidFill>
                <a:hlinkClick r:id="rId4">
                  <a:extLst>
                    <a:ext uri="{A12FA001-AC4F-418D-AE19-62706E023703}">
                      <ahyp:hlinkClr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val="tx"/>
                    </a:ext>
                  </a:extLst>
                </a:hlinkClick>
              </a:rPr>
              <a:t>Immigrant Song</a:t>
            </a:r>
            <a:endParaRPr sz="2700">
              <a:solidFill>
                <a:srgbClr val="000000"/>
              </a:solidFill>
            </a:endParaRPr>
          </a:p>
          <a:p>
            <a:pPr marL="457200" lvl="0" indent="-40005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Char char="•"/>
            </a:pPr>
            <a:r>
              <a:rPr lang="cs-CZ" sz="2700" u="sng">
                <a:solidFill>
                  <a:srgbClr val="000000"/>
                </a:solidFill>
                <a:hlinkClick r:id="rId5">
                  <a:extLst>
                    <a:ext uri="{A12FA001-AC4F-418D-AE19-62706E023703}">
                      <ahyp:hlinkClr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val="tx"/>
                    </a:ext>
                  </a:extLst>
                </a:hlinkClick>
              </a:rPr>
              <a:t>Black Dog</a:t>
            </a:r>
            <a:endParaRPr sz="2700">
              <a:solidFill>
                <a:srgbClr val="000000"/>
              </a:solidFill>
            </a:endParaRPr>
          </a:p>
          <a:p>
            <a:pPr marL="457200" lvl="0" indent="-40005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Char char="•"/>
            </a:pPr>
            <a:r>
              <a:rPr lang="cs-CZ" sz="2700" u="sng">
                <a:solidFill>
                  <a:srgbClr val="000000"/>
                </a:solidFill>
                <a:hlinkClick r:id="rId6">
                  <a:extLst>
                    <a:ext uri="{A12FA001-AC4F-418D-AE19-62706E023703}">
                      <ahyp:hlinkClr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val="tx"/>
                    </a:ext>
                  </a:extLst>
                </a:hlinkClick>
              </a:rPr>
              <a:t>Kashmir</a:t>
            </a:r>
            <a:endParaRPr sz="2700">
              <a:solidFill>
                <a:srgbClr val="000000"/>
              </a:solidFill>
            </a:endParaRPr>
          </a:p>
          <a:p>
            <a:pPr marL="457200" lvl="0" indent="-40005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Char char="•"/>
            </a:pPr>
            <a:r>
              <a:rPr lang="cs-CZ" sz="2700" u="sng">
                <a:solidFill>
                  <a:srgbClr val="000000"/>
                </a:solidFill>
                <a:hlinkClick r:id="rId7">
                  <a:extLst>
                    <a:ext uri="{A12FA001-AC4F-418D-AE19-62706E023703}">
                      <ahyp:hlinkClr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val="tx"/>
                    </a:ext>
                  </a:extLst>
                </a:hlinkClick>
              </a:rPr>
              <a:t>Ramble On</a:t>
            </a:r>
            <a:endParaRPr sz="2700">
              <a:solidFill>
                <a:srgbClr val="000000"/>
              </a:solidFill>
            </a:endParaRPr>
          </a:p>
          <a:p>
            <a:pPr marL="457200" lvl="0" indent="-40005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Char char="•"/>
            </a:pPr>
            <a:r>
              <a:rPr lang="cs-CZ" sz="2700" u="sng">
                <a:solidFill>
                  <a:srgbClr val="000000"/>
                </a:solidFill>
                <a:hlinkClick r:id="rId8">
                  <a:extLst>
                    <a:ext uri="{A12FA001-AC4F-418D-AE19-62706E023703}">
                      <ahyp:hlinkClr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val="tx"/>
                    </a:ext>
                  </a:extLst>
                </a:hlinkClick>
              </a:rPr>
              <a:t>Babe I’m Gonna Leave you</a:t>
            </a:r>
            <a:endParaRPr sz="2700">
              <a:solidFill>
                <a:srgbClr val="000000"/>
              </a:solidFill>
            </a:endParaRPr>
          </a:p>
          <a:p>
            <a:pPr marL="457200" lvl="0" indent="-40005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Char char="•"/>
            </a:pPr>
            <a:r>
              <a:rPr lang="cs-CZ" sz="2700" u="sng">
                <a:solidFill>
                  <a:srgbClr val="000000"/>
                </a:solidFill>
                <a:hlinkClick r:id="rId9">
                  <a:extLst>
                    <a:ext uri="{A12FA001-AC4F-418D-AE19-62706E023703}">
                      <ahyp:hlinkClr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val="tx"/>
                    </a:ext>
                  </a:extLst>
                </a:hlinkClick>
              </a:rPr>
              <a:t>Whole Lotta Love</a:t>
            </a:r>
            <a:endParaRPr sz="2700">
              <a:solidFill>
                <a:srgbClr val="000000"/>
              </a:solidFill>
            </a:endParaRPr>
          </a:p>
          <a:p>
            <a:pPr marL="457200" lvl="0" indent="-40005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Char char="•"/>
            </a:pPr>
            <a:r>
              <a:rPr lang="cs-CZ" sz="2700" u="sng">
                <a:solidFill>
                  <a:srgbClr val="000000"/>
                </a:solidFill>
                <a:hlinkClick r:id="rId10">
                  <a:extLst>
                    <a:ext uri="{A12FA001-AC4F-418D-AE19-62706E023703}">
                      <ahyp:hlinkClr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val="tx"/>
                    </a:ext>
                  </a:extLst>
                </a:hlinkClick>
              </a:rPr>
              <a:t>Good Times Bad Times</a:t>
            </a:r>
            <a:endParaRPr sz="2700">
              <a:solidFill>
                <a:srgbClr val="000000"/>
              </a:solidFill>
            </a:endParaRPr>
          </a:p>
          <a:p>
            <a:pPr marL="457200" lvl="0" indent="-40005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Char char="•"/>
            </a:pPr>
            <a:r>
              <a:rPr lang="cs-CZ" sz="2700" u="sng">
                <a:solidFill>
                  <a:srgbClr val="000000"/>
                </a:solidFill>
                <a:hlinkClick r:id="rId11">
                  <a:extLst>
                    <a:ext uri="{A12FA001-AC4F-418D-AE19-62706E023703}">
                      <ahyp:hlinkClr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val="tx"/>
                    </a:ext>
                  </a:extLst>
                </a:hlinkClick>
              </a:rPr>
              <a:t>Heartbreaker</a:t>
            </a:r>
            <a:endParaRPr sz="2700">
              <a:solidFill>
                <a:srgbClr val="000000"/>
              </a:solidFill>
            </a:endParaRPr>
          </a:p>
          <a:p>
            <a:pPr marL="457200" lvl="0" indent="-40005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Char char="•"/>
            </a:pPr>
            <a:r>
              <a:rPr lang="cs-CZ" sz="2700" u="sng">
                <a:solidFill>
                  <a:srgbClr val="000000"/>
                </a:solidFill>
                <a:hlinkClick r:id="rId12">
                  <a:extLst>
                    <a:ext uri="{A12FA001-AC4F-418D-AE19-62706E023703}">
                      <ahyp:hlinkClr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val="tx"/>
                    </a:ext>
                  </a:extLst>
                </a:hlinkClick>
              </a:rPr>
              <a:t>Rock and Roll</a:t>
            </a:r>
            <a:endParaRPr sz="2700">
              <a:solidFill>
                <a:srgbClr val="000000"/>
              </a:solidFill>
            </a:endParaRPr>
          </a:p>
        </p:txBody>
      </p:sp>
      <p:pic>
        <p:nvPicPr>
          <p:cNvPr id="350" name="Google Shape;350;p40"/>
          <p:cNvPicPr preferRelativeResize="0"/>
          <p:nvPr/>
        </p:nvPicPr>
        <p:blipFill>
          <a:blip r:embed="rId1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39225" y="2113650"/>
            <a:ext cx="4283973" cy="2855976"/>
          </a:xfrm>
          <a:prstGeom prst="rect">
            <a:avLst/>
          </a:prstGeom>
          <a:noFill/>
          <a:ln>
            <a:noFill/>
          </a:ln>
        </p:spPr>
      </p:pic>
      <p:pic>
        <p:nvPicPr>
          <p:cNvPr id="351" name="Google Shape;351;p40"/>
          <p:cNvPicPr preferRelativeResize="0"/>
          <p:nvPr/>
        </p:nvPicPr>
        <p:blipFill>
          <a:blip r:embed="rId14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14000" y="4221325"/>
            <a:ext cx="3708965" cy="2571650"/>
          </a:xfrm>
          <a:prstGeom prst="rect">
            <a:avLst/>
          </a:prstGeom>
          <a:noFill/>
          <a:ln>
            <a:noFill/>
          </a:ln>
        </p:spPr>
      </p:pic>
      <p:pic>
        <p:nvPicPr>
          <p:cNvPr id="352" name="Google Shape;352;p40"/>
          <p:cNvPicPr preferRelativeResize="0"/>
          <p:nvPr/>
        </p:nvPicPr>
        <p:blipFill>
          <a:blip r:embed="rId15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73950" y="90250"/>
            <a:ext cx="1847028" cy="2303552"/>
          </a:xfrm>
          <a:prstGeom prst="rect">
            <a:avLst/>
          </a:prstGeom>
          <a:noFill/>
          <a:ln>
            <a:noFill/>
          </a:ln>
        </p:spPr>
      </p:pic>
      <p:pic>
        <p:nvPicPr>
          <p:cNvPr id="353" name="Google Shape;353;p40"/>
          <p:cNvPicPr preferRelativeResize="0"/>
          <p:nvPr/>
        </p:nvPicPr>
        <p:blipFill rotWithShape="1">
          <a:blip r:embed="rId16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265012" y="4667400"/>
            <a:ext cx="2990758" cy="2125575"/>
          </a:xfrm>
          <a:prstGeom prst="rect">
            <a:avLst/>
          </a:prstGeom>
          <a:noFill/>
          <a:ln>
            <a:noFill/>
          </a:ln>
        </p:spPr>
      </p:pic>
      <p:pic>
        <p:nvPicPr>
          <p:cNvPr id="354" name="Google Shape;354;p40"/>
          <p:cNvPicPr preferRelativeResize="0"/>
          <p:nvPr/>
        </p:nvPicPr>
        <p:blipFill>
          <a:blip r:embed="rId17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050" y="5026294"/>
            <a:ext cx="3133500" cy="17666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3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9" name="Google Shape;359;p41"/>
          <p:cNvSpPr txBox="1">
            <a:spLocks noGrp="1"/>
          </p:cNvSpPr>
          <p:nvPr>
            <p:ph type="title"/>
          </p:nvPr>
        </p:nvSpPr>
        <p:spPr>
          <a:xfrm>
            <a:off x="457200" y="51625"/>
            <a:ext cx="8229600" cy="8034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b="1">
                <a:solidFill>
                  <a:srgbClr val="000000"/>
                </a:solidFill>
              </a:rPr>
              <a:t>Aktuálnost</a:t>
            </a:r>
            <a:endParaRPr b="1">
              <a:solidFill>
                <a:srgbClr val="000000"/>
              </a:solidFill>
            </a:endParaRPr>
          </a:p>
        </p:txBody>
      </p:sp>
      <p:sp>
        <p:nvSpPr>
          <p:cNvPr id="360" name="Google Shape;360;p41"/>
          <p:cNvSpPr txBox="1">
            <a:spLocks noGrp="1"/>
          </p:cNvSpPr>
          <p:nvPr>
            <p:ph type="body" idx="1"/>
          </p:nvPr>
        </p:nvSpPr>
        <p:spPr>
          <a:xfrm>
            <a:off x="457200" y="855025"/>
            <a:ext cx="8229600" cy="52713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431800" algn="l" rtl="0"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3200"/>
              <a:buChar char="•"/>
            </a:pPr>
            <a:r>
              <a:rPr lang="cs-CZ">
                <a:solidFill>
                  <a:srgbClr val="000000"/>
                </a:solidFill>
              </a:rPr>
              <a:t>Kapela je pořád aktuální a velice oblíbená napříč všemi věkovými kategoriemi</a:t>
            </a:r>
            <a:endParaRPr>
              <a:solidFill>
                <a:srgbClr val="000000"/>
              </a:solidFill>
            </a:endParaRPr>
          </a:p>
          <a:p>
            <a:pPr marL="457200" lvl="0" indent="-4318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Char char="•"/>
            </a:pPr>
            <a:r>
              <a:rPr lang="cs-CZ">
                <a:solidFill>
                  <a:srgbClr val="000000"/>
                </a:solidFill>
              </a:rPr>
              <a:t>Na Spotify má 13 500 000 posluchačů měsíčně</a:t>
            </a:r>
            <a:endParaRPr>
              <a:solidFill>
                <a:srgbClr val="000000"/>
              </a:solidFill>
            </a:endParaRPr>
          </a:p>
          <a:p>
            <a:pPr marL="457200" marR="37463" lvl="0" indent="-4318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Char char="•"/>
            </a:pPr>
            <a:r>
              <a:rPr lang="cs-CZ">
                <a:solidFill>
                  <a:srgbClr val="000000"/>
                </a:solidFill>
              </a:rPr>
              <a:t>Velice aktuální je spor s kapelou Spirit</a:t>
            </a:r>
            <a:endParaRPr>
              <a:solidFill>
                <a:srgbClr val="000000"/>
              </a:solidFill>
            </a:endParaRPr>
          </a:p>
          <a:p>
            <a:pPr marL="914400" marR="37463" lvl="1" indent="-3429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–"/>
            </a:pPr>
            <a:r>
              <a:rPr lang="cs-CZ">
                <a:solidFill>
                  <a:srgbClr val="000000"/>
                </a:solidFill>
              </a:rPr>
              <a:t>Jimmy Page údajně okopíroval riff z jejich písničky Taurus a díky tomu napsal Stairway to Heaven</a:t>
            </a:r>
            <a:endParaRPr>
              <a:solidFill>
                <a:srgbClr val="000000"/>
              </a:solidFill>
            </a:endParaRPr>
          </a:p>
          <a:p>
            <a:pPr marL="914400" marR="37463" lvl="1" indent="-3429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–"/>
            </a:pPr>
            <a:r>
              <a:rPr lang="cs-CZ">
                <a:solidFill>
                  <a:srgbClr val="000000"/>
                </a:solidFill>
              </a:rPr>
              <a:t>Soud se konal letos v březnu a soud rozhodl, že Stairway to Heaven není plagiát</a:t>
            </a:r>
            <a:endParaRPr>
              <a:solidFill>
                <a:srgbClr val="000000"/>
              </a:solidFill>
            </a:endParaRPr>
          </a:p>
          <a:p>
            <a:pPr marL="914400" marR="37463" lvl="1" indent="-3429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–"/>
            </a:pPr>
            <a:r>
              <a:rPr lang="cs-CZ">
                <a:solidFill>
                  <a:srgbClr val="000000"/>
                </a:solidFill>
              </a:rPr>
              <a:t>Video porovnávající obě písničky </a:t>
            </a:r>
            <a:r>
              <a:rPr lang="cs-CZ" u="sng">
                <a:solidFill>
                  <a:srgbClr val="000000"/>
                </a:solidFill>
                <a:hlinkClick r:id="rId3">
                  <a:extLst>
                    <a:ext uri="{A12FA001-AC4F-418D-AE19-62706E023703}">
                      <ahyp:hlinkClr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val="tx"/>
                    </a:ext>
                  </a:extLst>
                </a:hlinkClick>
              </a:rPr>
              <a:t>zde</a:t>
            </a:r>
            <a:endParaRPr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0" name="Google Shape;120;p15" descr="Logo de AC DC - Mamby"/>
          <p:cNvPicPr preferRelativeResize="0"/>
          <p:nvPr/>
        </p:nvPicPr>
        <p:blipFill rotWithShape="1"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332656"/>
            <a:ext cx="9180512" cy="4479366"/>
          </a:xfrm>
          <a:prstGeom prst="rect">
            <a:avLst/>
          </a:prstGeom>
          <a:noFill/>
          <a:ln>
            <a:noFill/>
          </a:ln>
        </p:spPr>
      </p:pic>
      <p:sp>
        <p:nvSpPr>
          <p:cNvPr id="121" name="Google Shape;121;p15"/>
          <p:cNvSpPr/>
          <p:nvPr/>
        </p:nvSpPr>
        <p:spPr>
          <a:xfrm>
            <a:off x="5456" y="18362"/>
            <a:ext cx="9144000" cy="1196752"/>
          </a:xfrm>
          <a:prstGeom prst="rect">
            <a:avLst/>
          </a:prstGeom>
          <a:solidFill>
            <a:schemeClr val="dk1"/>
          </a:solidFill>
          <a:ln w="254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2" name="Google Shape;122;p15"/>
          <p:cNvSpPr/>
          <p:nvPr/>
        </p:nvSpPr>
        <p:spPr>
          <a:xfrm>
            <a:off x="5456" y="4812022"/>
            <a:ext cx="9144000" cy="2064340"/>
          </a:xfrm>
          <a:prstGeom prst="rect">
            <a:avLst/>
          </a:prstGeom>
          <a:solidFill>
            <a:schemeClr val="dk1"/>
          </a:solidFill>
          <a:ln w="254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23" name="Google Shape;123;p15" descr="AC/DC Caricature Rock music Rock and roll, others free png | PNGFuel"/>
          <p:cNvPicPr preferRelativeResize="0"/>
          <p:nvPr/>
        </p:nvPicPr>
        <p:blipFill rotWithShape="1">
          <a:blip r:embed="rId4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481484" y="3933056"/>
            <a:ext cx="6191944" cy="329624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Shape 3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5" name="Google Shape;365;p42"/>
          <p:cNvSpPr txBox="1">
            <a:spLocks noGrp="1"/>
          </p:cNvSpPr>
          <p:nvPr>
            <p:ph type="ctrTitle"/>
          </p:nvPr>
        </p:nvSpPr>
        <p:spPr>
          <a:xfrm>
            <a:off x="685800" y="2130425"/>
            <a:ext cx="7772400" cy="14700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6" name="Google Shape;366;p42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spcBef>
                <a:spcPts val="64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367" name="Google Shape;367;p42"/>
          <p:cNvPicPr preferRelativeResize="0"/>
          <p:nvPr/>
        </p:nvPicPr>
        <p:blipFill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19255" y="0"/>
            <a:ext cx="5705490" cy="68579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2" name="Google Shape;372;p43"/>
          <p:cNvSpPr txBox="1">
            <a:spLocks noGrp="1"/>
          </p:cNvSpPr>
          <p:nvPr>
            <p:ph type="title"/>
          </p:nvPr>
        </p:nvSpPr>
        <p:spPr>
          <a:xfrm>
            <a:off x="457200" y="-12"/>
            <a:ext cx="8229600" cy="11430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b="1">
                <a:solidFill>
                  <a:srgbClr val="5D009C"/>
                </a:solidFill>
              </a:rPr>
              <a:t>Členové</a:t>
            </a:r>
            <a:endParaRPr b="1">
              <a:solidFill>
                <a:srgbClr val="5D009C"/>
              </a:solidFill>
            </a:endParaRPr>
          </a:p>
        </p:txBody>
      </p:sp>
      <p:sp>
        <p:nvSpPr>
          <p:cNvPr id="373" name="Google Shape;373;p43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61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374" name="Google Shape;374;p43"/>
          <p:cNvPicPr preferRelativeResize="0"/>
          <p:nvPr/>
        </p:nvPicPr>
        <p:blipFill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4300" y="1159213"/>
            <a:ext cx="7835403" cy="54080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9" name="Google Shape;379;p44"/>
          <p:cNvSpPr txBox="1">
            <a:spLocks noGrp="1"/>
          </p:cNvSpPr>
          <p:nvPr>
            <p:ph type="title"/>
          </p:nvPr>
        </p:nvSpPr>
        <p:spPr>
          <a:xfrm>
            <a:off x="457200" y="0"/>
            <a:ext cx="8229600" cy="9666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b="1">
                <a:solidFill>
                  <a:srgbClr val="5D009C"/>
                </a:solidFill>
              </a:rPr>
              <a:t>Ozzy Osbourne</a:t>
            </a:r>
            <a:endParaRPr b="1">
              <a:solidFill>
                <a:srgbClr val="5D009C"/>
              </a:solidFill>
            </a:endParaRPr>
          </a:p>
        </p:txBody>
      </p:sp>
      <p:sp>
        <p:nvSpPr>
          <p:cNvPr id="380" name="Google Shape;380;p44"/>
          <p:cNvSpPr txBox="1">
            <a:spLocks noGrp="1"/>
          </p:cNvSpPr>
          <p:nvPr>
            <p:ph type="body" idx="1"/>
          </p:nvPr>
        </p:nvSpPr>
        <p:spPr>
          <a:xfrm>
            <a:off x="457200" y="966600"/>
            <a:ext cx="6001200" cy="57411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406400" algn="l" rtl="0">
              <a:spcBef>
                <a:spcPts val="360"/>
              </a:spcBef>
              <a:spcAft>
                <a:spcPts val="0"/>
              </a:spcAft>
              <a:buClr>
                <a:srgbClr val="5D009C"/>
              </a:buClr>
              <a:buSzPts val="2800"/>
              <a:buChar char="•"/>
            </a:pPr>
            <a:r>
              <a:rPr lang="cs-CZ" sz="2800" b="1">
                <a:solidFill>
                  <a:srgbClr val="5D009C"/>
                </a:solidFill>
              </a:rPr>
              <a:t>Zpěvák</a:t>
            </a:r>
            <a:r>
              <a:rPr lang="cs-CZ" sz="2800">
                <a:solidFill>
                  <a:srgbClr val="5D009C"/>
                </a:solidFill>
              </a:rPr>
              <a:t> – jeden z nejuznávanějších</a:t>
            </a:r>
            <a:endParaRPr sz="2800">
              <a:solidFill>
                <a:srgbClr val="5D009C"/>
              </a:solidFill>
            </a:endParaRPr>
          </a:p>
          <a:p>
            <a:pPr marL="457200" lvl="0" indent="-406400" algn="l" rtl="0">
              <a:spcBef>
                <a:spcPts val="0"/>
              </a:spcBef>
              <a:spcAft>
                <a:spcPts val="0"/>
              </a:spcAft>
              <a:buClr>
                <a:srgbClr val="5D009C"/>
              </a:buClr>
              <a:buSzPts val="2800"/>
              <a:buChar char="•"/>
            </a:pPr>
            <a:r>
              <a:rPr lang="cs-CZ" sz="2800">
                <a:solidFill>
                  <a:srgbClr val="5D009C"/>
                </a:solidFill>
              </a:rPr>
              <a:t>Velice úspěšná také sólová kariéra</a:t>
            </a:r>
            <a:endParaRPr sz="2800">
              <a:solidFill>
                <a:srgbClr val="5D009C"/>
              </a:solidFill>
            </a:endParaRPr>
          </a:p>
          <a:p>
            <a:pPr marL="457200" lvl="0" indent="-406400" algn="l" rtl="0">
              <a:spcBef>
                <a:spcPts val="0"/>
              </a:spcBef>
              <a:spcAft>
                <a:spcPts val="0"/>
              </a:spcAft>
              <a:buClr>
                <a:srgbClr val="5D009C"/>
              </a:buClr>
              <a:buSzPts val="2800"/>
              <a:buChar char="•"/>
            </a:pPr>
            <a:r>
              <a:rPr lang="cs-CZ" sz="2800">
                <a:solidFill>
                  <a:srgbClr val="5D009C"/>
                </a:solidFill>
              </a:rPr>
              <a:t>Každoročně organizuje metalový festival Ozzfest</a:t>
            </a:r>
            <a:endParaRPr sz="2800">
              <a:solidFill>
                <a:srgbClr val="5D009C"/>
              </a:solidFill>
            </a:endParaRPr>
          </a:p>
          <a:p>
            <a:pPr marL="457200" lvl="0" indent="-406400" algn="l" rtl="0">
              <a:spcBef>
                <a:spcPts val="0"/>
              </a:spcBef>
              <a:spcAft>
                <a:spcPts val="0"/>
              </a:spcAft>
              <a:buClr>
                <a:srgbClr val="5D009C"/>
              </a:buClr>
              <a:buSzPts val="2800"/>
              <a:buChar char="•"/>
            </a:pPr>
            <a:r>
              <a:rPr lang="cs-CZ" sz="2800">
                <a:solidFill>
                  <a:srgbClr val="5D009C"/>
                </a:solidFill>
              </a:rPr>
              <a:t>Jeho rodina působila v reality show The Osbournes na MTV</a:t>
            </a:r>
            <a:endParaRPr sz="2800">
              <a:solidFill>
                <a:srgbClr val="5D009C"/>
              </a:solidFill>
            </a:endParaRPr>
          </a:p>
          <a:p>
            <a:pPr marL="457200" lvl="0" indent="-406400" algn="l" rtl="0">
              <a:spcBef>
                <a:spcPts val="0"/>
              </a:spcBef>
              <a:spcAft>
                <a:spcPts val="0"/>
              </a:spcAft>
              <a:buClr>
                <a:srgbClr val="5D009C"/>
              </a:buClr>
              <a:buSzPts val="2800"/>
              <a:buChar char="•"/>
            </a:pPr>
            <a:r>
              <a:rPr lang="cs-CZ" sz="2800">
                <a:solidFill>
                  <a:srgbClr val="5D009C"/>
                </a:solidFill>
              </a:rPr>
              <a:t>Jednou při koncertě ukousl hlavu  živého netopýra v domnění, že je pouze gumový</a:t>
            </a:r>
            <a:endParaRPr sz="2800">
              <a:solidFill>
                <a:srgbClr val="5D009C"/>
              </a:solidFill>
            </a:endParaRPr>
          </a:p>
          <a:p>
            <a:pPr marL="457200" lvl="0" indent="-406400" algn="l" rtl="0">
              <a:spcBef>
                <a:spcPts val="0"/>
              </a:spcBef>
              <a:spcAft>
                <a:spcPts val="0"/>
              </a:spcAft>
              <a:buClr>
                <a:srgbClr val="5D009C"/>
              </a:buClr>
              <a:buSzPts val="2800"/>
              <a:buChar char="•"/>
            </a:pPr>
            <a:r>
              <a:rPr lang="cs-CZ" sz="2800">
                <a:solidFill>
                  <a:srgbClr val="5D009C"/>
                </a:solidFill>
              </a:rPr>
              <a:t>Bral hodně drog a sám říká, že nevěří, že to všechno přežil</a:t>
            </a:r>
            <a:endParaRPr sz="2800">
              <a:solidFill>
                <a:srgbClr val="5D009C"/>
              </a:solidFill>
            </a:endParaRPr>
          </a:p>
          <a:p>
            <a:pPr marL="457200" lvl="0" indent="-406400" algn="l" rtl="0">
              <a:spcBef>
                <a:spcPts val="0"/>
              </a:spcBef>
              <a:spcAft>
                <a:spcPts val="0"/>
              </a:spcAft>
              <a:buClr>
                <a:srgbClr val="5D009C"/>
              </a:buClr>
              <a:buSzPts val="2800"/>
              <a:buChar char="•"/>
            </a:pPr>
            <a:r>
              <a:rPr lang="cs-CZ" sz="2800">
                <a:solidFill>
                  <a:srgbClr val="5D009C"/>
                </a:solidFill>
              </a:rPr>
              <a:t>Letos mu byla diagnostikována parkinsonova choroba</a:t>
            </a:r>
            <a:endParaRPr sz="2800">
              <a:solidFill>
                <a:srgbClr val="5D009C"/>
              </a:solidFill>
            </a:endParaRPr>
          </a:p>
        </p:txBody>
      </p:sp>
      <p:pic>
        <p:nvPicPr>
          <p:cNvPr id="381" name="Google Shape;381;p4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821275" y="48825"/>
            <a:ext cx="2247900" cy="3333750"/>
          </a:xfrm>
          <a:prstGeom prst="rect">
            <a:avLst/>
          </a:prstGeom>
          <a:noFill/>
          <a:ln>
            <a:noFill/>
          </a:ln>
        </p:spPr>
      </p:pic>
      <p:pic>
        <p:nvPicPr>
          <p:cNvPr id="382" name="Google Shape;382;p44"/>
          <p:cNvPicPr preferRelativeResize="0"/>
          <p:nvPr/>
        </p:nvPicPr>
        <p:blipFill>
          <a:blip r:embed="rId4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27225" y="3475500"/>
            <a:ext cx="2443225" cy="3232224"/>
          </a:xfrm>
          <a:prstGeom prst="rect">
            <a:avLst/>
          </a:prstGeom>
          <a:noFill/>
          <a:ln>
            <a:noFill/>
          </a:ln>
        </p:spPr>
      </p:pic>
      <p:pic>
        <p:nvPicPr>
          <p:cNvPr id="383" name="Google Shape;383;p44"/>
          <p:cNvPicPr preferRelativeResize="0"/>
          <p:nvPr/>
        </p:nvPicPr>
        <p:blipFill>
          <a:blip r:embed="rId5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5125" y="153699"/>
            <a:ext cx="2672125" cy="864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8" name="Google Shape;388;p45"/>
          <p:cNvSpPr txBox="1">
            <a:spLocks noGrp="1"/>
          </p:cNvSpPr>
          <p:nvPr>
            <p:ph type="title"/>
          </p:nvPr>
        </p:nvSpPr>
        <p:spPr>
          <a:xfrm>
            <a:off x="457200" y="0"/>
            <a:ext cx="8229600" cy="9666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b="1">
                <a:solidFill>
                  <a:srgbClr val="5D009C"/>
                </a:solidFill>
              </a:rPr>
              <a:t>Tony Iommi</a:t>
            </a:r>
            <a:endParaRPr b="1">
              <a:solidFill>
                <a:srgbClr val="5D009C"/>
              </a:solidFill>
            </a:endParaRPr>
          </a:p>
        </p:txBody>
      </p:sp>
      <p:sp>
        <p:nvSpPr>
          <p:cNvPr id="389" name="Google Shape;389;p45"/>
          <p:cNvSpPr txBox="1">
            <a:spLocks noGrp="1"/>
          </p:cNvSpPr>
          <p:nvPr>
            <p:ph type="body" idx="1"/>
          </p:nvPr>
        </p:nvSpPr>
        <p:spPr>
          <a:xfrm>
            <a:off x="494375" y="1078125"/>
            <a:ext cx="6131400" cy="51597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425450" algn="l" rtl="0">
              <a:spcBef>
                <a:spcPts val="360"/>
              </a:spcBef>
              <a:spcAft>
                <a:spcPts val="0"/>
              </a:spcAft>
              <a:buClr>
                <a:srgbClr val="5D009C"/>
              </a:buClr>
              <a:buSzPts val="3100"/>
              <a:buChar char="•"/>
            </a:pPr>
            <a:r>
              <a:rPr lang="cs-CZ" sz="3100" b="1">
                <a:solidFill>
                  <a:srgbClr val="5D009C"/>
                </a:solidFill>
              </a:rPr>
              <a:t>Kytarista</a:t>
            </a:r>
            <a:endParaRPr sz="3100" b="1">
              <a:solidFill>
                <a:srgbClr val="5D009C"/>
              </a:solidFill>
            </a:endParaRPr>
          </a:p>
          <a:p>
            <a:pPr marL="457200" lvl="0" indent="-419100" algn="l" rtl="0">
              <a:spcBef>
                <a:spcPts val="0"/>
              </a:spcBef>
              <a:spcAft>
                <a:spcPts val="0"/>
              </a:spcAft>
              <a:buClr>
                <a:srgbClr val="5D009C"/>
              </a:buClr>
              <a:buSzPts val="3000"/>
              <a:buChar char="•"/>
            </a:pPr>
            <a:r>
              <a:rPr lang="cs-CZ" sz="3100">
                <a:solidFill>
                  <a:srgbClr val="5D009C"/>
                </a:solidFill>
              </a:rPr>
              <a:t>Přišel o konečky prstů na pravé ruce=&gt;začal používat tenčí struny (občas i struny na banjo) a kytaru si podlazoval až o tři půltóny než standardní lazení – ikonický zvuk </a:t>
            </a:r>
            <a:r>
              <a:rPr lang="cs-CZ" sz="3300">
                <a:solidFill>
                  <a:srgbClr val="5D009C"/>
                </a:solidFill>
              </a:rPr>
              <a:t>„</a:t>
            </a:r>
            <a:r>
              <a:rPr lang="cs-CZ" sz="3100" b="1">
                <a:solidFill>
                  <a:srgbClr val="5D009C"/>
                </a:solidFill>
              </a:rPr>
              <a:t>těžkého kovu</a:t>
            </a:r>
            <a:r>
              <a:rPr lang="cs-CZ" sz="3100">
                <a:solidFill>
                  <a:srgbClr val="5D009C"/>
                </a:solidFill>
              </a:rPr>
              <a:t>”</a:t>
            </a:r>
            <a:endParaRPr sz="3100">
              <a:solidFill>
                <a:srgbClr val="5D009C"/>
              </a:solidFill>
            </a:endParaRPr>
          </a:p>
          <a:p>
            <a:pPr marL="457200" lvl="0" indent="-425450" algn="l" rtl="0">
              <a:spcBef>
                <a:spcPts val="0"/>
              </a:spcBef>
              <a:spcAft>
                <a:spcPts val="0"/>
              </a:spcAft>
              <a:buClr>
                <a:srgbClr val="5D009C"/>
              </a:buClr>
              <a:buSzPts val="3100"/>
              <a:buChar char="•"/>
            </a:pPr>
            <a:r>
              <a:rPr lang="cs-CZ" sz="3100">
                <a:solidFill>
                  <a:srgbClr val="5D009C"/>
                </a:solidFill>
              </a:rPr>
              <a:t>Zásadní dopad na vývoj metalu a rocku</a:t>
            </a:r>
            <a:endParaRPr sz="3100">
              <a:solidFill>
                <a:srgbClr val="5D009C"/>
              </a:solidFill>
            </a:endParaRPr>
          </a:p>
        </p:txBody>
      </p:sp>
      <p:pic>
        <p:nvPicPr>
          <p:cNvPr id="390" name="Google Shape;390;p45"/>
          <p:cNvPicPr preferRelativeResize="0"/>
          <p:nvPr/>
        </p:nvPicPr>
        <p:blipFill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89300" y="171150"/>
            <a:ext cx="2311574" cy="3452920"/>
          </a:xfrm>
          <a:prstGeom prst="rect">
            <a:avLst/>
          </a:prstGeom>
          <a:noFill/>
          <a:ln>
            <a:noFill/>
          </a:ln>
        </p:spPr>
      </p:pic>
      <p:pic>
        <p:nvPicPr>
          <p:cNvPr id="391" name="Google Shape;391;p45"/>
          <p:cNvPicPr preferRelativeResize="0"/>
          <p:nvPr/>
        </p:nvPicPr>
        <p:blipFill>
          <a:blip r:embed="rId4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27613" y="4033025"/>
            <a:ext cx="2834950" cy="2292450"/>
          </a:xfrm>
          <a:prstGeom prst="rect">
            <a:avLst/>
          </a:prstGeom>
          <a:noFill/>
          <a:ln>
            <a:noFill/>
          </a:ln>
        </p:spPr>
      </p:pic>
      <p:pic>
        <p:nvPicPr>
          <p:cNvPr id="392" name="Google Shape;392;p45"/>
          <p:cNvPicPr preferRelativeResize="0"/>
          <p:nvPr/>
        </p:nvPicPr>
        <p:blipFill>
          <a:blip r:embed="rId5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6550" y="101125"/>
            <a:ext cx="2311575" cy="1024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7" name="Google Shape;397;p46"/>
          <p:cNvSpPr txBox="1">
            <a:spLocks noGrp="1"/>
          </p:cNvSpPr>
          <p:nvPr>
            <p:ph type="title"/>
          </p:nvPr>
        </p:nvSpPr>
        <p:spPr>
          <a:xfrm>
            <a:off x="457200" y="107363"/>
            <a:ext cx="8229600" cy="11430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b="1">
                <a:solidFill>
                  <a:srgbClr val="5D009C"/>
                </a:solidFill>
              </a:rPr>
              <a:t>Geezer Butler</a:t>
            </a:r>
            <a:endParaRPr b="1">
              <a:solidFill>
                <a:srgbClr val="5D009C"/>
              </a:solidFill>
            </a:endParaRPr>
          </a:p>
        </p:txBody>
      </p:sp>
      <p:sp>
        <p:nvSpPr>
          <p:cNvPr id="398" name="Google Shape;398;p46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6066300" cy="45261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431800" algn="l" rtl="0">
              <a:spcBef>
                <a:spcPts val="360"/>
              </a:spcBef>
              <a:spcAft>
                <a:spcPts val="0"/>
              </a:spcAft>
              <a:buClr>
                <a:srgbClr val="5D009C"/>
              </a:buClr>
              <a:buSzPts val="3200"/>
              <a:buChar char="•"/>
            </a:pPr>
            <a:r>
              <a:rPr lang="cs-CZ" b="1">
                <a:solidFill>
                  <a:srgbClr val="5D009C"/>
                </a:solidFill>
              </a:rPr>
              <a:t>Baskytarista a textař</a:t>
            </a:r>
            <a:endParaRPr b="1">
              <a:solidFill>
                <a:srgbClr val="5D009C"/>
              </a:solidFill>
            </a:endParaRPr>
          </a:p>
          <a:p>
            <a:pPr marL="457200" lvl="0" indent="-431800" algn="l" rtl="0">
              <a:spcBef>
                <a:spcPts val="0"/>
              </a:spcBef>
              <a:spcAft>
                <a:spcPts val="0"/>
              </a:spcAft>
              <a:buClr>
                <a:srgbClr val="5D009C"/>
              </a:buClr>
              <a:buSzPts val="3200"/>
              <a:buChar char="•"/>
            </a:pPr>
            <a:r>
              <a:rPr lang="cs-CZ">
                <a:solidFill>
                  <a:srgbClr val="5D009C"/>
                </a:solidFill>
              </a:rPr>
              <a:t>Původně byl doprovodný kytarista</a:t>
            </a:r>
            <a:endParaRPr>
              <a:solidFill>
                <a:srgbClr val="5D009C"/>
              </a:solidFill>
            </a:endParaRPr>
          </a:p>
          <a:p>
            <a:pPr marL="457200" lvl="0" indent="-431800" algn="l" rtl="0">
              <a:spcBef>
                <a:spcPts val="0"/>
              </a:spcBef>
              <a:spcAft>
                <a:spcPts val="0"/>
              </a:spcAft>
              <a:buClr>
                <a:srgbClr val="5D009C"/>
              </a:buClr>
              <a:buSzPts val="3200"/>
              <a:buChar char="•"/>
            </a:pPr>
            <a:r>
              <a:rPr lang="cs-CZ">
                <a:solidFill>
                  <a:srgbClr val="5D009C"/>
                </a:solidFill>
              </a:rPr>
              <a:t>Na baskytaru hrál poprvé až na prvním koncertě Black Sabbath</a:t>
            </a:r>
            <a:endParaRPr>
              <a:solidFill>
                <a:srgbClr val="5D009C"/>
              </a:solidFill>
            </a:endParaRPr>
          </a:p>
          <a:p>
            <a:pPr marL="457200" lvl="0" indent="-431800" algn="l" rtl="0">
              <a:spcBef>
                <a:spcPts val="0"/>
              </a:spcBef>
              <a:spcAft>
                <a:spcPts val="0"/>
              </a:spcAft>
              <a:buClr>
                <a:srgbClr val="5D009C"/>
              </a:buClr>
              <a:buSzPts val="3200"/>
              <a:buChar char="•"/>
            </a:pPr>
            <a:r>
              <a:rPr lang="cs-CZ">
                <a:solidFill>
                  <a:srgbClr val="5D009C"/>
                </a:solidFill>
              </a:rPr>
              <a:t>V roce 2009 se objevil v kampani PETA</a:t>
            </a:r>
            <a:endParaRPr>
              <a:solidFill>
                <a:srgbClr val="5D009C"/>
              </a:solidFill>
            </a:endParaRPr>
          </a:p>
        </p:txBody>
      </p:sp>
      <p:pic>
        <p:nvPicPr>
          <p:cNvPr id="399" name="Google Shape;399;p46"/>
          <p:cNvPicPr preferRelativeResize="0"/>
          <p:nvPr/>
        </p:nvPicPr>
        <p:blipFill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80550" y="4033050"/>
            <a:ext cx="2679826" cy="2637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400" name="Google Shape;400;p46"/>
          <p:cNvPicPr preferRelativeResize="0"/>
          <p:nvPr/>
        </p:nvPicPr>
        <p:blipFill>
          <a:blip r:embed="rId4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60425" y="153850"/>
            <a:ext cx="2483576" cy="3720801"/>
          </a:xfrm>
          <a:prstGeom prst="rect">
            <a:avLst/>
          </a:prstGeom>
          <a:noFill/>
          <a:ln>
            <a:noFill/>
          </a:ln>
        </p:spPr>
      </p:pic>
      <p:pic>
        <p:nvPicPr>
          <p:cNvPr id="401" name="Google Shape;401;p46"/>
          <p:cNvPicPr preferRelativeResize="0"/>
          <p:nvPr/>
        </p:nvPicPr>
        <p:blipFill>
          <a:blip r:embed="rId5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3825" y="441925"/>
            <a:ext cx="2679825" cy="67889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6" name="Google Shape;406;p47"/>
          <p:cNvSpPr txBox="1">
            <a:spLocks noGrp="1"/>
          </p:cNvSpPr>
          <p:nvPr>
            <p:ph type="title"/>
          </p:nvPr>
        </p:nvSpPr>
        <p:spPr>
          <a:xfrm>
            <a:off x="457200" y="107363"/>
            <a:ext cx="8229600" cy="11430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b="1">
                <a:solidFill>
                  <a:srgbClr val="5D009C"/>
                </a:solidFill>
              </a:rPr>
              <a:t>Bill Ward</a:t>
            </a:r>
            <a:endParaRPr b="1">
              <a:solidFill>
                <a:srgbClr val="5D009C"/>
              </a:solidFill>
            </a:endParaRPr>
          </a:p>
        </p:txBody>
      </p:sp>
      <p:sp>
        <p:nvSpPr>
          <p:cNvPr id="407" name="Google Shape;407;p47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6066300" cy="45261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431800" algn="l" rtl="0">
              <a:spcBef>
                <a:spcPts val="360"/>
              </a:spcBef>
              <a:spcAft>
                <a:spcPts val="0"/>
              </a:spcAft>
              <a:buClr>
                <a:srgbClr val="5D009C"/>
              </a:buClr>
              <a:buSzPts val="3200"/>
              <a:buChar char="•"/>
            </a:pPr>
            <a:r>
              <a:rPr lang="cs-CZ" b="1">
                <a:solidFill>
                  <a:srgbClr val="5D009C"/>
                </a:solidFill>
              </a:rPr>
              <a:t>Bubeník</a:t>
            </a:r>
            <a:endParaRPr b="1">
              <a:solidFill>
                <a:srgbClr val="5D009C"/>
              </a:solidFill>
            </a:endParaRPr>
          </a:p>
          <a:p>
            <a:pPr marL="457200" lvl="0" indent="-431800" algn="l" rtl="0">
              <a:spcBef>
                <a:spcPts val="0"/>
              </a:spcBef>
              <a:spcAft>
                <a:spcPts val="0"/>
              </a:spcAft>
              <a:buClr>
                <a:srgbClr val="5D009C"/>
              </a:buClr>
              <a:buSzPts val="3200"/>
              <a:buChar char="•"/>
            </a:pPr>
            <a:r>
              <a:rPr lang="cs-CZ">
                <a:solidFill>
                  <a:srgbClr val="5D009C"/>
                </a:solidFill>
              </a:rPr>
              <a:t>Ve dvou písních sólově zpívá</a:t>
            </a:r>
            <a:endParaRPr>
              <a:solidFill>
                <a:srgbClr val="5D009C"/>
              </a:solidFill>
            </a:endParaRPr>
          </a:p>
          <a:p>
            <a:pPr marL="457200" lvl="0" indent="-431800" algn="l" rtl="0">
              <a:spcBef>
                <a:spcPts val="0"/>
              </a:spcBef>
              <a:spcAft>
                <a:spcPts val="0"/>
              </a:spcAft>
              <a:buClr>
                <a:srgbClr val="5D009C"/>
              </a:buClr>
              <a:buSzPts val="3200"/>
              <a:buChar char="•"/>
            </a:pPr>
            <a:r>
              <a:rPr lang="cs-CZ">
                <a:solidFill>
                  <a:srgbClr val="5D009C"/>
                </a:solidFill>
              </a:rPr>
              <a:t>Charakteristická rychlá technika bicích</a:t>
            </a:r>
            <a:endParaRPr>
              <a:solidFill>
                <a:srgbClr val="5D009C"/>
              </a:solidFill>
            </a:endParaRPr>
          </a:p>
          <a:p>
            <a:pPr marL="457200" lvl="0" indent="-431800" algn="l" rtl="0">
              <a:spcBef>
                <a:spcPts val="0"/>
              </a:spcBef>
              <a:spcAft>
                <a:spcPts val="0"/>
              </a:spcAft>
              <a:buClr>
                <a:srgbClr val="5D009C"/>
              </a:buClr>
              <a:buSzPts val="3200"/>
              <a:buChar char="•"/>
            </a:pPr>
            <a:r>
              <a:rPr lang="cs-CZ">
                <a:solidFill>
                  <a:srgbClr val="5D009C"/>
                </a:solidFill>
              </a:rPr>
              <a:t>Kvůli osobním důvodům opustil skupinu roku 1980</a:t>
            </a:r>
            <a:endParaRPr>
              <a:solidFill>
                <a:srgbClr val="5D009C"/>
              </a:solidFill>
            </a:endParaRPr>
          </a:p>
          <a:p>
            <a:pPr marL="457200" lvl="0" indent="-431800" algn="l" rtl="0">
              <a:spcBef>
                <a:spcPts val="0"/>
              </a:spcBef>
              <a:spcAft>
                <a:spcPts val="0"/>
              </a:spcAft>
              <a:buClr>
                <a:srgbClr val="5D009C"/>
              </a:buClr>
              <a:buSzPts val="3200"/>
              <a:buChar char="•"/>
            </a:pPr>
            <a:r>
              <a:rPr lang="cs-CZ">
                <a:solidFill>
                  <a:srgbClr val="5D009C"/>
                </a:solidFill>
              </a:rPr>
              <a:t>Inspiroval bubeníky jako Dave Grohl, Lars Ulrich a Matt Cameron</a:t>
            </a:r>
            <a:endParaRPr>
              <a:solidFill>
                <a:srgbClr val="5D009C"/>
              </a:solidFill>
            </a:endParaRPr>
          </a:p>
        </p:txBody>
      </p:sp>
      <p:pic>
        <p:nvPicPr>
          <p:cNvPr id="408" name="Google Shape;408;p4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858000" y="3210002"/>
            <a:ext cx="2140600" cy="3243350"/>
          </a:xfrm>
          <a:prstGeom prst="rect">
            <a:avLst/>
          </a:prstGeom>
          <a:noFill/>
          <a:ln>
            <a:noFill/>
          </a:ln>
        </p:spPr>
      </p:pic>
      <p:pic>
        <p:nvPicPr>
          <p:cNvPr id="409" name="Google Shape;409;p47"/>
          <p:cNvPicPr preferRelativeResize="0"/>
          <p:nvPr/>
        </p:nvPicPr>
        <p:blipFill>
          <a:blip r:embed="rId4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16700" y="250900"/>
            <a:ext cx="3294549" cy="2195251"/>
          </a:xfrm>
          <a:prstGeom prst="rect">
            <a:avLst/>
          </a:prstGeom>
          <a:noFill/>
          <a:ln>
            <a:noFill/>
          </a:ln>
        </p:spPr>
      </p:pic>
      <p:pic>
        <p:nvPicPr>
          <p:cNvPr id="410" name="Google Shape;410;p4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74050" y="107375"/>
            <a:ext cx="1943100" cy="14287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5" name="Google Shape;415;p48"/>
          <p:cNvSpPr txBox="1">
            <a:spLocks noGrp="1"/>
          </p:cNvSpPr>
          <p:nvPr>
            <p:ph type="title"/>
          </p:nvPr>
        </p:nvSpPr>
        <p:spPr>
          <a:xfrm>
            <a:off x="457200" y="-2"/>
            <a:ext cx="8229600" cy="9942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b="1">
                <a:solidFill>
                  <a:srgbClr val="5D009C"/>
                </a:solidFill>
              </a:rPr>
              <a:t>Historie</a:t>
            </a:r>
            <a:endParaRPr b="1">
              <a:solidFill>
                <a:srgbClr val="5D009C"/>
              </a:solidFill>
            </a:endParaRPr>
          </a:p>
        </p:txBody>
      </p:sp>
      <p:sp>
        <p:nvSpPr>
          <p:cNvPr id="416" name="Google Shape;416;p48"/>
          <p:cNvSpPr txBox="1">
            <a:spLocks noGrp="1"/>
          </p:cNvSpPr>
          <p:nvPr>
            <p:ph type="body" idx="1"/>
          </p:nvPr>
        </p:nvSpPr>
        <p:spPr>
          <a:xfrm>
            <a:off x="420025" y="994200"/>
            <a:ext cx="8229600" cy="49833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400050" algn="l" rtl="0">
              <a:spcBef>
                <a:spcPts val="360"/>
              </a:spcBef>
              <a:spcAft>
                <a:spcPts val="0"/>
              </a:spcAft>
              <a:buClr>
                <a:srgbClr val="5D009C"/>
              </a:buClr>
              <a:buSzPts val="2700"/>
              <a:buChar char="•"/>
            </a:pPr>
            <a:r>
              <a:rPr lang="cs-CZ" sz="2700">
                <a:solidFill>
                  <a:srgbClr val="5D009C"/>
                </a:solidFill>
              </a:rPr>
              <a:t>Kapela vznikla v </a:t>
            </a:r>
            <a:r>
              <a:rPr lang="cs-CZ" sz="2700" b="1">
                <a:solidFill>
                  <a:srgbClr val="5D009C"/>
                </a:solidFill>
              </a:rPr>
              <a:t>Birminghamu</a:t>
            </a:r>
            <a:r>
              <a:rPr lang="cs-CZ" sz="2700">
                <a:solidFill>
                  <a:srgbClr val="5D009C"/>
                </a:solidFill>
              </a:rPr>
              <a:t>, industriální části střední Anglie</a:t>
            </a:r>
            <a:endParaRPr sz="2700">
              <a:solidFill>
                <a:srgbClr val="5D009C"/>
              </a:solidFill>
            </a:endParaRPr>
          </a:p>
          <a:p>
            <a:pPr marL="457200" lvl="0" indent="-400050" algn="l" rtl="0">
              <a:spcBef>
                <a:spcPts val="0"/>
              </a:spcBef>
              <a:spcAft>
                <a:spcPts val="0"/>
              </a:spcAft>
              <a:buClr>
                <a:srgbClr val="5D009C"/>
              </a:buClr>
              <a:buSzPts val="2700"/>
              <a:buChar char="•"/>
            </a:pPr>
            <a:r>
              <a:rPr lang="cs-CZ" sz="2700">
                <a:solidFill>
                  <a:srgbClr val="5D009C"/>
                </a:solidFill>
              </a:rPr>
              <a:t>Původní názvy byly </a:t>
            </a:r>
            <a:r>
              <a:rPr lang="cs-CZ">
                <a:solidFill>
                  <a:srgbClr val="5D009C"/>
                </a:solidFill>
              </a:rPr>
              <a:t>„</a:t>
            </a:r>
            <a:r>
              <a:rPr lang="cs-CZ" sz="2700">
                <a:solidFill>
                  <a:srgbClr val="5D009C"/>
                </a:solidFill>
              </a:rPr>
              <a:t>Polka Tulk Blues Band” a </a:t>
            </a:r>
            <a:r>
              <a:rPr lang="cs-CZ">
                <a:solidFill>
                  <a:srgbClr val="5D009C"/>
                </a:solidFill>
              </a:rPr>
              <a:t>„</a:t>
            </a:r>
            <a:r>
              <a:rPr lang="cs-CZ" sz="2700">
                <a:solidFill>
                  <a:srgbClr val="5D009C"/>
                </a:solidFill>
              </a:rPr>
              <a:t>Earth”, název </a:t>
            </a:r>
            <a:r>
              <a:rPr lang="cs-CZ">
                <a:solidFill>
                  <a:srgbClr val="5D009C"/>
                </a:solidFill>
              </a:rPr>
              <a:t>„</a:t>
            </a:r>
            <a:r>
              <a:rPr lang="cs-CZ" sz="2700">
                <a:solidFill>
                  <a:srgbClr val="5D009C"/>
                </a:solidFill>
              </a:rPr>
              <a:t>Black Sabbath” je podle stejnojmenného populárního hororu</a:t>
            </a:r>
            <a:endParaRPr sz="2700">
              <a:solidFill>
                <a:srgbClr val="5D009C"/>
              </a:solidFill>
            </a:endParaRPr>
          </a:p>
          <a:p>
            <a:pPr marL="457200" lvl="0" indent="-400050" algn="l" rtl="0">
              <a:spcBef>
                <a:spcPts val="0"/>
              </a:spcBef>
              <a:spcAft>
                <a:spcPts val="0"/>
              </a:spcAft>
              <a:buClr>
                <a:srgbClr val="5D009C"/>
              </a:buClr>
              <a:buSzPts val="2700"/>
              <a:buChar char="•"/>
            </a:pPr>
            <a:r>
              <a:rPr lang="cs-CZ" sz="2700">
                <a:solidFill>
                  <a:srgbClr val="5D009C"/>
                </a:solidFill>
              </a:rPr>
              <a:t>V </a:t>
            </a:r>
            <a:r>
              <a:rPr lang="cs-CZ" sz="2700" b="1">
                <a:solidFill>
                  <a:srgbClr val="5D009C"/>
                </a:solidFill>
              </a:rPr>
              <a:t>pátek 13.</a:t>
            </a:r>
            <a:r>
              <a:rPr lang="cs-CZ" sz="2700">
                <a:solidFill>
                  <a:srgbClr val="5D009C"/>
                </a:solidFill>
              </a:rPr>
              <a:t> února 1970 vydala kapela album </a:t>
            </a:r>
            <a:r>
              <a:rPr lang="cs-CZ">
                <a:solidFill>
                  <a:srgbClr val="5D009C"/>
                </a:solidFill>
              </a:rPr>
              <a:t>„</a:t>
            </a:r>
            <a:r>
              <a:rPr lang="cs-CZ" sz="2700" b="1" u="sng">
                <a:solidFill>
                  <a:srgbClr val="5D009C"/>
                </a:solidFill>
                <a:hlinkClick r:id="rId3">
                  <a:extLst>
                    <a:ext uri="{A12FA001-AC4F-418D-AE19-62706E023703}">
                      <ahyp:hlinkClr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val="tx"/>
                    </a:ext>
                  </a:extLst>
                </a:hlinkClick>
              </a:rPr>
              <a:t>Black Sabbath</a:t>
            </a:r>
            <a:r>
              <a:rPr lang="cs-CZ" sz="2700">
                <a:solidFill>
                  <a:srgbClr val="5D009C"/>
                </a:solidFill>
              </a:rPr>
              <a:t>”, které šokovalo svět svojí kontroverzí a bylo označeno jako satanistické</a:t>
            </a:r>
            <a:endParaRPr sz="2700">
              <a:solidFill>
                <a:srgbClr val="5D009C"/>
              </a:solidFill>
            </a:endParaRPr>
          </a:p>
          <a:p>
            <a:pPr marL="914400" marR="2197463" lvl="1" indent="-311150" algn="l" rtl="0">
              <a:spcBef>
                <a:spcPts val="0"/>
              </a:spcBef>
              <a:spcAft>
                <a:spcPts val="0"/>
              </a:spcAft>
              <a:buClr>
                <a:srgbClr val="5D009C"/>
              </a:buClr>
              <a:buSzPts val="1300"/>
              <a:buChar char="–"/>
            </a:pPr>
            <a:r>
              <a:rPr lang="cs-CZ" sz="2300">
                <a:solidFill>
                  <a:srgbClr val="5D009C"/>
                </a:solidFill>
              </a:rPr>
              <a:t>I přes tyto názory si album našlo statisíce fanoušků a v Anglii se vyšplhalo do první desítky hudebních žebříčků</a:t>
            </a:r>
            <a:endParaRPr sz="2300">
              <a:solidFill>
                <a:srgbClr val="5D009C"/>
              </a:solidFill>
            </a:endParaRPr>
          </a:p>
          <a:p>
            <a:pPr marL="914400" marR="2197463" lvl="1" indent="-374650" algn="l" rtl="0">
              <a:spcBef>
                <a:spcPts val="0"/>
              </a:spcBef>
              <a:spcAft>
                <a:spcPts val="0"/>
              </a:spcAft>
              <a:buClr>
                <a:srgbClr val="5D009C"/>
              </a:buClr>
              <a:buSzPts val="2300"/>
              <a:buChar char="–"/>
            </a:pPr>
            <a:r>
              <a:rPr lang="cs-CZ" sz="2300">
                <a:solidFill>
                  <a:srgbClr val="5D009C"/>
                </a:solidFill>
              </a:rPr>
              <a:t>Album ja považováno, jako první metalové album na světě (</a:t>
            </a:r>
            <a:r>
              <a:rPr lang="cs-CZ" sz="2300" u="sng">
                <a:solidFill>
                  <a:srgbClr val="5D009C"/>
                </a:solidFill>
                <a:hlinkClick r:id="rId4">
                  <a:extLst>
                    <a:ext uri="{A12FA001-AC4F-418D-AE19-62706E023703}">
                      <ahyp:hlinkClr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val="tx"/>
                    </a:ext>
                  </a:extLst>
                </a:hlinkClick>
              </a:rPr>
              <a:t>video</a:t>
            </a:r>
            <a:r>
              <a:rPr lang="cs-CZ" sz="2300">
                <a:solidFill>
                  <a:srgbClr val="5D009C"/>
                </a:solidFill>
              </a:rPr>
              <a:t>)</a:t>
            </a:r>
            <a:endParaRPr sz="2300">
              <a:solidFill>
                <a:srgbClr val="5D009C"/>
              </a:solidFill>
            </a:endParaRPr>
          </a:p>
          <a:p>
            <a:pPr marL="0" marR="2197463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417" name="Google Shape;417;p48"/>
          <p:cNvPicPr preferRelativeResize="0"/>
          <p:nvPr/>
        </p:nvPicPr>
        <p:blipFill>
          <a:blip r:embed="rId5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33100" y="4181700"/>
            <a:ext cx="2425400" cy="2425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2" name="Google Shape;422;p49"/>
          <p:cNvSpPr txBox="1">
            <a:spLocks noGrp="1"/>
          </p:cNvSpPr>
          <p:nvPr>
            <p:ph type="title"/>
          </p:nvPr>
        </p:nvSpPr>
        <p:spPr>
          <a:xfrm>
            <a:off x="457200" y="-2"/>
            <a:ext cx="8229600" cy="9942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b="1">
                <a:solidFill>
                  <a:srgbClr val="5D009C"/>
                </a:solidFill>
              </a:rPr>
              <a:t>Historie</a:t>
            </a:r>
            <a:endParaRPr b="1">
              <a:solidFill>
                <a:srgbClr val="5D009C"/>
              </a:solidFill>
            </a:endParaRPr>
          </a:p>
        </p:txBody>
      </p:sp>
      <p:sp>
        <p:nvSpPr>
          <p:cNvPr id="423" name="Google Shape;423;p49"/>
          <p:cNvSpPr txBox="1">
            <a:spLocks noGrp="1"/>
          </p:cNvSpPr>
          <p:nvPr>
            <p:ph type="body" idx="1"/>
          </p:nvPr>
        </p:nvSpPr>
        <p:spPr>
          <a:xfrm>
            <a:off x="457200" y="1143000"/>
            <a:ext cx="8229600" cy="49833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marR="2017463" lvl="0" indent="-400050" algn="l" rtl="0">
              <a:spcBef>
                <a:spcPts val="360"/>
              </a:spcBef>
              <a:spcAft>
                <a:spcPts val="0"/>
              </a:spcAft>
              <a:buClr>
                <a:srgbClr val="5D009C"/>
              </a:buClr>
              <a:buSzPts val="2700"/>
              <a:buChar char="•"/>
            </a:pPr>
            <a:r>
              <a:rPr lang="cs-CZ" sz="2700">
                <a:solidFill>
                  <a:srgbClr val="5D009C"/>
                </a:solidFill>
              </a:rPr>
              <a:t>Na konci roku 1970 vyšlo ještě album „</a:t>
            </a:r>
            <a:r>
              <a:rPr lang="cs-CZ" sz="2700" b="1">
                <a:solidFill>
                  <a:srgbClr val="5D009C"/>
                </a:solidFill>
              </a:rPr>
              <a:t>Paranoid</a:t>
            </a:r>
            <a:r>
              <a:rPr lang="cs-CZ" sz="2700">
                <a:solidFill>
                  <a:srgbClr val="5D009C"/>
                </a:solidFill>
              </a:rPr>
              <a:t>”, které kapele obstaralo ještě větší pozornost.</a:t>
            </a:r>
            <a:endParaRPr sz="2700">
              <a:solidFill>
                <a:srgbClr val="5D009C"/>
              </a:solidFill>
            </a:endParaRPr>
          </a:p>
          <a:p>
            <a:pPr marL="914400" marR="2017463" lvl="1" indent="-311150" algn="l" rtl="0">
              <a:spcBef>
                <a:spcPts val="0"/>
              </a:spcBef>
              <a:spcAft>
                <a:spcPts val="0"/>
              </a:spcAft>
              <a:buClr>
                <a:srgbClr val="5D009C"/>
              </a:buClr>
              <a:buSzPts val="1300"/>
              <a:buChar char="–"/>
            </a:pPr>
            <a:r>
              <a:rPr lang="cs-CZ" sz="2300">
                <a:solidFill>
                  <a:srgbClr val="5D009C"/>
                </a:solidFill>
              </a:rPr>
              <a:t>Téma písní jsou například odpor vůči válce – </a:t>
            </a:r>
            <a:r>
              <a:rPr lang="cs-CZ" sz="2300" u="sng">
                <a:solidFill>
                  <a:srgbClr val="5D009C"/>
                </a:solidFill>
                <a:hlinkClick r:id="rId3">
                  <a:extLst>
                    <a:ext uri="{A12FA001-AC4F-418D-AE19-62706E023703}">
                      <ahyp:hlinkClr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val="tx"/>
                    </a:ext>
                  </a:extLst>
                </a:hlinkClick>
              </a:rPr>
              <a:t>War Pigs</a:t>
            </a:r>
            <a:r>
              <a:rPr lang="cs-CZ" sz="2300">
                <a:solidFill>
                  <a:srgbClr val="5D009C"/>
                </a:solidFill>
              </a:rPr>
              <a:t>, schizofrenie – </a:t>
            </a:r>
            <a:r>
              <a:rPr lang="cs-CZ" sz="2300" u="sng">
                <a:solidFill>
                  <a:srgbClr val="5D009C"/>
                </a:solidFill>
                <a:hlinkClick r:id="rId4">
                  <a:extLst>
                    <a:ext uri="{A12FA001-AC4F-418D-AE19-62706E023703}">
                      <ahyp:hlinkClr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val="tx"/>
                    </a:ext>
                  </a:extLst>
                </a:hlinkClick>
              </a:rPr>
              <a:t>Paranoid</a:t>
            </a:r>
            <a:r>
              <a:rPr lang="cs-CZ" sz="2300">
                <a:solidFill>
                  <a:srgbClr val="5D009C"/>
                </a:solidFill>
              </a:rPr>
              <a:t>, roboti – </a:t>
            </a:r>
            <a:r>
              <a:rPr lang="cs-CZ" sz="2300" u="sng">
                <a:solidFill>
                  <a:srgbClr val="5D009C"/>
                </a:solidFill>
                <a:hlinkClick r:id="rId5">
                  <a:extLst>
                    <a:ext uri="{A12FA001-AC4F-418D-AE19-62706E023703}">
                      <ahyp:hlinkClr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val="tx"/>
                    </a:ext>
                  </a:extLst>
                </a:hlinkClick>
              </a:rPr>
              <a:t>Iron man</a:t>
            </a:r>
            <a:endParaRPr sz="2300">
              <a:solidFill>
                <a:srgbClr val="5D009C"/>
              </a:solidFill>
            </a:endParaRPr>
          </a:p>
          <a:p>
            <a:pPr marL="457200" marR="0" lvl="0" indent="-400050" algn="l" rtl="0">
              <a:spcBef>
                <a:spcPts val="0"/>
              </a:spcBef>
              <a:spcAft>
                <a:spcPts val="0"/>
              </a:spcAft>
              <a:buClr>
                <a:srgbClr val="5D009C"/>
              </a:buClr>
              <a:buSzPts val="2700"/>
              <a:buChar char="•"/>
            </a:pPr>
            <a:r>
              <a:rPr lang="cs-CZ" sz="2700">
                <a:solidFill>
                  <a:srgbClr val="5D009C"/>
                </a:solidFill>
              </a:rPr>
              <a:t>V druhé polovině sedmdesátých let přichází komerční neúspěchy</a:t>
            </a:r>
            <a:endParaRPr sz="2700">
              <a:solidFill>
                <a:srgbClr val="5D009C"/>
              </a:solidFill>
            </a:endParaRPr>
          </a:p>
          <a:p>
            <a:pPr marL="914400" marR="0" lvl="1" indent="-311150" algn="l" rtl="0">
              <a:spcBef>
                <a:spcPts val="0"/>
              </a:spcBef>
              <a:spcAft>
                <a:spcPts val="0"/>
              </a:spcAft>
              <a:buClr>
                <a:srgbClr val="5D009C"/>
              </a:buClr>
              <a:buSzPts val="1300"/>
              <a:buChar char="–"/>
            </a:pPr>
            <a:r>
              <a:rPr lang="cs-CZ" sz="2300">
                <a:solidFill>
                  <a:srgbClr val="5D009C"/>
                </a:solidFill>
              </a:rPr>
              <a:t>Ozzy byl vyhozen kvůli problémům s alkoholem</a:t>
            </a:r>
            <a:endParaRPr sz="2300">
              <a:solidFill>
                <a:srgbClr val="5D009C"/>
              </a:solidFill>
            </a:endParaRPr>
          </a:p>
          <a:p>
            <a:pPr marL="914400" marR="0" lvl="1" indent="-311150" algn="l" rtl="0">
              <a:spcBef>
                <a:spcPts val="0"/>
              </a:spcBef>
              <a:spcAft>
                <a:spcPts val="0"/>
              </a:spcAft>
              <a:buClr>
                <a:srgbClr val="5D009C"/>
              </a:buClr>
              <a:buSzPts val="1300"/>
              <a:buChar char="–"/>
            </a:pPr>
            <a:r>
              <a:rPr lang="cs-CZ" sz="2300">
                <a:solidFill>
                  <a:srgbClr val="5D009C"/>
                </a:solidFill>
              </a:rPr>
              <a:t>Bill Ward odchází během turné kvůli osobním problémům</a:t>
            </a:r>
            <a:endParaRPr sz="2300">
              <a:solidFill>
                <a:srgbClr val="5D009C"/>
              </a:solidFill>
            </a:endParaRPr>
          </a:p>
          <a:p>
            <a:pPr marL="457200" marR="0" lvl="0" indent="-400050" algn="l" rtl="0">
              <a:spcBef>
                <a:spcPts val="0"/>
              </a:spcBef>
              <a:spcAft>
                <a:spcPts val="0"/>
              </a:spcAft>
              <a:buClr>
                <a:srgbClr val="5D009C"/>
              </a:buClr>
              <a:buSzPts val="2700"/>
              <a:buChar char="•"/>
            </a:pPr>
            <a:r>
              <a:rPr lang="cs-CZ" sz="2700">
                <a:solidFill>
                  <a:srgbClr val="5D009C"/>
                </a:solidFill>
              </a:rPr>
              <a:t>Kapela existuje několik let dál, ale nemá tak velký úspěch a sestava skupiny se stále mění</a:t>
            </a:r>
            <a:endParaRPr sz="2700">
              <a:solidFill>
                <a:srgbClr val="5D009C"/>
              </a:solidFill>
            </a:endParaRPr>
          </a:p>
          <a:p>
            <a:pPr marL="457200" marR="0" lvl="0" indent="-400050" algn="l" rtl="0">
              <a:spcBef>
                <a:spcPts val="0"/>
              </a:spcBef>
              <a:spcAft>
                <a:spcPts val="0"/>
              </a:spcAft>
              <a:buClr>
                <a:srgbClr val="5D009C"/>
              </a:buClr>
              <a:buSzPts val="2700"/>
              <a:buChar char="•"/>
            </a:pPr>
            <a:r>
              <a:rPr lang="cs-CZ" sz="2700">
                <a:solidFill>
                  <a:srgbClr val="5D009C"/>
                </a:solidFill>
              </a:rPr>
              <a:t>Od té doby kapela udělala několik reunion koncertů</a:t>
            </a:r>
            <a:endParaRPr sz="2700">
              <a:solidFill>
                <a:srgbClr val="5D009C"/>
              </a:solidFill>
            </a:endParaRPr>
          </a:p>
        </p:txBody>
      </p:sp>
      <p:pic>
        <p:nvPicPr>
          <p:cNvPr id="424" name="Google Shape;424;p49"/>
          <p:cNvPicPr preferRelativeResize="0"/>
          <p:nvPr/>
        </p:nvPicPr>
        <p:blipFill>
          <a:blip r:embed="rId6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03375" y="845625"/>
            <a:ext cx="2438400" cy="2438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9" name="Google Shape;429;p50"/>
          <p:cNvSpPr txBox="1">
            <a:spLocks noGrp="1"/>
          </p:cNvSpPr>
          <p:nvPr>
            <p:ph type="title"/>
          </p:nvPr>
        </p:nvSpPr>
        <p:spPr>
          <a:xfrm>
            <a:off x="457200" y="0"/>
            <a:ext cx="3074100" cy="9201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b="1">
                <a:solidFill>
                  <a:srgbClr val="5D009C"/>
                </a:solidFill>
              </a:rPr>
              <a:t>Tvorba</a:t>
            </a:r>
            <a:endParaRPr b="1">
              <a:solidFill>
                <a:srgbClr val="5D009C"/>
              </a:solidFill>
            </a:endParaRPr>
          </a:p>
        </p:txBody>
      </p:sp>
      <p:sp>
        <p:nvSpPr>
          <p:cNvPr id="430" name="Google Shape;430;p50"/>
          <p:cNvSpPr txBox="1">
            <a:spLocks noGrp="1"/>
          </p:cNvSpPr>
          <p:nvPr>
            <p:ph type="body" idx="1"/>
          </p:nvPr>
        </p:nvSpPr>
        <p:spPr>
          <a:xfrm>
            <a:off x="457200" y="920100"/>
            <a:ext cx="8229600" cy="52062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marR="2017463" lvl="0" indent="-431800" algn="l" rtl="0">
              <a:spcBef>
                <a:spcPts val="360"/>
              </a:spcBef>
              <a:spcAft>
                <a:spcPts val="0"/>
              </a:spcAft>
              <a:buClr>
                <a:srgbClr val="5D009C"/>
              </a:buClr>
              <a:buSzPts val="3200"/>
              <a:buChar char="•"/>
            </a:pPr>
            <a:r>
              <a:rPr lang="cs-CZ" b="1" u="sng">
                <a:solidFill>
                  <a:srgbClr val="5D009C"/>
                </a:solidFill>
                <a:hlinkClick r:id="rId3">
                  <a:extLst>
                    <a:ext uri="{A12FA001-AC4F-418D-AE19-62706E023703}">
                      <ahyp:hlinkClr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val="tx"/>
                    </a:ext>
                  </a:extLst>
                </a:hlinkClick>
              </a:rPr>
              <a:t>Paranoid</a:t>
            </a:r>
            <a:endParaRPr b="1">
              <a:solidFill>
                <a:srgbClr val="5D009C"/>
              </a:solidFill>
            </a:endParaRPr>
          </a:p>
          <a:p>
            <a:pPr marL="457200" marR="2017463" lvl="0" indent="-431800" algn="l" rtl="0">
              <a:spcBef>
                <a:spcPts val="0"/>
              </a:spcBef>
              <a:spcAft>
                <a:spcPts val="0"/>
              </a:spcAft>
              <a:buClr>
                <a:srgbClr val="5D009C"/>
              </a:buClr>
              <a:buSzPts val="3200"/>
              <a:buChar char="•"/>
            </a:pPr>
            <a:r>
              <a:rPr lang="cs-CZ" u="sng">
                <a:solidFill>
                  <a:srgbClr val="5D009C"/>
                </a:solidFill>
                <a:hlinkClick r:id="rId4">
                  <a:extLst>
                    <a:ext uri="{A12FA001-AC4F-418D-AE19-62706E023703}">
                      <ahyp:hlinkClr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val="tx"/>
                    </a:ext>
                  </a:extLst>
                </a:hlinkClick>
              </a:rPr>
              <a:t>War Pigs</a:t>
            </a:r>
            <a:endParaRPr>
              <a:solidFill>
                <a:srgbClr val="5D009C"/>
              </a:solidFill>
            </a:endParaRPr>
          </a:p>
          <a:p>
            <a:pPr marL="457200" lvl="0" indent="-431800" algn="l" rtl="0">
              <a:spcBef>
                <a:spcPts val="0"/>
              </a:spcBef>
              <a:spcAft>
                <a:spcPts val="0"/>
              </a:spcAft>
              <a:buClr>
                <a:srgbClr val="5D009C"/>
              </a:buClr>
              <a:buSzPts val="3200"/>
              <a:buChar char="•"/>
            </a:pPr>
            <a:r>
              <a:rPr lang="cs-CZ" u="sng">
                <a:solidFill>
                  <a:srgbClr val="5D009C"/>
                </a:solidFill>
                <a:hlinkClick r:id="rId5">
                  <a:extLst>
                    <a:ext uri="{A12FA001-AC4F-418D-AE19-62706E023703}">
                      <ahyp:hlinkClr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val="tx"/>
                    </a:ext>
                  </a:extLst>
                </a:hlinkClick>
              </a:rPr>
              <a:t>Black Sabbath</a:t>
            </a:r>
            <a:endParaRPr>
              <a:solidFill>
                <a:srgbClr val="5D009C"/>
              </a:solidFill>
            </a:endParaRPr>
          </a:p>
          <a:p>
            <a:pPr marL="457200" marR="2017463" lvl="0" indent="-431800" algn="l" rtl="0">
              <a:spcBef>
                <a:spcPts val="0"/>
              </a:spcBef>
              <a:spcAft>
                <a:spcPts val="0"/>
              </a:spcAft>
              <a:buClr>
                <a:srgbClr val="5D009C"/>
              </a:buClr>
              <a:buSzPts val="3200"/>
              <a:buChar char="•"/>
            </a:pPr>
            <a:r>
              <a:rPr lang="cs-CZ" b="1" u="sng">
                <a:solidFill>
                  <a:srgbClr val="5D009C"/>
                </a:solidFill>
                <a:hlinkClick r:id="rId6">
                  <a:extLst>
                    <a:ext uri="{A12FA001-AC4F-418D-AE19-62706E023703}">
                      <ahyp:hlinkClr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val="tx"/>
                    </a:ext>
                  </a:extLst>
                </a:hlinkClick>
              </a:rPr>
              <a:t>Iron man</a:t>
            </a:r>
            <a:endParaRPr b="1">
              <a:solidFill>
                <a:srgbClr val="5D009C"/>
              </a:solidFill>
            </a:endParaRPr>
          </a:p>
          <a:p>
            <a:pPr marL="457200" lvl="0" indent="-431800" algn="l" rtl="0">
              <a:spcBef>
                <a:spcPts val="0"/>
              </a:spcBef>
              <a:spcAft>
                <a:spcPts val="0"/>
              </a:spcAft>
              <a:buClr>
                <a:srgbClr val="5D009C"/>
              </a:buClr>
              <a:buSzPts val="3200"/>
              <a:buChar char="•"/>
            </a:pPr>
            <a:r>
              <a:rPr lang="cs-CZ" u="sng">
                <a:solidFill>
                  <a:srgbClr val="5D009C"/>
                </a:solidFill>
                <a:hlinkClick r:id="rId7">
                  <a:extLst>
                    <a:ext uri="{A12FA001-AC4F-418D-AE19-62706E023703}">
                      <ahyp:hlinkClr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val="tx"/>
                    </a:ext>
                  </a:extLst>
                </a:hlinkClick>
              </a:rPr>
              <a:t>N.I.B.</a:t>
            </a:r>
            <a:endParaRPr>
              <a:solidFill>
                <a:srgbClr val="5D009C"/>
              </a:solidFill>
            </a:endParaRPr>
          </a:p>
          <a:p>
            <a:pPr marL="457200" lvl="0" indent="-431800" algn="l" rtl="0">
              <a:spcBef>
                <a:spcPts val="0"/>
              </a:spcBef>
              <a:spcAft>
                <a:spcPts val="0"/>
              </a:spcAft>
              <a:buClr>
                <a:srgbClr val="5D009C"/>
              </a:buClr>
              <a:buSzPts val="3200"/>
              <a:buChar char="•"/>
            </a:pPr>
            <a:r>
              <a:rPr lang="cs-CZ" u="sng">
                <a:solidFill>
                  <a:srgbClr val="5D009C"/>
                </a:solidFill>
                <a:hlinkClick r:id="rId8">
                  <a:extLst>
                    <a:ext uri="{A12FA001-AC4F-418D-AE19-62706E023703}">
                      <ahyp:hlinkClr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val="tx"/>
                    </a:ext>
                  </a:extLst>
                </a:hlinkClick>
              </a:rPr>
              <a:t>Children of The Sea</a:t>
            </a:r>
            <a:endParaRPr>
              <a:solidFill>
                <a:srgbClr val="5D009C"/>
              </a:solidFill>
            </a:endParaRPr>
          </a:p>
          <a:p>
            <a:pPr marL="457200" lvl="0" indent="-431800" algn="l" rtl="0">
              <a:spcBef>
                <a:spcPts val="0"/>
              </a:spcBef>
              <a:spcAft>
                <a:spcPts val="0"/>
              </a:spcAft>
              <a:buClr>
                <a:srgbClr val="5D009C"/>
              </a:buClr>
              <a:buSzPts val="3200"/>
              <a:buChar char="•"/>
            </a:pPr>
            <a:r>
              <a:rPr lang="cs-CZ" u="sng">
                <a:solidFill>
                  <a:srgbClr val="5D009C"/>
                </a:solidFill>
                <a:hlinkClick r:id="rId9">
                  <a:extLst>
                    <a:ext uri="{A12FA001-AC4F-418D-AE19-62706E023703}">
                      <ahyp:hlinkClr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val="tx"/>
                    </a:ext>
                  </a:extLst>
                </a:hlinkClick>
              </a:rPr>
              <a:t>Heaven and Hell</a:t>
            </a:r>
            <a:endParaRPr>
              <a:solidFill>
                <a:srgbClr val="5D009C"/>
              </a:solidFill>
            </a:endParaRPr>
          </a:p>
          <a:p>
            <a:pPr marL="457200" lvl="0" indent="-431800" algn="l" rtl="0">
              <a:spcBef>
                <a:spcPts val="0"/>
              </a:spcBef>
              <a:spcAft>
                <a:spcPts val="0"/>
              </a:spcAft>
              <a:buClr>
                <a:srgbClr val="5D009C"/>
              </a:buClr>
              <a:buSzPts val="3200"/>
              <a:buChar char="•"/>
            </a:pPr>
            <a:r>
              <a:rPr lang="cs-CZ" u="sng">
                <a:solidFill>
                  <a:srgbClr val="5D009C"/>
                </a:solidFill>
                <a:hlinkClick r:id="rId10">
                  <a:extLst>
                    <a:ext uri="{A12FA001-AC4F-418D-AE19-62706E023703}">
                      <ahyp:hlinkClr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val="tx"/>
                    </a:ext>
                  </a:extLst>
                </a:hlinkClick>
              </a:rPr>
              <a:t>The Wizard</a:t>
            </a:r>
            <a:endParaRPr>
              <a:solidFill>
                <a:srgbClr val="5D009C"/>
              </a:solidFill>
            </a:endParaRPr>
          </a:p>
          <a:p>
            <a:pPr marL="457200" lvl="0" indent="-431800" algn="l" rtl="0">
              <a:spcBef>
                <a:spcPts val="0"/>
              </a:spcBef>
              <a:spcAft>
                <a:spcPts val="0"/>
              </a:spcAft>
              <a:buClr>
                <a:srgbClr val="5D009C"/>
              </a:buClr>
              <a:buSzPts val="3200"/>
              <a:buChar char="•"/>
            </a:pPr>
            <a:r>
              <a:rPr lang="cs-CZ" u="sng">
                <a:solidFill>
                  <a:srgbClr val="5D009C"/>
                </a:solidFill>
                <a:hlinkClick r:id="rId11">
                  <a:extLst>
                    <a:ext uri="{A12FA001-AC4F-418D-AE19-62706E023703}">
                      <ahyp:hlinkClr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val="tx"/>
                    </a:ext>
                  </a:extLst>
                </a:hlinkClick>
              </a:rPr>
              <a:t>Sabbath Bloody Sabbath</a:t>
            </a:r>
            <a:endParaRPr>
              <a:solidFill>
                <a:srgbClr val="5D009C"/>
              </a:solidFill>
            </a:endParaRPr>
          </a:p>
        </p:txBody>
      </p:sp>
      <p:pic>
        <p:nvPicPr>
          <p:cNvPr id="431" name="Google Shape;431;p50"/>
          <p:cNvPicPr preferRelativeResize="0"/>
          <p:nvPr/>
        </p:nvPicPr>
        <p:blipFill>
          <a:blip r:embed="rId12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38425" y="83650"/>
            <a:ext cx="3559100" cy="2372750"/>
          </a:xfrm>
          <a:prstGeom prst="rect">
            <a:avLst/>
          </a:prstGeom>
          <a:noFill/>
          <a:ln>
            <a:noFill/>
          </a:ln>
        </p:spPr>
      </p:pic>
      <p:pic>
        <p:nvPicPr>
          <p:cNvPr id="432" name="Google Shape;432;p50"/>
          <p:cNvPicPr preferRelativeResize="0"/>
          <p:nvPr/>
        </p:nvPicPr>
        <p:blipFill>
          <a:blip r:embed="rId1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09156" y="46450"/>
            <a:ext cx="2084301" cy="2949501"/>
          </a:xfrm>
          <a:prstGeom prst="rect">
            <a:avLst/>
          </a:prstGeom>
          <a:noFill/>
          <a:ln>
            <a:noFill/>
          </a:ln>
        </p:spPr>
      </p:pic>
      <p:pic>
        <p:nvPicPr>
          <p:cNvPr id="433" name="Google Shape;433;p50"/>
          <p:cNvPicPr preferRelativeResize="0"/>
          <p:nvPr/>
        </p:nvPicPr>
        <p:blipFill>
          <a:blip r:embed="rId14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88650" y="4250578"/>
            <a:ext cx="3955351" cy="2539970"/>
          </a:xfrm>
          <a:prstGeom prst="rect">
            <a:avLst/>
          </a:prstGeom>
          <a:noFill/>
          <a:ln>
            <a:noFill/>
          </a:ln>
        </p:spPr>
      </p:pic>
      <p:pic>
        <p:nvPicPr>
          <p:cNvPr id="434" name="Google Shape;434;p50"/>
          <p:cNvPicPr preferRelativeResize="0"/>
          <p:nvPr/>
        </p:nvPicPr>
        <p:blipFill rotWithShape="1">
          <a:blip r:embed="rId15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1266" t="-2742"/>
          <a:stretch/>
        </p:blipFill>
        <p:spPr>
          <a:xfrm>
            <a:off x="5463150" y="2385271"/>
            <a:ext cx="3709649" cy="20874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9" name="Google Shape;439;p51"/>
          <p:cNvSpPr txBox="1">
            <a:spLocks noGrp="1"/>
          </p:cNvSpPr>
          <p:nvPr>
            <p:ph type="title"/>
          </p:nvPr>
        </p:nvSpPr>
        <p:spPr>
          <a:xfrm>
            <a:off x="457200" y="-2"/>
            <a:ext cx="8229600" cy="9942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b="1">
                <a:solidFill>
                  <a:srgbClr val="5D009C"/>
                </a:solidFill>
              </a:rPr>
              <a:t>Aktuálnost</a:t>
            </a:r>
            <a:endParaRPr b="1">
              <a:solidFill>
                <a:srgbClr val="5D009C"/>
              </a:solidFill>
            </a:endParaRPr>
          </a:p>
        </p:txBody>
      </p:sp>
      <p:sp>
        <p:nvSpPr>
          <p:cNvPr id="440" name="Google Shape;440;p51"/>
          <p:cNvSpPr txBox="1">
            <a:spLocks noGrp="1"/>
          </p:cNvSpPr>
          <p:nvPr>
            <p:ph type="body" idx="1"/>
          </p:nvPr>
        </p:nvSpPr>
        <p:spPr>
          <a:xfrm>
            <a:off x="457200" y="1143000"/>
            <a:ext cx="8229600" cy="49833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marR="0" lvl="0" indent="-425450" algn="l" rtl="0">
              <a:spcBef>
                <a:spcPts val="360"/>
              </a:spcBef>
              <a:spcAft>
                <a:spcPts val="0"/>
              </a:spcAft>
              <a:buClr>
                <a:srgbClr val="5D009C"/>
              </a:buClr>
              <a:buSzPts val="3100"/>
              <a:buChar char="•"/>
            </a:pPr>
            <a:r>
              <a:rPr lang="cs-CZ" sz="3100">
                <a:solidFill>
                  <a:srgbClr val="5D009C"/>
                </a:solidFill>
              </a:rPr>
              <a:t>V roce 2016 skupina uskutečnila poslední turné „The End Tour” při kterém navštívili i Prahu</a:t>
            </a:r>
            <a:endParaRPr sz="3100">
              <a:solidFill>
                <a:srgbClr val="5D009C"/>
              </a:solidFill>
            </a:endParaRPr>
          </a:p>
          <a:p>
            <a:pPr marL="914400" marR="0" lvl="1" indent="-336550" algn="l" rtl="0">
              <a:spcBef>
                <a:spcPts val="0"/>
              </a:spcBef>
              <a:spcAft>
                <a:spcPts val="0"/>
              </a:spcAft>
              <a:buClr>
                <a:srgbClr val="5D009C"/>
              </a:buClr>
              <a:buSzPts val="1700"/>
              <a:buChar char="–"/>
            </a:pPr>
            <a:r>
              <a:rPr lang="cs-CZ" sz="2700">
                <a:solidFill>
                  <a:srgbClr val="5D009C"/>
                </a:solidFill>
              </a:rPr>
              <a:t>V roce 2017 uskutečnila v Birminghamu poslední dva koncerty „</a:t>
            </a:r>
            <a:r>
              <a:rPr lang="cs-CZ" sz="2700" u="sng">
                <a:solidFill>
                  <a:srgbClr val="5D009C"/>
                </a:solidFill>
                <a:hlinkClick r:id="rId3">
                  <a:extLst>
                    <a:ext uri="{A12FA001-AC4F-418D-AE19-62706E023703}">
                      <ahyp:hlinkClr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val="tx"/>
                    </a:ext>
                  </a:extLst>
                </a:hlinkClick>
              </a:rPr>
              <a:t>The End</a:t>
            </a:r>
            <a:r>
              <a:rPr lang="cs-CZ" sz="2700">
                <a:solidFill>
                  <a:srgbClr val="5D009C"/>
                </a:solidFill>
              </a:rPr>
              <a:t>” v původní sestavě kromě bubeníka Billa Warda</a:t>
            </a:r>
            <a:endParaRPr sz="2700">
              <a:solidFill>
                <a:srgbClr val="5D009C"/>
              </a:solidFill>
            </a:endParaRPr>
          </a:p>
          <a:p>
            <a:pPr marL="457200" marR="2917463" lvl="0" indent="-425450" algn="l" rtl="0">
              <a:spcBef>
                <a:spcPts val="0"/>
              </a:spcBef>
              <a:spcAft>
                <a:spcPts val="0"/>
              </a:spcAft>
              <a:buClr>
                <a:srgbClr val="5D009C"/>
              </a:buClr>
              <a:buSzPts val="3100"/>
              <a:buChar char="•"/>
            </a:pPr>
            <a:r>
              <a:rPr lang="cs-CZ" sz="3100">
                <a:solidFill>
                  <a:srgbClr val="5D009C"/>
                </a:solidFill>
              </a:rPr>
              <a:t>Ozzy Osbourne pokračuje ve své sólové kariéře – letos vyšlo album „Ordinary Man”</a:t>
            </a:r>
            <a:endParaRPr sz="3100">
              <a:solidFill>
                <a:srgbClr val="5D009C"/>
              </a:solidFill>
            </a:endParaRPr>
          </a:p>
          <a:p>
            <a:pPr marL="457200" marR="0" lvl="0" indent="-425450" algn="l" rtl="0">
              <a:spcBef>
                <a:spcPts val="0"/>
              </a:spcBef>
              <a:spcAft>
                <a:spcPts val="0"/>
              </a:spcAft>
              <a:buClr>
                <a:srgbClr val="5D009C"/>
              </a:buClr>
              <a:buSzPts val="3100"/>
              <a:buChar char="•"/>
            </a:pPr>
            <a:r>
              <a:rPr lang="cs-CZ" sz="3100">
                <a:solidFill>
                  <a:srgbClr val="5D009C"/>
                </a:solidFill>
              </a:rPr>
              <a:t>Hudba skupiny je stále velice populární a má miliony posluchačů </a:t>
            </a:r>
            <a:endParaRPr sz="3100">
              <a:solidFill>
                <a:srgbClr val="5D009C"/>
              </a:solidFill>
            </a:endParaRPr>
          </a:p>
        </p:txBody>
      </p:sp>
      <p:pic>
        <p:nvPicPr>
          <p:cNvPr id="441" name="Google Shape;441;p51"/>
          <p:cNvPicPr preferRelativeResize="0"/>
          <p:nvPr/>
        </p:nvPicPr>
        <p:blipFill>
          <a:blip r:embed="rId4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87475" y="3010825"/>
            <a:ext cx="3068651" cy="1814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16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None/>
            </a:pPr>
            <a:endParaRPr/>
          </a:p>
          <a:p>
            <a:pPr marL="342900" lvl="0" indent="-139700" algn="l" rtl="0">
              <a:spcBef>
                <a:spcPts val="640"/>
              </a:spcBef>
              <a:spcAft>
                <a:spcPts val="0"/>
              </a:spcAft>
              <a:buClr>
                <a:schemeClr val="lt1"/>
              </a:buClr>
              <a:buSzPts val="3200"/>
              <a:buNone/>
            </a:pPr>
            <a:endParaRPr/>
          </a:p>
        </p:txBody>
      </p:sp>
      <p:sp>
        <p:nvSpPr>
          <p:cNvPr id="129" name="Google Shape;129;p16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DF322D"/>
              </a:buClr>
              <a:buSzPts val="5400"/>
              <a:buFont typeface="Calibri"/>
              <a:buNone/>
            </a:pPr>
            <a:r>
              <a:rPr lang="cs-CZ" sz="5400" b="1">
                <a:solidFill>
                  <a:srgbClr val="DF322D"/>
                </a:solidFill>
              </a:rPr>
              <a:t>Členové</a:t>
            </a:r>
            <a:endParaRPr sz="5400" b="1">
              <a:solidFill>
                <a:srgbClr val="DF322D"/>
              </a:solidFill>
            </a:endParaRPr>
          </a:p>
        </p:txBody>
      </p:sp>
      <p:pic>
        <p:nvPicPr>
          <p:cNvPr id="130" name="Google Shape;130;p16" descr="AC â¡ DC - Caricature | Hudba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835696" y="1196752"/>
            <a:ext cx="5040560" cy="531059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6" name="Google Shape;446;p52"/>
          <p:cNvSpPr txBox="1">
            <a:spLocks noGrp="1"/>
          </p:cNvSpPr>
          <p:nvPr>
            <p:ph type="title"/>
          </p:nvPr>
        </p:nvSpPr>
        <p:spPr>
          <a:xfrm>
            <a:off x="457200" y="79488"/>
            <a:ext cx="8229600" cy="11430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/>
              <a:t>Náš názor</a:t>
            </a:r>
            <a:endParaRPr/>
          </a:p>
        </p:txBody>
      </p:sp>
      <p:sp>
        <p:nvSpPr>
          <p:cNvPr id="447" name="Google Shape;447;p52"/>
          <p:cNvSpPr txBox="1">
            <a:spLocks noGrp="1"/>
          </p:cNvSpPr>
          <p:nvPr>
            <p:ph type="body" idx="1"/>
          </p:nvPr>
        </p:nvSpPr>
        <p:spPr>
          <a:xfrm>
            <a:off x="457200" y="1222500"/>
            <a:ext cx="8229600" cy="4903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431800" algn="l" rtl="0">
              <a:spcBef>
                <a:spcPts val="360"/>
              </a:spcBef>
              <a:spcAft>
                <a:spcPts val="0"/>
              </a:spcAft>
              <a:buSzPts val="3200"/>
              <a:buChar char="•"/>
            </a:pPr>
            <a:r>
              <a:rPr lang="cs-CZ"/>
              <a:t>Tato muzika se nám oběma opravdu líbí a to hlavně Led Zeppelin</a:t>
            </a:r>
            <a:endParaRPr/>
          </a:p>
          <a:p>
            <a:pPr marL="457200" lvl="0" indent="-431800" algn="l" rtl="0">
              <a:spcBef>
                <a:spcPts val="0"/>
              </a:spcBef>
              <a:spcAft>
                <a:spcPts val="0"/>
              </a:spcAft>
              <a:buSzPts val="3200"/>
              <a:buChar char="•"/>
            </a:pPr>
            <a:r>
              <a:rPr lang="cs-CZ"/>
              <a:t>Myslíme si, že pojem </a:t>
            </a:r>
            <a:r>
              <a:rPr lang="cs-CZ">
                <a:solidFill>
                  <a:srgbClr val="FFFFFF"/>
                </a:solidFill>
              </a:rPr>
              <a:t>„Hard Rock” může být zavádějící a je to opravdu široký pojem, protože do Hard Rocku jsou přiřazeny kapely jako Queen a Beatles, které mají pár písniček, které jsou víc heavy, ale do Hard Rocku bychom je nezařadili</a:t>
            </a:r>
            <a:endParaRPr sz="3700">
              <a:solidFill>
                <a:srgbClr val="FFFF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17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DF322D"/>
              </a:buClr>
              <a:buSzPts val="4800"/>
              <a:buFont typeface="Calibri"/>
              <a:buNone/>
            </a:pPr>
            <a:r>
              <a:rPr lang="cs-CZ" sz="4800" b="1">
                <a:solidFill>
                  <a:srgbClr val="DF322D"/>
                </a:solidFill>
              </a:rPr>
              <a:t>Členové</a:t>
            </a:r>
            <a:endParaRPr sz="4800" b="1">
              <a:solidFill>
                <a:srgbClr val="DF322D"/>
              </a:solidFill>
            </a:endParaRPr>
          </a:p>
        </p:txBody>
      </p:sp>
      <p:sp>
        <p:nvSpPr>
          <p:cNvPr id="136" name="Google Shape;136;p17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Char char="•"/>
            </a:pPr>
            <a:r>
              <a:rPr lang="cs-CZ"/>
              <a:t>Bylo to značně složité:</a:t>
            </a:r>
            <a:endParaRPr/>
          </a:p>
        </p:txBody>
      </p:sp>
      <p:pic>
        <p:nvPicPr>
          <p:cNvPr id="137" name="Google Shape;137;p17" descr="https://upload.wikimedia.org/wikipedia/cs/timeline/fca287898c8f06770812347eb9b4b096.png"/>
          <p:cNvPicPr preferRelativeResize="0"/>
          <p:nvPr/>
        </p:nvPicPr>
        <p:blipFill rotWithShape="1"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46754" y="2132856"/>
            <a:ext cx="7986055" cy="448017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18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3322712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DF322D"/>
              </a:buClr>
              <a:buSzPts val="4400"/>
              <a:buFont typeface="Calibri"/>
              <a:buNone/>
            </a:pPr>
            <a:r>
              <a:rPr lang="cs-CZ" b="1">
                <a:solidFill>
                  <a:srgbClr val="DF322D"/>
                </a:solidFill>
              </a:rPr>
              <a:t>Angus Young</a:t>
            </a:r>
            <a:endParaRPr b="1">
              <a:solidFill>
                <a:srgbClr val="DF322D"/>
              </a:solidFill>
            </a:endParaRPr>
          </a:p>
        </p:txBody>
      </p:sp>
      <p:sp>
        <p:nvSpPr>
          <p:cNvPr id="143" name="Google Shape;143;p18"/>
          <p:cNvSpPr txBox="1">
            <a:spLocks noGrp="1"/>
          </p:cNvSpPr>
          <p:nvPr>
            <p:ph type="body" idx="1"/>
          </p:nvPr>
        </p:nvSpPr>
        <p:spPr>
          <a:xfrm>
            <a:off x="840948" y="4797152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Char char="•"/>
            </a:pPr>
            <a:r>
              <a:rPr lang="cs-CZ" sz="2800"/>
              <a:t>Oba stáli u zrodu kapely v roce 1973</a:t>
            </a:r>
            <a:endParaRPr/>
          </a:p>
          <a:p>
            <a:pPr marL="342900" lvl="0" indent="-342900" algn="l" rtl="0"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SzPts val="2800"/>
              <a:buChar char="•"/>
            </a:pPr>
            <a:r>
              <a:rPr lang="cs-CZ" sz="2800"/>
              <a:t>Ancus – sólová kytara, členem dodnes</a:t>
            </a:r>
            <a:endParaRPr/>
          </a:p>
          <a:p>
            <a:pPr marL="342900" lvl="0" indent="-342900" algn="l" rtl="0"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SzPts val="2800"/>
              <a:buChar char="•"/>
            </a:pPr>
            <a:r>
              <a:rPr lang="cs-CZ" sz="2800"/>
              <a:t>Malcolm – rytmická kytara, 2014 odešel (zdravotní potíže)</a:t>
            </a:r>
            <a:endParaRPr/>
          </a:p>
        </p:txBody>
      </p:sp>
      <p:sp>
        <p:nvSpPr>
          <p:cNvPr id="144" name="Google Shape;144;p18"/>
          <p:cNvSpPr txBox="1"/>
          <p:nvPr/>
        </p:nvSpPr>
        <p:spPr>
          <a:xfrm>
            <a:off x="5076056" y="299592"/>
            <a:ext cx="36004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DF322D"/>
              </a:buClr>
              <a:buSzPts val="4070"/>
              <a:buFont typeface="Calibri"/>
              <a:buNone/>
            </a:pPr>
            <a:r>
              <a:rPr lang="cs-CZ" sz="4070" b="1" i="0" u="none" strike="noStrike" cap="none">
                <a:solidFill>
                  <a:srgbClr val="DF322D"/>
                </a:solidFill>
                <a:latin typeface="Calibri"/>
                <a:ea typeface="Calibri"/>
                <a:cs typeface="Calibri"/>
                <a:sym typeface="Calibri"/>
              </a:rPr>
              <a:t>Malcolm Young</a:t>
            </a:r>
            <a:endParaRPr sz="4070" b="1" i="0" u="none" strike="noStrike" cap="none">
              <a:solidFill>
                <a:srgbClr val="DF322D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45" name="Google Shape;145;p18" descr="Angus Young | OSOBNOSTI.cz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15616" y="1408281"/>
            <a:ext cx="2038350" cy="3057526"/>
          </a:xfrm>
          <a:prstGeom prst="rect">
            <a:avLst/>
          </a:prstGeom>
          <a:noFill/>
          <a:ln>
            <a:noFill/>
          </a:ln>
        </p:spPr>
      </p:pic>
      <p:pic>
        <p:nvPicPr>
          <p:cNvPr id="146" name="Google Shape;146;p18" descr="Malcolm Young â Wikipedie"/>
          <p:cNvPicPr preferRelativeResize="0"/>
          <p:nvPr/>
        </p:nvPicPr>
        <p:blipFill rotWithShape="1">
          <a:blip r:embed="rId4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559769" y="1442592"/>
            <a:ext cx="2776989" cy="3096344"/>
          </a:xfrm>
          <a:prstGeom prst="rect">
            <a:avLst/>
          </a:prstGeom>
          <a:noFill/>
          <a:ln>
            <a:noFill/>
          </a:ln>
        </p:spPr>
      </p:pic>
      <p:sp>
        <p:nvSpPr>
          <p:cNvPr id="147" name="Google Shape;147;p18"/>
          <p:cNvSpPr txBox="1"/>
          <p:nvPr/>
        </p:nvSpPr>
        <p:spPr>
          <a:xfrm>
            <a:off x="3851920" y="1988840"/>
            <a:ext cx="1224136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3200" b="0" i="0" u="none" strike="noStrike" cap="none" dirty="0" smtClean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bratři</a:t>
            </a:r>
            <a:endParaRPr sz="3200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148" name="Google Shape;148;p18"/>
          <p:cNvCxnSpPr>
            <a:stCxn id="147" idx="1"/>
          </p:cNvCxnSpPr>
          <p:nvPr/>
        </p:nvCxnSpPr>
        <p:spPr>
          <a:xfrm flipH="1">
            <a:off x="3347920" y="2281228"/>
            <a:ext cx="504000" cy="0"/>
          </a:xfrm>
          <a:prstGeom prst="straightConnector1">
            <a:avLst/>
          </a:prstGeom>
          <a:noFill/>
          <a:ln w="9525" cap="flat" cmpd="sng">
            <a:solidFill>
              <a:srgbClr val="BD4B48"/>
            </a:solidFill>
            <a:prstDash val="solid"/>
            <a:round/>
            <a:headEnd type="none" w="sm" len="sm"/>
            <a:tailEnd type="stealth" w="med" len="med"/>
          </a:ln>
        </p:spPr>
      </p:cxnSp>
      <p:cxnSp>
        <p:nvCxnSpPr>
          <p:cNvPr id="149" name="Google Shape;149;p18"/>
          <p:cNvCxnSpPr>
            <a:stCxn id="147" idx="3"/>
          </p:cNvCxnSpPr>
          <p:nvPr/>
        </p:nvCxnSpPr>
        <p:spPr>
          <a:xfrm>
            <a:off x="5076056" y="2281228"/>
            <a:ext cx="359992" cy="0"/>
          </a:xfrm>
          <a:prstGeom prst="straightConnector1">
            <a:avLst/>
          </a:prstGeom>
          <a:noFill/>
          <a:ln w="9525" cap="flat" cmpd="sng">
            <a:solidFill>
              <a:srgbClr val="BD4B48"/>
            </a:solidFill>
            <a:prstDash val="solid"/>
            <a:round/>
            <a:headEnd type="none" w="sm" len="sm"/>
            <a:tailEnd type="stealth" w="med" len="med"/>
          </a:ln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19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3322712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DF322D"/>
              </a:buClr>
              <a:buSzPts val="4400"/>
              <a:buFont typeface="Calibri"/>
              <a:buNone/>
            </a:pPr>
            <a:r>
              <a:rPr lang="cs-CZ" b="1">
                <a:solidFill>
                  <a:srgbClr val="DF322D"/>
                </a:solidFill>
              </a:rPr>
              <a:t>Angus Young</a:t>
            </a:r>
            <a:endParaRPr b="1">
              <a:solidFill>
                <a:srgbClr val="DF322D"/>
              </a:solidFill>
            </a:endParaRPr>
          </a:p>
        </p:txBody>
      </p:sp>
      <p:sp>
        <p:nvSpPr>
          <p:cNvPr id="155" name="Google Shape;155;p19"/>
          <p:cNvSpPr txBox="1">
            <a:spLocks noGrp="1"/>
          </p:cNvSpPr>
          <p:nvPr>
            <p:ph type="body" idx="1"/>
          </p:nvPr>
        </p:nvSpPr>
        <p:spPr>
          <a:xfrm>
            <a:off x="840948" y="4797152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Char char="•"/>
            </a:pPr>
            <a:r>
              <a:rPr lang="cs-CZ" sz="2800"/>
              <a:t>Zastoupil Malcolma v roce 1988 kvůli závislosti na alkoholu</a:t>
            </a:r>
            <a:endParaRPr/>
          </a:p>
          <a:p>
            <a:pPr marL="342900" lvl="0" indent="-342900" algn="l" rtl="0"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SzPts val="2800"/>
              <a:buChar char="•"/>
            </a:pPr>
            <a:r>
              <a:rPr lang="cs-CZ" sz="2800"/>
              <a:t>Nahradil Malcolma v roce 2014 kvůli zdravotním problémům</a:t>
            </a:r>
            <a:endParaRPr/>
          </a:p>
        </p:txBody>
      </p:sp>
      <p:sp>
        <p:nvSpPr>
          <p:cNvPr id="156" name="Google Shape;156;p19"/>
          <p:cNvSpPr txBox="1"/>
          <p:nvPr/>
        </p:nvSpPr>
        <p:spPr>
          <a:xfrm>
            <a:off x="5076056" y="299592"/>
            <a:ext cx="36004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DF322D"/>
              </a:buClr>
              <a:buSzPts val="4400"/>
              <a:buFont typeface="Calibri"/>
              <a:buNone/>
            </a:pPr>
            <a:r>
              <a:rPr lang="cs-CZ" sz="4400" b="1">
                <a:solidFill>
                  <a:srgbClr val="DF322D"/>
                </a:solidFill>
                <a:latin typeface="Calibri"/>
                <a:ea typeface="Calibri"/>
                <a:cs typeface="Calibri"/>
                <a:sym typeface="Calibri"/>
              </a:rPr>
              <a:t>Stevie Young</a:t>
            </a:r>
            <a:endParaRPr sz="4400" b="1">
              <a:solidFill>
                <a:srgbClr val="DF322D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57" name="Google Shape;157;p19" descr="Angus Young | OSOBNOSTI.cz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15616" y="1408281"/>
            <a:ext cx="2038350" cy="3057526"/>
          </a:xfrm>
          <a:prstGeom prst="rect">
            <a:avLst/>
          </a:prstGeom>
          <a:noFill/>
          <a:ln>
            <a:noFill/>
          </a:ln>
        </p:spPr>
      </p:pic>
      <p:sp>
        <p:nvSpPr>
          <p:cNvPr id="158" name="Google Shape;158;p19"/>
          <p:cNvSpPr txBox="1"/>
          <p:nvPr/>
        </p:nvSpPr>
        <p:spPr>
          <a:xfrm>
            <a:off x="3275856" y="1988840"/>
            <a:ext cx="1512167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3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synovec</a:t>
            </a:r>
            <a:endParaRPr sz="32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159" name="Google Shape;159;p19"/>
          <p:cNvCxnSpPr>
            <a:stCxn id="158" idx="3"/>
          </p:cNvCxnSpPr>
          <p:nvPr/>
        </p:nvCxnSpPr>
        <p:spPr>
          <a:xfrm>
            <a:off x="4788023" y="2281228"/>
            <a:ext cx="648000" cy="246300"/>
          </a:xfrm>
          <a:prstGeom prst="straightConnector1">
            <a:avLst/>
          </a:prstGeom>
          <a:noFill/>
          <a:ln w="9525" cap="flat" cmpd="sng">
            <a:solidFill>
              <a:srgbClr val="BD4B48"/>
            </a:solidFill>
            <a:prstDash val="solid"/>
            <a:round/>
            <a:headEnd type="none" w="sm" len="sm"/>
            <a:tailEnd type="stealth" w="med" len="med"/>
          </a:ln>
        </p:spPr>
      </p:cxnSp>
      <p:sp>
        <p:nvSpPr>
          <p:cNvPr id="160" name="Google Shape;160;p19" descr="63 aÃ±os cumple hoy Stevie Young.... - AC/DC Let there be rock ..."/>
          <p:cNvSpPr/>
          <p:nvPr/>
        </p:nvSpPr>
        <p:spPr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1" name="Google Shape;161;p19" descr="63 aÃ±os cumple hoy Stevie Young.... - AC/DC Let there be rock ..."/>
          <p:cNvSpPr/>
          <p:nvPr/>
        </p:nvSpPr>
        <p:spPr>
          <a:xfrm>
            <a:off x="307975" y="7937"/>
            <a:ext cx="304800" cy="3048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2" name="Google Shape;162;p19" descr="63 aÃ±os cumple hoy Stevie Young.... - AC/DC Let there be rock ..."/>
          <p:cNvSpPr/>
          <p:nvPr/>
        </p:nvSpPr>
        <p:spPr>
          <a:xfrm>
            <a:off x="460375" y="160337"/>
            <a:ext cx="304800" cy="3048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3" name="Google Shape;163;p19" descr="63 aÃ±os cumple hoy Stevie Young.... - AC/DC Let there be rock ..."/>
          <p:cNvSpPr/>
          <p:nvPr/>
        </p:nvSpPr>
        <p:spPr>
          <a:xfrm>
            <a:off x="612775" y="312737"/>
            <a:ext cx="304800" cy="3048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4" name="Google Shape;164;p19" descr="63 aÃ±os cumple hoy Stevie Young.... - AC/DC Let there be rock ..."/>
          <p:cNvSpPr/>
          <p:nvPr/>
        </p:nvSpPr>
        <p:spPr>
          <a:xfrm>
            <a:off x="765175" y="465137"/>
            <a:ext cx="304800" cy="3048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5" name="Google Shape;165;p19" descr="63 aÃ±os cumple hoy Stevie Young.... - AC/DC Let there be rock ..."/>
          <p:cNvSpPr/>
          <p:nvPr/>
        </p:nvSpPr>
        <p:spPr>
          <a:xfrm>
            <a:off x="917575" y="617537"/>
            <a:ext cx="304800" cy="3048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6" name="Google Shape;166;p19" descr="63 aÃ±os cumple hoy Stevie Young.... - AC/DC Let there be rock ..."/>
          <p:cNvSpPr/>
          <p:nvPr/>
        </p:nvSpPr>
        <p:spPr>
          <a:xfrm>
            <a:off x="1069975" y="769937"/>
            <a:ext cx="304800" cy="3048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7" name="Google Shape;167;p19" descr="63 aÃ±os cumple hoy Stevie Young.... - AC/DC Let there be rock ..."/>
          <p:cNvSpPr/>
          <p:nvPr/>
        </p:nvSpPr>
        <p:spPr>
          <a:xfrm>
            <a:off x="1222375" y="922337"/>
            <a:ext cx="304800" cy="3048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8" name="Google Shape;168;p19" descr="63 aÃ±os cumple hoy Stevie Young.... - AC/DC Let there be rock ..."/>
          <p:cNvSpPr/>
          <p:nvPr/>
        </p:nvSpPr>
        <p:spPr>
          <a:xfrm>
            <a:off x="1374775" y="1074737"/>
            <a:ext cx="304800" cy="3048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9" name="Google Shape;169;p19" descr="63 aÃ±os cumple hoy Stevie Young.... - AC/DC Let there be rock ..."/>
          <p:cNvSpPr/>
          <p:nvPr/>
        </p:nvSpPr>
        <p:spPr>
          <a:xfrm>
            <a:off x="1527175" y="1227137"/>
            <a:ext cx="304800" cy="3048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0" name="Google Shape;170;p19" descr="63 aÃ±os cumple hoy Stevie Young.... - AC/DC Let there be rock ..."/>
          <p:cNvSpPr/>
          <p:nvPr/>
        </p:nvSpPr>
        <p:spPr>
          <a:xfrm>
            <a:off x="1679575" y="1379537"/>
            <a:ext cx="304800" cy="3048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1" name="Google Shape;171;p19" descr="63 aÃ±os cumple hoy Stevie Young.... - AC/DC Let there be rock ..."/>
          <p:cNvSpPr/>
          <p:nvPr/>
        </p:nvSpPr>
        <p:spPr>
          <a:xfrm>
            <a:off x="1831975" y="1531937"/>
            <a:ext cx="304800" cy="3048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2" name="Google Shape;172;p19" descr="63 aÃ±os cumple hoy Stevie Young.... - AC/DC Let there be rock ..."/>
          <p:cNvSpPr/>
          <p:nvPr/>
        </p:nvSpPr>
        <p:spPr>
          <a:xfrm>
            <a:off x="1984375" y="1684337"/>
            <a:ext cx="304800" cy="3048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3" name="Google Shape;173;p19" descr="63 aÃ±os cumple hoy Stevie Young.... - AC/DC Let there be rock ..."/>
          <p:cNvSpPr/>
          <p:nvPr/>
        </p:nvSpPr>
        <p:spPr>
          <a:xfrm>
            <a:off x="2136775" y="1836737"/>
            <a:ext cx="304800" cy="3048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4" name="Google Shape;174;p19" descr="63 aÃ±os cumple hoy Stevie Young.... - AC/DC Let there be rock ..."/>
          <p:cNvSpPr/>
          <p:nvPr/>
        </p:nvSpPr>
        <p:spPr>
          <a:xfrm>
            <a:off x="2289175" y="1989137"/>
            <a:ext cx="304800" cy="3048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5" name="Google Shape;175;p19" descr="63 aÃ±os cumple hoy Stevie Young.... - AC/DC Let there be rock ..."/>
          <p:cNvSpPr/>
          <p:nvPr/>
        </p:nvSpPr>
        <p:spPr>
          <a:xfrm>
            <a:off x="2441575" y="2141537"/>
            <a:ext cx="304800" cy="3048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6" name="Google Shape;176;p19" descr="63 aÃ±os cumple hoy Stevie Young.... - AC/DC Let there be rock ..."/>
          <p:cNvSpPr/>
          <p:nvPr/>
        </p:nvSpPr>
        <p:spPr>
          <a:xfrm>
            <a:off x="2593975" y="2293937"/>
            <a:ext cx="304800" cy="3048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7" name="Google Shape;177;p19" descr="63 aÃ±os cumple hoy Stevie Young.... - AC/DC Let there be rock ..."/>
          <p:cNvSpPr/>
          <p:nvPr/>
        </p:nvSpPr>
        <p:spPr>
          <a:xfrm>
            <a:off x="2746375" y="2446337"/>
            <a:ext cx="304800" cy="3048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8" name="Google Shape;178;p19" descr="63 aÃ±os cumple hoy Stevie Young.... - AC/DC Let there be rock ..."/>
          <p:cNvSpPr/>
          <p:nvPr/>
        </p:nvSpPr>
        <p:spPr>
          <a:xfrm>
            <a:off x="2898775" y="2598737"/>
            <a:ext cx="304800" cy="3048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9" name="Google Shape;179;p19" descr="63 aÃ±os cumple hoy Stevie Young.... - AC/DC Let there be rock ..."/>
          <p:cNvSpPr/>
          <p:nvPr/>
        </p:nvSpPr>
        <p:spPr>
          <a:xfrm>
            <a:off x="3051175" y="2751137"/>
            <a:ext cx="304800" cy="3048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0" name="Google Shape;180;p19" descr="63 aÃ±os cumple hoy Stevie Young.... - AC/DC Let there be rock ..."/>
          <p:cNvSpPr/>
          <p:nvPr/>
        </p:nvSpPr>
        <p:spPr>
          <a:xfrm>
            <a:off x="3203575" y="2903537"/>
            <a:ext cx="304800" cy="3048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1" name="Google Shape;181;p19" descr="63 aÃ±os cumple hoy Stevie Young.... - AC/DC Let there be rock ..."/>
          <p:cNvSpPr/>
          <p:nvPr/>
        </p:nvSpPr>
        <p:spPr>
          <a:xfrm>
            <a:off x="3355975" y="3055937"/>
            <a:ext cx="304800" cy="3048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2" name="Google Shape;182;p19" descr="63 aÃ±os cumple hoy Stevie Young.... - AC/DC Let there be rock ..."/>
          <p:cNvSpPr/>
          <p:nvPr/>
        </p:nvSpPr>
        <p:spPr>
          <a:xfrm>
            <a:off x="3508375" y="3208337"/>
            <a:ext cx="304800" cy="3048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3" name="Google Shape;183;p19" descr="63 aÃ±os cumple hoy Stevie Young.... - AC/DC Let there be rock ..."/>
          <p:cNvSpPr/>
          <p:nvPr/>
        </p:nvSpPr>
        <p:spPr>
          <a:xfrm>
            <a:off x="3660775" y="3360737"/>
            <a:ext cx="304800" cy="3048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4" name="Google Shape;184;p19" descr="63 aÃ±os cumple hoy Stevie Young.... - AC/DC Let there be rock ..."/>
          <p:cNvSpPr/>
          <p:nvPr/>
        </p:nvSpPr>
        <p:spPr>
          <a:xfrm>
            <a:off x="3813175" y="3513137"/>
            <a:ext cx="304800" cy="3048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85" name="Google Shape;185;p19" descr="Stevie Young ACDC | Stevie young, Acdc, Ac dc band"/>
          <p:cNvPicPr preferRelativeResize="0"/>
          <p:nvPr/>
        </p:nvPicPr>
        <p:blipFill rotWithShape="1">
          <a:blip r:embed="rId4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652120" y="1241096"/>
            <a:ext cx="2260698" cy="339189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p20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DF322D"/>
              </a:buClr>
              <a:buSzPts val="4400"/>
              <a:buFont typeface="Calibri"/>
              <a:buNone/>
            </a:pPr>
            <a:r>
              <a:rPr lang="cs-CZ" b="1">
                <a:solidFill>
                  <a:srgbClr val="DF322D"/>
                </a:solidFill>
              </a:rPr>
              <a:t>„Bon“ Scott</a:t>
            </a:r>
            <a:endParaRPr b="1">
              <a:solidFill>
                <a:srgbClr val="DF322D"/>
              </a:solidFill>
            </a:endParaRPr>
          </a:p>
        </p:txBody>
      </p:sp>
      <p:sp>
        <p:nvSpPr>
          <p:cNvPr id="191" name="Google Shape;191;p20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5050904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Char char="•"/>
            </a:pPr>
            <a:r>
              <a:rPr lang="cs-CZ"/>
              <a:t>Zpěvák</a:t>
            </a:r>
            <a:endParaRPr/>
          </a:p>
          <a:p>
            <a:pPr marL="342900" lvl="0" indent="-342900" algn="l" rtl="0">
              <a:spcBef>
                <a:spcPts val="640"/>
              </a:spcBef>
              <a:spcAft>
                <a:spcPts val="0"/>
              </a:spcAft>
              <a:buClr>
                <a:schemeClr val="lt1"/>
              </a:buClr>
              <a:buSzPts val="3200"/>
              <a:buChar char="•"/>
            </a:pPr>
            <a:r>
              <a:rPr lang="cs-CZ"/>
              <a:t>Členem do roku 1880</a:t>
            </a:r>
            <a:endParaRPr/>
          </a:p>
          <a:p>
            <a:pPr marL="342900" lvl="0" indent="-342900" algn="l" rtl="0">
              <a:spcBef>
                <a:spcPts val="640"/>
              </a:spcBef>
              <a:spcAft>
                <a:spcPts val="0"/>
              </a:spcAft>
              <a:buClr>
                <a:schemeClr val="lt1"/>
              </a:buClr>
              <a:buSzPts val="3200"/>
              <a:buChar char="•"/>
            </a:pPr>
            <a:r>
              <a:rPr lang="cs-CZ"/>
              <a:t>Smrt otravou alkoholem</a:t>
            </a:r>
            <a:endParaRPr/>
          </a:p>
          <a:p>
            <a:pPr marL="342900" lvl="0" indent="-342900" algn="l" rtl="0">
              <a:spcBef>
                <a:spcPts val="640"/>
              </a:spcBef>
              <a:spcAft>
                <a:spcPts val="0"/>
              </a:spcAft>
              <a:buClr>
                <a:schemeClr val="lt1"/>
              </a:buClr>
              <a:buSzPts val="3200"/>
              <a:buChar char="•"/>
            </a:pPr>
            <a:r>
              <a:rPr lang="cs-CZ"/>
              <a:t>Po jeho smrti kapela zvažovala ukončení činnosti</a:t>
            </a:r>
            <a:endParaRPr/>
          </a:p>
        </p:txBody>
      </p:sp>
      <p:pic>
        <p:nvPicPr>
          <p:cNvPr id="192" name="Google Shape;192;p20" descr="Bon Scott v 70. letech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652120" y="1628800"/>
            <a:ext cx="2887588" cy="385886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p21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DF322D"/>
              </a:buClr>
              <a:buSzPts val="4400"/>
              <a:buFont typeface="Calibri"/>
              <a:buNone/>
            </a:pPr>
            <a:r>
              <a:rPr lang="cs-CZ" b="1">
                <a:solidFill>
                  <a:srgbClr val="DF322D"/>
                </a:solidFill>
              </a:rPr>
              <a:t>Brian Johnson</a:t>
            </a:r>
            <a:endParaRPr b="1">
              <a:solidFill>
                <a:srgbClr val="DF322D"/>
              </a:solidFill>
            </a:endParaRPr>
          </a:p>
        </p:txBody>
      </p:sp>
      <p:sp>
        <p:nvSpPr>
          <p:cNvPr id="198" name="Google Shape;198;p21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5338936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Char char="•"/>
            </a:pPr>
            <a:r>
              <a:rPr lang="cs-CZ"/>
              <a:t>Zpěvák</a:t>
            </a:r>
            <a:endParaRPr/>
          </a:p>
          <a:p>
            <a:pPr marL="342900" lvl="0" indent="-342900" algn="l" rtl="0">
              <a:lnSpc>
                <a:spcPct val="90000"/>
              </a:lnSpc>
              <a:spcBef>
                <a:spcPts val="640"/>
              </a:spcBef>
              <a:spcAft>
                <a:spcPts val="0"/>
              </a:spcAft>
              <a:buClr>
                <a:schemeClr val="lt1"/>
              </a:buClr>
              <a:buSzPts val="3200"/>
              <a:buChar char="•"/>
            </a:pPr>
            <a:r>
              <a:rPr lang="cs-CZ"/>
              <a:t>Nahradil Bona Scotta roku 1980</a:t>
            </a:r>
            <a:endParaRPr/>
          </a:p>
          <a:p>
            <a:pPr marL="342900" lvl="0" indent="-342900" algn="l" rtl="0">
              <a:lnSpc>
                <a:spcPct val="90000"/>
              </a:lnSpc>
              <a:spcBef>
                <a:spcPts val="640"/>
              </a:spcBef>
              <a:spcAft>
                <a:spcPts val="0"/>
              </a:spcAft>
              <a:buClr>
                <a:schemeClr val="lt1"/>
              </a:buClr>
              <a:buSzPts val="3200"/>
              <a:buChar char="•"/>
            </a:pPr>
            <a:r>
              <a:rPr lang="cs-CZ"/>
              <a:t>Vydal s ní album Back in Black</a:t>
            </a:r>
            <a:endParaRPr/>
          </a:p>
          <a:p>
            <a:pPr marL="342900" lvl="0" indent="-342900" algn="l" rtl="0">
              <a:lnSpc>
                <a:spcPct val="90000"/>
              </a:lnSpc>
              <a:spcBef>
                <a:spcPts val="640"/>
              </a:spcBef>
              <a:spcAft>
                <a:spcPts val="0"/>
              </a:spcAft>
              <a:buClr>
                <a:schemeClr val="lt1"/>
              </a:buClr>
              <a:buSzPts val="3200"/>
              <a:buChar char="•"/>
            </a:pPr>
            <a:r>
              <a:rPr lang="cs-CZ"/>
              <a:t>V roce 2016 začal mít potíže se sluchem, na koncertech ho nahradil Axl Rose, zpěvák kapely Guns N´ Roses</a:t>
            </a:r>
            <a:endParaRPr/>
          </a:p>
        </p:txBody>
      </p:sp>
      <p:pic>
        <p:nvPicPr>
          <p:cNvPr id="199" name="Google Shape;199;p21" descr="Brian Johnson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868144" y="1863606"/>
            <a:ext cx="2959596" cy="295959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iv systému Office">
  <a:themeElements>
    <a:clrScheme name="Kancelář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</TotalTime>
  <Words>1296</Words>
  <Application>Microsoft Office PowerPoint</Application>
  <PresentationFormat>Předvádění na obrazovce (4:3)</PresentationFormat>
  <Paragraphs>179</Paragraphs>
  <Slides>40</Slides>
  <Notes>40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40</vt:i4>
      </vt:variant>
    </vt:vector>
  </HeadingPairs>
  <TitlesOfParts>
    <vt:vector size="44" baseType="lpstr">
      <vt:lpstr>Arial</vt:lpstr>
      <vt:lpstr>Calibri</vt:lpstr>
      <vt:lpstr>Caveat</vt:lpstr>
      <vt:lpstr>Motiv systému Office</vt:lpstr>
      <vt:lpstr>Prezentace aplikace PowerPoint</vt:lpstr>
      <vt:lpstr>Prezentace aplikace PowerPoint</vt:lpstr>
      <vt:lpstr>Prezentace aplikace PowerPoint</vt:lpstr>
      <vt:lpstr>Členové</vt:lpstr>
      <vt:lpstr>Členové</vt:lpstr>
      <vt:lpstr>Angus Young</vt:lpstr>
      <vt:lpstr>Angus Young</vt:lpstr>
      <vt:lpstr>„Bon“ Scott</vt:lpstr>
      <vt:lpstr>Brian Johnson</vt:lpstr>
      <vt:lpstr>Cliff Wiliams</vt:lpstr>
      <vt:lpstr>Chris Slade</vt:lpstr>
      <vt:lpstr>Historie</vt:lpstr>
      <vt:lpstr>Historie</vt:lpstr>
      <vt:lpstr>Historie</vt:lpstr>
      <vt:lpstr>Historie</vt:lpstr>
      <vt:lpstr>Tvorba</vt:lpstr>
      <vt:lpstr>Tvorba</vt:lpstr>
      <vt:lpstr>Aktuálnost</vt:lpstr>
      <vt:lpstr>Prezentace aplikace PowerPoint</vt:lpstr>
      <vt:lpstr>Prezentace aplikace PowerPoint</vt:lpstr>
      <vt:lpstr>Členové</vt:lpstr>
      <vt:lpstr>Jimmy Page</vt:lpstr>
      <vt:lpstr>Robert Plant</vt:lpstr>
      <vt:lpstr>John Paul Jones</vt:lpstr>
      <vt:lpstr>John Bonham</vt:lpstr>
      <vt:lpstr>Historie</vt:lpstr>
      <vt:lpstr>Období 1971–1975</vt:lpstr>
      <vt:lpstr>Písně</vt:lpstr>
      <vt:lpstr>Aktuálnost</vt:lpstr>
      <vt:lpstr>Prezentace aplikace PowerPoint</vt:lpstr>
      <vt:lpstr>Členové</vt:lpstr>
      <vt:lpstr>Ozzy Osbourne</vt:lpstr>
      <vt:lpstr>Tony Iommi</vt:lpstr>
      <vt:lpstr>Geezer Butler</vt:lpstr>
      <vt:lpstr>Bill Ward</vt:lpstr>
      <vt:lpstr>Historie</vt:lpstr>
      <vt:lpstr>Historie</vt:lpstr>
      <vt:lpstr>Tvorba</vt:lpstr>
      <vt:lpstr>Aktuálnost</vt:lpstr>
      <vt:lpstr>Náš názor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cp:lastModifiedBy>Honza</cp:lastModifiedBy>
  <cp:revision>2</cp:revision>
  <dcterms:modified xsi:type="dcterms:W3CDTF">2020-10-27T12:46:56Z</dcterms:modified>
</cp:coreProperties>
</file>