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5"/>
  </p:notesMasterIdLst>
  <p:handoutMasterIdLst>
    <p:handoutMasterId r:id="rId16"/>
  </p:handoutMasterIdLst>
  <p:sldIdLst>
    <p:sldId id="267" r:id="rId5"/>
    <p:sldId id="278" r:id="rId6"/>
    <p:sldId id="279" r:id="rId7"/>
    <p:sldId id="280" r:id="rId8"/>
    <p:sldId id="281" r:id="rId9"/>
    <p:sldId id="282" r:id="rId10"/>
    <p:sldId id="283" r:id="rId11"/>
    <p:sldId id="285" r:id="rId12"/>
    <p:sldId id="284" r:id="rId13"/>
    <p:sldId id="286" r:id="rId14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9" autoAdjust="0"/>
    <p:restoredTop sz="94599" autoAdjust="0"/>
  </p:normalViewPr>
  <p:slideViewPr>
    <p:cSldViewPr>
      <p:cViewPr varScale="1">
        <p:scale>
          <a:sx n="83" d="100"/>
          <a:sy n="83" d="100"/>
        </p:scale>
        <p:origin x="-710" y="-7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5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6C6A671-5CA1-4180-ACE6-3FC6194F0EA5}" type="datetime1">
              <a:rPr lang="cs-CZ" smtClean="0"/>
              <a:t>02.04.2020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1114579-D02A-4B51-B5DF-8EC449F77AC7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5547AEFC-173E-426F-8D4C-BCA4A2F1AEB5}" type="datetime1">
              <a:rPr lang="cs-CZ" smtClean="0"/>
              <a:pPr/>
              <a:t>02.04.2020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6074690-7256-4BB9-AC0F-97AEAE8CDEC2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cs-CZ" smtClean="0"/>
              <a:pPr algn="r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3788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cs-CZ" smtClean="0"/>
              <a:pPr algn="r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1704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14B79FB4-7C01-46BA-BAB7-439113EA0853}" type="datetime1">
              <a:rPr lang="cs-CZ" smtClean="0"/>
              <a:pPr/>
              <a:t>02.04.2020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Elipsa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9" name="Ová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grpSp>
          <p:nvGrpSpPr>
            <p:cNvPr id="10" name="Skupina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Přímá spojnice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Skupina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Elipsa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15" name="Ová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Přímá spojnice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0D0876-0A77-4092-9A03-336E4A952021}" type="datetime1">
              <a:rPr lang="cs-CZ" smtClean="0"/>
              <a:pPr/>
              <a:t>02.04.2020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lvl="0"/>
            <a:r>
              <a:rPr lang="en-US" smtClean="0"/>
              <a:t>Click to edit Master title style</a:t>
            </a:r>
            <a:endParaRPr lang="cs-CZ" dirty="0" smtClean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6ADDB3-C74F-4789-8CE7-481CD2DA22CA}" type="datetime1">
              <a:rPr lang="cs-CZ" smtClean="0"/>
              <a:pPr/>
              <a:t>02.04.2020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12DE63F-35C4-45A7-B3E9-B9874064FD9A}" type="datetime1">
              <a:rPr lang="cs-CZ" smtClean="0"/>
              <a:pPr/>
              <a:t>02.04.2020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921765C-1CF0-4B4C-9CEA-079237FB4328}" type="datetime1">
              <a:rPr lang="cs-CZ" smtClean="0"/>
              <a:pPr/>
              <a:t>02.04.2020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2436812" y="3475736"/>
            <a:ext cx="7299944" cy="54864"/>
            <a:chOff x="1828085" y="2588441"/>
            <a:chExt cx="5476385" cy="41148"/>
          </a:xfrm>
        </p:grpSpPr>
        <p:sp>
          <p:nvSpPr>
            <p:cNvPr id="14" name="Elipsa 13"/>
            <p:cNvSpPr/>
            <p:nvPr/>
          </p:nvSpPr>
          <p:spPr>
            <a:xfrm>
              <a:off x="7258750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ál 14"/>
            <p:cNvSpPr/>
            <p:nvPr/>
          </p:nvSpPr>
          <p:spPr>
            <a:xfrm>
              <a:off x="182808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1942415" y="2594391"/>
              <a:ext cx="5259171" cy="29249"/>
              <a:chOff x="1929509" y="3458731"/>
              <a:chExt cx="5259171" cy="38998"/>
            </a:xfrm>
          </p:grpSpPr>
          <p:cxnSp>
            <p:nvCxnSpPr>
              <p:cNvPr id="17" name="Přímá spojnice 16"/>
              <p:cNvCxnSpPr/>
              <p:nvPr/>
            </p:nvCxnSpPr>
            <p:spPr>
              <a:xfrm>
                <a:off x="1929509" y="3458731"/>
                <a:ext cx="5259171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Přímá spojnice 17"/>
              <p:cNvCxnSpPr/>
              <p:nvPr/>
            </p:nvCxnSpPr>
            <p:spPr>
              <a:xfrm>
                <a:off x="1929509" y="3497729"/>
                <a:ext cx="5259171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20BCE3-7170-4FF0-ADAF-80BAA2F3B580}" type="datetime1">
              <a:rPr lang="cs-CZ" smtClean="0"/>
              <a:pPr/>
              <a:t>02.04.2020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9BA865-9D8D-458D-BDE0-FAD2420C3B66}" type="datetime1">
              <a:rPr lang="cs-CZ" smtClean="0"/>
              <a:pPr/>
              <a:t>02.04.2020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89DA893-7442-4B54-BE56-17F6BEF58EE5}" type="datetime1">
              <a:rPr lang="cs-CZ" smtClean="0"/>
              <a:pPr/>
              <a:t>02.04.2020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5AE0BA-91B0-47A8-A082-6CA0F34209B5}" type="datetime1">
              <a:rPr lang="cs-CZ" smtClean="0"/>
              <a:pPr/>
              <a:t>02.04.2020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D18FD22-0AC6-4B81-9221-2CAC7656190F}" type="datetime1">
              <a:rPr lang="cs-CZ" smtClean="0"/>
              <a:pPr/>
              <a:t>02.04.2020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n-US" smtClean="0"/>
              <a:t>Click icon to add picture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CA925A6-F508-43E9-A874-A2750152046C}" type="datetime1">
              <a:rPr lang="cs-CZ" smtClean="0"/>
              <a:pPr/>
              <a:t>02.04.2020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2400" dirty="0"/>
          </a:p>
        </p:txBody>
      </p:sp>
      <p:sp>
        <p:nvSpPr>
          <p:cNvPr id="8" name="Zaoblený obdélník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158DE54F-34F5-42D5-945C-F1886741C8A5}" type="datetime1">
              <a:rPr lang="cs-CZ" smtClean="0"/>
              <a:pPr/>
              <a:t>02.04.2020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9936" y="3645024"/>
            <a:ext cx="8568952" cy="27363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6792" y="4149080"/>
            <a:ext cx="9435241" cy="1080120"/>
          </a:xfrm>
        </p:spPr>
        <p:txBody>
          <a:bodyPr rtlCol="0">
            <a:normAutofit/>
          </a:bodyPr>
          <a:lstStyle/>
          <a:p>
            <a:pPr rtl="0"/>
            <a:r>
              <a:rPr lang="cs-CZ" sz="5400" dirty="0" smtClean="0"/>
              <a:t>ŠPANĚLSKÁ CHŘIPKA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82103" y="5301208"/>
            <a:ext cx="9429931" cy="504056"/>
          </a:xfrm>
        </p:spPr>
        <p:txBody>
          <a:bodyPr rtlCol="0">
            <a:normAutofit/>
          </a:bodyPr>
          <a:lstStyle/>
          <a:p>
            <a:pPr rtl="0"/>
            <a:r>
              <a:rPr lang="cs-CZ" sz="2400" dirty="0" smtClean="0"/>
              <a:t>Klára Žlučová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3141216"/>
          </a:xfrm>
        </p:spPr>
        <p:txBody>
          <a:bodyPr>
            <a:normAutofit/>
          </a:bodyPr>
          <a:lstStyle/>
          <a:p>
            <a:pPr algn="ctr"/>
            <a:r>
              <a:rPr lang="cs-CZ" sz="5400" dirty="0" smtClean="0"/>
              <a:t>Děkuji za pozornost.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348768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Základní fakta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218883" y="1803400"/>
            <a:ext cx="6603721" cy="4267200"/>
          </a:xfrm>
        </p:spPr>
        <p:txBody>
          <a:bodyPr rtlCol="0"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2000" dirty="0">
                <a:latin typeface="Book Antiqua" pitchFamily="18" charset="0"/>
              </a:rPr>
              <a:t>celosvětová pandemie chřipky v letech 1918 – </a:t>
            </a:r>
            <a:r>
              <a:rPr lang="cs-CZ" sz="2000" dirty="0" smtClean="0">
                <a:latin typeface="Book Antiqua" pitchFamily="18" charset="0"/>
              </a:rPr>
              <a:t>1920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 smtClean="0">
                <a:latin typeface="Book Antiqua" pitchFamily="18" charset="0"/>
              </a:rPr>
              <a:t>na </a:t>
            </a:r>
            <a:r>
              <a:rPr lang="cs-CZ" sz="2000" dirty="0">
                <a:latin typeface="Book Antiqua" pitchFamily="18" charset="0"/>
              </a:rPr>
              <a:t>člověka se přenesla z ptáků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>
                <a:latin typeface="Book Antiqua" pitchFamily="18" charset="0"/>
              </a:rPr>
              <a:t>poprvé zaznamenána v USA ve státě Kansas, do </a:t>
            </a:r>
            <a:r>
              <a:rPr lang="cs-CZ" sz="2000" dirty="0" smtClean="0">
                <a:latin typeface="Book Antiqua" pitchFamily="18" charset="0"/>
              </a:rPr>
              <a:t>týdne </a:t>
            </a:r>
            <a:r>
              <a:rPr lang="cs-CZ" sz="2000" dirty="0">
                <a:latin typeface="Book Antiqua" pitchFamily="18" charset="0"/>
              </a:rPr>
              <a:t>se rozšířila po všech amerických státech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>
                <a:latin typeface="Book Antiqua" pitchFamily="18" charset="0"/>
              </a:rPr>
              <a:t>následně se ve třech </a:t>
            </a:r>
            <a:r>
              <a:rPr lang="cs-CZ" sz="2000" dirty="0" smtClean="0">
                <a:latin typeface="Book Antiqua" pitchFamily="18" charset="0"/>
              </a:rPr>
              <a:t>měsících rozšířila do Evropy a Japonska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 smtClean="0">
                <a:latin typeface="Book Antiqua" pitchFamily="18" charset="0"/>
              </a:rPr>
              <a:t>velmi </a:t>
            </a:r>
            <a:r>
              <a:rPr lang="cs-CZ" sz="2000" dirty="0">
                <a:latin typeface="Book Antiqua" pitchFamily="18" charset="0"/>
              </a:rPr>
              <a:t>těžký průběh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>
                <a:latin typeface="Book Antiqua" pitchFamily="18" charset="0"/>
              </a:rPr>
              <a:t>50 - 100 milionů obětí (více </a:t>
            </a:r>
            <a:r>
              <a:rPr lang="cs-CZ" sz="2000" dirty="0" smtClean="0">
                <a:latin typeface="Book Antiqua" pitchFamily="18" charset="0"/>
              </a:rPr>
              <a:t>než první </a:t>
            </a:r>
            <a:r>
              <a:rPr lang="cs-CZ" sz="2000" dirty="0">
                <a:latin typeface="Book Antiqua" pitchFamily="18" charset="0"/>
              </a:rPr>
              <a:t>světová válka)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>
                <a:latin typeface="Book Antiqua" pitchFamily="18" charset="0"/>
              </a:rPr>
              <a:t>smrtnost chřipky byla 10 – 20 %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12" y="2132856"/>
            <a:ext cx="3686440" cy="369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Chřipka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7395809" cy="4649936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cs-CZ" sz="2000" dirty="0">
                <a:latin typeface="Book Antiqua" pitchFamily="18" charset="0"/>
              </a:rPr>
              <a:t>vysoce infekční onemocnění, napadající hlavně dýchací </a:t>
            </a:r>
            <a:r>
              <a:rPr lang="cs-CZ" sz="2000" dirty="0" smtClean="0">
                <a:latin typeface="Book Antiqua" pitchFamily="18" charset="0"/>
              </a:rPr>
              <a:t>cesty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 smtClean="0">
                <a:latin typeface="Book Antiqua" pitchFamily="18" charset="0"/>
              </a:rPr>
              <a:t>šíří se kapénkovou infekcí</a:t>
            </a:r>
            <a:endParaRPr lang="cs-CZ" sz="2000" dirty="0">
              <a:latin typeface="Book Antiqua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sz="2000" dirty="0">
                <a:latin typeface="Book Antiqua" pitchFamily="18" charset="0"/>
              </a:rPr>
              <a:t>napadá člověka, ale i ostatní savce a ptáky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>
                <a:latin typeface="Book Antiqua" pitchFamily="18" charset="0"/>
              </a:rPr>
              <a:t>vyvolávají ji tři typy RNA virů: A, B a C</a:t>
            </a:r>
          </a:p>
          <a:p>
            <a:pPr marL="301752" lvl="1" indent="0">
              <a:buNone/>
            </a:pPr>
            <a:r>
              <a:rPr lang="cs-CZ" sz="1600" dirty="0" smtClean="0">
                <a:latin typeface="Book Antiqua" pitchFamily="18" charset="0"/>
              </a:rPr>
              <a:t>(viry </a:t>
            </a:r>
            <a:r>
              <a:rPr lang="cs-CZ" sz="1600" dirty="0">
                <a:latin typeface="Book Antiqua" pitchFamily="18" charset="0"/>
              </a:rPr>
              <a:t>typu A vyvolaly všechny velké </a:t>
            </a:r>
            <a:r>
              <a:rPr lang="cs-CZ" sz="1600" dirty="0" smtClean="0">
                <a:latin typeface="Book Antiqua" pitchFamily="18" charset="0"/>
              </a:rPr>
              <a:t>epidemie</a:t>
            </a:r>
            <a:r>
              <a:rPr lang="cs-CZ" sz="1600" dirty="0">
                <a:latin typeface="Book Antiqua" pitchFamily="18" charset="0"/>
              </a:rPr>
              <a:t>, </a:t>
            </a:r>
            <a:endParaRPr lang="cs-CZ" sz="1600" dirty="0" smtClean="0">
              <a:latin typeface="Book Antiqua" pitchFamily="18" charset="0"/>
            </a:endParaRPr>
          </a:p>
          <a:p>
            <a:pPr marL="301752" lvl="1" indent="0">
              <a:buNone/>
            </a:pPr>
            <a:r>
              <a:rPr lang="cs-CZ" sz="1600" dirty="0">
                <a:latin typeface="Book Antiqua" pitchFamily="18" charset="0"/>
              </a:rPr>
              <a:t> </a:t>
            </a:r>
            <a:r>
              <a:rPr lang="cs-CZ" sz="1600" dirty="0" smtClean="0">
                <a:latin typeface="Book Antiqua" pitchFamily="18" charset="0"/>
              </a:rPr>
              <a:t>opakující </a:t>
            </a:r>
            <a:r>
              <a:rPr lang="cs-CZ" sz="1600" dirty="0">
                <a:latin typeface="Book Antiqua" pitchFamily="18" charset="0"/>
              </a:rPr>
              <a:t>se v deseti či víceletých </a:t>
            </a:r>
            <a:r>
              <a:rPr lang="cs-CZ" sz="1600" dirty="0" smtClean="0">
                <a:latin typeface="Book Antiqua" pitchFamily="18" charset="0"/>
              </a:rPr>
              <a:t>intervalech)</a:t>
            </a:r>
            <a:endParaRPr lang="cs-CZ" sz="1600" dirty="0">
              <a:latin typeface="Book Antiqua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sz="2000" dirty="0">
                <a:latin typeface="Book Antiqua" pitchFamily="18" charset="0"/>
              </a:rPr>
              <a:t>inkubační doba je 18 – 24 hodin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>
                <a:latin typeface="Book Antiqua" pitchFamily="18" charset="0"/>
              </a:rPr>
              <a:t>projevuje se horečkou, </a:t>
            </a:r>
            <a:r>
              <a:rPr lang="cs-CZ" sz="2000" dirty="0" smtClean="0">
                <a:latin typeface="Book Antiqua" pitchFamily="18" charset="0"/>
              </a:rPr>
              <a:t>bolestí hlavy </a:t>
            </a:r>
          </a:p>
          <a:p>
            <a:pPr marL="301752" lvl="1" indent="0">
              <a:buNone/>
            </a:pPr>
            <a:r>
              <a:rPr lang="cs-CZ" dirty="0" smtClean="0">
                <a:latin typeface="Book Antiqua" pitchFamily="18" charset="0"/>
              </a:rPr>
              <a:t>očí a končetin, </a:t>
            </a:r>
            <a:r>
              <a:rPr lang="cs-CZ" dirty="0">
                <a:latin typeface="Book Antiqua" pitchFamily="18" charset="0"/>
              </a:rPr>
              <a:t>popř. </a:t>
            </a:r>
            <a:r>
              <a:rPr lang="cs-CZ" dirty="0" smtClean="0">
                <a:latin typeface="Book Antiqua" pitchFamily="18" charset="0"/>
              </a:rPr>
              <a:t>nevolností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>
                <a:latin typeface="Book Antiqua" pitchFamily="18" charset="0"/>
              </a:rPr>
              <a:t>n</a:t>
            </a:r>
            <a:r>
              <a:rPr lang="cs-CZ" sz="2000" dirty="0" smtClean="0">
                <a:latin typeface="Book Antiqua" pitchFamily="18" charset="0"/>
              </a:rPr>
              <a:t>ejlepší ochrannou proti chřipce je očkování</a:t>
            </a:r>
          </a:p>
          <a:p>
            <a:pPr marL="0" indent="0">
              <a:buNone/>
            </a:pPr>
            <a:endParaRPr lang="cs-CZ" sz="2000" dirty="0">
              <a:latin typeface="Book Antiqua" pitchFamily="18" charset="0"/>
            </a:endParaRPr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3072" r="15015" b="19421"/>
          <a:stretch/>
        </p:blipFill>
        <p:spPr>
          <a:xfrm>
            <a:off x="6406320" y="3212976"/>
            <a:ext cx="4002776" cy="24803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14892" y="4077071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Virus chřipky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955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ook Antiqua" pitchFamily="18" charset="0"/>
              </a:rPr>
              <a:t>„Španělská“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027657" cy="426720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2000" dirty="0">
                <a:latin typeface="Book Antiqua" pitchFamily="18" charset="0"/>
              </a:rPr>
              <a:t>během války ve většině států panovala vojenská cenzura, která zakazovala rozšiřovat informace o nemoci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>
                <a:latin typeface="Book Antiqua" pitchFamily="18" charset="0"/>
              </a:rPr>
              <a:t>vyjímku tvořilo Španělsko, kde </a:t>
            </a:r>
            <a:r>
              <a:rPr lang="cs-CZ" sz="2000" dirty="0" smtClean="0">
                <a:latin typeface="Book Antiqua" pitchFamily="18" charset="0"/>
              </a:rPr>
              <a:t>média </a:t>
            </a:r>
            <a:r>
              <a:rPr lang="cs-CZ" sz="2000" dirty="0">
                <a:latin typeface="Book Antiqua" pitchFamily="18" charset="0"/>
              </a:rPr>
              <a:t>svobodně </a:t>
            </a:r>
            <a:r>
              <a:rPr lang="cs-CZ" sz="2000" dirty="0" smtClean="0">
                <a:latin typeface="Book Antiqua" pitchFamily="18" charset="0"/>
              </a:rPr>
              <a:t>informovala </a:t>
            </a:r>
            <a:r>
              <a:rPr lang="cs-CZ" sz="2000" dirty="0">
                <a:latin typeface="Book Antiqua" pitchFamily="18" charset="0"/>
              </a:rPr>
              <a:t>obyvatelstvo o šíření nemoci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>
                <a:latin typeface="Book Antiqua" pitchFamily="18" charset="0"/>
              </a:rPr>
              <a:t>nakazil se jí i španělský král Alfonso XIII.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 smtClean="0">
                <a:latin typeface="Book Antiqua" pitchFamily="18" charset="0"/>
              </a:rPr>
              <a:t>přízvisko „španělská</a:t>
            </a:r>
            <a:r>
              <a:rPr lang="cs-CZ" sz="2000" dirty="0">
                <a:latin typeface="Book Antiqua" pitchFamily="18" charset="0"/>
              </a:rPr>
              <a:t>“ se </a:t>
            </a:r>
            <a:r>
              <a:rPr lang="cs-CZ" sz="2000" dirty="0" smtClean="0">
                <a:latin typeface="Book Antiqua" pitchFamily="18" charset="0"/>
              </a:rPr>
              <a:t>zpočátku </a:t>
            </a:r>
            <a:r>
              <a:rPr lang="cs-CZ" sz="2000" dirty="0" smtClean="0">
                <a:latin typeface="Book Antiqua" pitchFamily="18" charset="0"/>
              </a:rPr>
              <a:t>ujalo </a:t>
            </a:r>
            <a:r>
              <a:rPr lang="cs-CZ" sz="2000" dirty="0">
                <a:latin typeface="Book Antiqua" pitchFamily="18" charset="0"/>
              </a:rPr>
              <a:t>hlavně ve Velké </a:t>
            </a:r>
            <a:r>
              <a:rPr lang="cs-CZ" sz="2000" dirty="0" smtClean="0">
                <a:latin typeface="Book Antiqua" pitchFamily="18" charset="0"/>
              </a:rPr>
              <a:t>Británii</a:t>
            </a:r>
            <a:endParaRPr lang="cs-CZ" sz="2000" dirty="0"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31" r="17789"/>
          <a:stretch/>
        </p:blipFill>
        <p:spPr>
          <a:xfrm>
            <a:off x="7390556" y="1340768"/>
            <a:ext cx="3754660" cy="43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2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ook Antiqua" pitchFamily="18" charset="0"/>
              </a:rPr>
              <a:t>Původ pandemie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410663" cy="426720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2000" dirty="0">
                <a:latin typeface="Book Antiqua" pitchFamily="18" charset="0"/>
              </a:rPr>
              <a:t>existují mnohé teorie, odkud zmutovaný virus chřipky pochází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>
                <a:latin typeface="Book Antiqua" pitchFamily="18" charset="0"/>
              </a:rPr>
              <a:t>podle výzkumnů se na člověka přenesla z ptáků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>
                <a:latin typeface="Book Antiqua" pitchFamily="18" charset="0"/>
              </a:rPr>
              <a:t>p</a:t>
            </a:r>
            <a:r>
              <a:rPr lang="cs-CZ" sz="2000" dirty="0" smtClean="0">
                <a:latin typeface="Book Antiqua" pitchFamily="18" charset="0"/>
              </a:rPr>
              <a:t>rvním nakaženým ze 4. března 1918 byl vojenský kuchař z vojenského tábora Funston ve státě Kansas, který měl typické příznaky chřipky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 smtClean="0">
                <a:latin typeface="Book Antiqua" pitchFamily="18" charset="0"/>
              </a:rPr>
              <a:t>poprvé byla zaznamenána v USA a mezi anglickými vojáky ve Francii</a:t>
            </a:r>
            <a:endParaRPr lang="cs-CZ" sz="2000" dirty="0">
              <a:latin typeface="Book Antiqua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sz="2000" dirty="0">
                <a:latin typeface="Book Antiqua" pitchFamily="18" charset="0"/>
              </a:rPr>
              <a:t>možný </a:t>
            </a:r>
            <a:r>
              <a:rPr lang="cs-CZ" sz="2000" dirty="0" smtClean="0">
                <a:latin typeface="Book Antiqua" pitchFamily="18" charset="0"/>
              </a:rPr>
              <a:t>původ </a:t>
            </a:r>
            <a:r>
              <a:rPr lang="cs-CZ" sz="2000" dirty="0">
                <a:latin typeface="Book Antiqua" pitchFamily="18" charset="0"/>
              </a:rPr>
              <a:t>je i z Asie, kde </a:t>
            </a:r>
            <a:r>
              <a:rPr lang="cs-CZ" sz="2000" dirty="0" smtClean="0">
                <a:latin typeface="Book Antiqua" pitchFamily="18" charset="0"/>
              </a:rPr>
              <a:t>chřipka během </a:t>
            </a:r>
            <a:r>
              <a:rPr lang="cs-CZ" sz="2000" dirty="0">
                <a:latin typeface="Book Antiqua" pitchFamily="18" charset="0"/>
              </a:rPr>
              <a:t>roku 1917 zasáhla </a:t>
            </a:r>
            <a:r>
              <a:rPr lang="cs-CZ" sz="2000" dirty="0" smtClean="0">
                <a:latin typeface="Book Antiqua" pitchFamily="18" charset="0"/>
              </a:rPr>
              <a:t>Čínu</a:t>
            </a:r>
            <a:endParaRPr lang="cs-CZ" sz="2000" dirty="0"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828" y="1196752"/>
            <a:ext cx="391801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7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Rozšíření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9556049" cy="4577928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2000" dirty="0">
                <a:latin typeface="Book Antiqua" pitchFamily="18" charset="0"/>
              </a:rPr>
              <a:t>hlavní příčinou byl válečný konflikt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 smtClean="0">
                <a:latin typeface="Book Antiqua" pitchFamily="18" charset="0"/>
              </a:rPr>
              <a:t>špatné </a:t>
            </a:r>
            <a:r>
              <a:rPr lang="cs-CZ" sz="2000" dirty="0">
                <a:latin typeface="Book Antiqua" pitchFamily="18" charset="0"/>
              </a:rPr>
              <a:t>hygienické podmínky, </a:t>
            </a:r>
            <a:r>
              <a:rPr lang="cs-CZ" sz="2000">
                <a:latin typeface="Book Antiqua" pitchFamily="18" charset="0"/>
              </a:rPr>
              <a:t>nedostatek </a:t>
            </a:r>
            <a:r>
              <a:rPr lang="cs-CZ" sz="2000" smtClean="0">
                <a:latin typeface="Book Antiqua" pitchFamily="18" charset="0"/>
              </a:rPr>
              <a:t>léčiv, </a:t>
            </a:r>
            <a:r>
              <a:rPr lang="cs-CZ" sz="2000" dirty="0">
                <a:latin typeface="Book Antiqua" pitchFamily="18" charset="0"/>
              </a:rPr>
              <a:t>oslabený imunitní systém většiny obyvatelstva způsobený podvýživou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>
                <a:latin typeface="Book Antiqua" pitchFamily="18" charset="0"/>
              </a:rPr>
              <a:t>první vlna proběhla v březnu 1918 v  USA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>
                <a:latin typeface="Book Antiqua" pitchFamily="18" charset="0"/>
              </a:rPr>
              <a:t>na podzim 1918 zasáhla druhá </a:t>
            </a:r>
            <a:r>
              <a:rPr lang="cs-CZ" sz="2000" dirty="0" smtClean="0">
                <a:latin typeface="Book Antiqua" pitchFamily="18" charset="0"/>
              </a:rPr>
              <a:t>vlna</a:t>
            </a:r>
          </a:p>
          <a:p>
            <a:pPr lvl="1">
              <a:buFont typeface="Book Antiqua" pitchFamily="18" charset="0"/>
              <a:buChar char="−"/>
            </a:pPr>
            <a:r>
              <a:rPr lang="cs-CZ" sz="1800" dirty="0" smtClean="0">
                <a:latin typeface="Book Antiqua" pitchFamily="18" charset="0"/>
              </a:rPr>
              <a:t>nejvyšší </a:t>
            </a:r>
            <a:r>
              <a:rPr lang="cs-CZ" sz="1800" dirty="0">
                <a:latin typeface="Book Antiqua" pitchFamily="18" charset="0"/>
              </a:rPr>
              <a:t>počet </a:t>
            </a:r>
            <a:r>
              <a:rPr lang="cs-CZ" sz="1800" dirty="0" smtClean="0">
                <a:latin typeface="Book Antiqua" pitchFamily="18" charset="0"/>
              </a:rPr>
              <a:t>obětí</a:t>
            </a:r>
          </a:p>
          <a:p>
            <a:pPr lvl="1">
              <a:buFont typeface="Book Antiqua" pitchFamily="18" charset="0"/>
              <a:buChar char="−"/>
            </a:pPr>
            <a:r>
              <a:rPr lang="cs-CZ" sz="1800" dirty="0" smtClean="0">
                <a:latin typeface="Book Antiqua" pitchFamily="18" charset="0"/>
              </a:rPr>
              <a:t>kvůli vracejícím se vojákům z front  se roznesla</a:t>
            </a:r>
          </a:p>
          <a:p>
            <a:pPr marL="603504" lvl="2" indent="0">
              <a:buNone/>
            </a:pPr>
            <a:r>
              <a:rPr lang="cs-CZ" dirty="0" smtClean="0">
                <a:latin typeface="Book Antiqua" pitchFamily="18" charset="0"/>
              </a:rPr>
              <a:t>do celého světa (nejhůře zasáhla Indii)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 smtClean="0">
                <a:latin typeface="Book Antiqua" pitchFamily="18" charset="0"/>
              </a:rPr>
              <a:t>třetí </a:t>
            </a:r>
            <a:r>
              <a:rPr lang="cs-CZ" sz="2000" dirty="0">
                <a:latin typeface="Book Antiqua" pitchFamily="18" charset="0"/>
              </a:rPr>
              <a:t>vlna doznívala ještě v roce </a:t>
            </a:r>
            <a:r>
              <a:rPr lang="cs-CZ" sz="2000" dirty="0" smtClean="0">
                <a:latin typeface="Book Antiqua" pitchFamily="18" charset="0"/>
              </a:rPr>
              <a:t>1919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>
                <a:latin typeface="Book Antiqua" pitchFamily="18" charset="0"/>
              </a:rPr>
              <a:t>ú</a:t>
            </a:r>
            <a:r>
              <a:rPr lang="cs-CZ" sz="2000" dirty="0" smtClean="0">
                <a:latin typeface="Book Antiqua" pitchFamily="18" charset="0"/>
              </a:rPr>
              <a:t>plně vymizela až roku 1920</a:t>
            </a:r>
          </a:p>
          <a:p>
            <a:pPr>
              <a:buFont typeface="Courier New" pitchFamily="49" charset="0"/>
              <a:buChar char="o"/>
            </a:pPr>
            <a:endParaRPr lang="cs-CZ" sz="2000" dirty="0"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6" y="3717032"/>
            <a:ext cx="47625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ook Antiqua" pitchFamily="18" charset="0"/>
              </a:rPr>
              <a:t>Průběh onemocnění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9751060" cy="4361904"/>
          </a:xfrm>
        </p:spPr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cs-CZ" sz="2000" dirty="0">
                <a:latin typeface="Book Antiqua" pitchFamily="18" charset="0"/>
              </a:rPr>
              <a:t>virus H1N1 se </a:t>
            </a:r>
            <a:r>
              <a:rPr lang="cs-CZ" sz="2000" dirty="0" smtClean="0">
                <a:latin typeface="Book Antiqua" pitchFamily="18" charset="0"/>
              </a:rPr>
              <a:t>množil </a:t>
            </a:r>
            <a:r>
              <a:rPr lang="cs-CZ" sz="2000" dirty="0">
                <a:latin typeface="Book Antiqua" pitchFamily="18" charset="0"/>
              </a:rPr>
              <a:t>i v plicích (na rozdíl od běžné chřipky, kdy se viry množí hlavně na sliznicích krku, nosu a úst), způsoboval:</a:t>
            </a:r>
          </a:p>
          <a:p>
            <a:pPr lvl="1">
              <a:buFont typeface="Book Antiqua" pitchFamily="18" charset="0"/>
              <a:buChar char="−"/>
            </a:pPr>
            <a:r>
              <a:rPr lang="cs-CZ" dirty="0">
                <a:latin typeface="Book Antiqua" pitchFamily="18" charset="0"/>
              </a:rPr>
              <a:t>vysoké horečky</a:t>
            </a:r>
          </a:p>
          <a:p>
            <a:pPr lvl="1">
              <a:buFont typeface="Book Antiqua" pitchFamily="18" charset="0"/>
              <a:buChar char="−"/>
            </a:pPr>
            <a:r>
              <a:rPr lang="cs-CZ" dirty="0" smtClean="0">
                <a:latin typeface="Book Antiqua" pitchFamily="18" charset="0"/>
              </a:rPr>
              <a:t>zvracení</a:t>
            </a:r>
            <a:endParaRPr lang="cs-CZ" dirty="0">
              <a:latin typeface="Book Antiqua" pitchFamily="18" charset="0"/>
            </a:endParaRPr>
          </a:p>
          <a:p>
            <a:pPr lvl="1">
              <a:buFont typeface="Book Antiqua" pitchFamily="18" charset="0"/>
              <a:buChar char="−"/>
            </a:pPr>
            <a:r>
              <a:rPr lang="cs-CZ" dirty="0">
                <a:latin typeface="Book Antiqua" pitchFamily="18" charset="0"/>
              </a:rPr>
              <a:t>krvácení z nosu</a:t>
            </a:r>
          </a:p>
          <a:p>
            <a:pPr lvl="1">
              <a:buFont typeface="Book Antiqua" pitchFamily="18" charset="0"/>
              <a:buChar char="−"/>
            </a:pPr>
            <a:r>
              <a:rPr lang="cs-CZ" dirty="0">
                <a:latin typeface="Book Antiqua" pitchFamily="18" charset="0"/>
              </a:rPr>
              <a:t>zápal </a:t>
            </a:r>
            <a:r>
              <a:rPr lang="cs-CZ" dirty="0" smtClean="0">
                <a:latin typeface="Book Antiqua" pitchFamily="18" charset="0"/>
              </a:rPr>
              <a:t>plic</a:t>
            </a:r>
          </a:p>
          <a:p>
            <a:pPr lvl="1">
              <a:buFont typeface="Book Antiqua" pitchFamily="18" charset="0"/>
              <a:buChar char="−"/>
            </a:pPr>
            <a:r>
              <a:rPr lang="cs-CZ" dirty="0" smtClean="0">
                <a:latin typeface="Book Antiqua" pitchFamily="18" charset="0"/>
              </a:rPr>
              <a:t>naplnění </a:t>
            </a:r>
            <a:r>
              <a:rPr lang="cs-CZ" dirty="0">
                <a:latin typeface="Book Antiqua" pitchFamily="18" charset="0"/>
              </a:rPr>
              <a:t>plic </a:t>
            </a:r>
            <a:r>
              <a:rPr lang="cs-CZ" dirty="0" smtClean="0">
                <a:latin typeface="Book Antiqua" pitchFamily="18" charset="0"/>
              </a:rPr>
              <a:t>krví </a:t>
            </a:r>
            <a:endParaRPr lang="cs-CZ" sz="2800" dirty="0" smtClean="0">
              <a:latin typeface="Book Antiqua" pitchFamily="18" charset="0"/>
            </a:endParaRPr>
          </a:p>
          <a:p>
            <a:pPr marL="301752" lvl="1" indent="0">
              <a:buNone/>
            </a:pPr>
            <a:endParaRPr lang="cs-CZ" sz="2400" dirty="0">
              <a:latin typeface="Book Antiqua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sz="2000" dirty="0">
                <a:latin typeface="Book Antiqua" pitchFamily="18" charset="0"/>
              </a:rPr>
              <a:t>smrt mohla nastat už po 48 hodinách od nakažení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>
                <a:latin typeface="Book Antiqua" pitchFamily="18" charset="0"/>
              </a:rPr>
              <a:t>nejhorší průběh byl u dříve zdravých lidí mezi 20 až 30 </a:t>
            </a:r>
            <a:r>
              <a:rPr lang="cs-CZ" sz="2000" dirty="0" smtClean="0">
                <a:latin typeface="Book Antiqua" pitchFamily="18" charset="0"/>
              </a:rPr>
              <a:t>rokem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>
                <a:latin typeface="Book Antiqua" pitchFamily="18" charset="0"/>
              </a:rPr>
              <a:t>t</a:t>
            </a:r>
            <a:r>
              <a:rPr lang="cs-CZ" sz="2000" dirty="0" smtClean="0">
                <a:latin typeface="Book Antiqua" pitchFamily="18" charset="0"/>
              </a:rPr>
              <a:t>ehdejší zdravotnictví na chřipku nemělo lék, nemocným byl podáván jen aspirin na utlumení bolestí</a:t>
            </a:r>
            <a:endParaRPr lang="cs-CZ" sz="2000" dirty="0"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056" y="2204864"/>
            <a:ext cx="3620140" cy="2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0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chřipkové epidemie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2000" dirty="0">
                <a:latin typeface="Book Antiqua" pitchFamily="18" charset="0"/>
              </a:rPr>
              <a:t>ruská chřipka </a:t>
            </a:r>
            <a:r>
              <a:rPr lang="cs-CZ" sz="2000" dirty="0" smtClean="0">
                <a:latin typeface="Book Antiqua" pitchFamily="18" charset="0"/>
              </a:rPr>
              <a:t>(</a:t>
            </a:r>
            <a:r>
              <a:rPr lang="cs-CZ" sz="2000" dirty="0" smtClean="0">
                <a:latin typeface="Book Antiqua" pitchFamily="18" charset="0"/>
              </a:rPr>
              <a:t>1889 </a:t>
            </a:r>
            <a:r>
              <a:rPr lang="cs-CZ" sz="2000" dirty="0">
                <a:latin typeface="Book Antiqua" pitchFamily="18" charset="0"/>
              </a:rPr>
              <a:t>– </a:t>
            </a:r>
            <a:r>
              <a:rPr lang="cs-CZ" sz="2000" dirty="0" smtClean="0">
                <a:latin typeface="Book Antiqua" pitchFamily="18" charset="0"/>
              </a:rPr>
              <a:t>90) </a:t>
            </a:r>
            <a:r>
              <a:rPr lang="cs-CZ" sz="2000" dirty="0">
                <a:latin typeface="Book Antiqua" pitchFamily="18" charset="0"/>
              </a:rPr>
              <a:t>– asi 1 milion </a:t>
            </a:r>
            <a:r>
              <a:rPr lang="cs-CZ" sz="2000" dirty="0" smtClean="0">
                <a:latin typeface="Book Antiqua" pitchFamily="18" charset="0"/>
              </a:rPr>
              <a:t>obětí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>
                <a:latin typeface="Book Antiqua" pitchFamily="18" charset="0"/>
              </a:rPr>
              <a:t>a</a:t>
            </a:r>
            <a:r>
              <a:rPr lang="cs-CZ" sz="2000" dirty="0" smtClean="0">
                <a:latin typeface="Book Antiqua" pitchFamily="18" charset="0"/>
              </a:rPr>
              <a:t>sijská chřipka (1957 – 58) – do 1,5 milionu obětí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>
                <a:latin typeface="Book Antiqua" pitchFamily="18" charset="0"/>
              </a:rPr>
              <a:t>h</a:t>
            </a:r>
            <a:r>
              <a:rPr lang="cs-CZ" sz="2000" dirty="0" smtClean="0">
                <a:latin typeface="Book Antiqua" pitchFamily="18" charset="0"/>
              </a:rPr>
              <a:t>ongkongská chřipka (1968 – 69) - do 1 milionu obětí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>
                <a:latin typeface="Book Antiqua" pitchFamily="18" charset="0"/>
              </a:rPr>
              <a:t>m</a:t>
            </a:r>
            <a:r>
              <a:rPr lang="cs-CZ" sz="2000" dirty="0" smtClean="0">
                <a:latin typeface="Book Antiqua" pitchFamily="18" charset="0"/>
              </a:rPr>
              <a:t>exická (prasečí) chřipka (2009)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>
                <a:latin typeface="Book Antiqua" pitchFamily="18" charset="0"/>
              </a:rPr>
              <a:t>p</a:t>
            </a:r>
            <a:r>
              <a:rPr lang="cs-CZ" sz="2000" dirty="0" smtClean="0">
                <a:latin typeface="Book Antiqua" pitchFamily="18" charset="0"/>
              </a:rPr>
              <a:t>tačí chřipka (2003 – 06)</a:t>
            </a:r>
          </a:p>
          <a:p>
            <a:pPr marL="0" indent="0">
              <a:buNone/>
            </a:pPr>
            <a:r>
              <a:rPr lang="cs-CZ" sz="2000" dirty="0" smtClean="0">
                <a:latin typeface="Book Antiqua" pitchFamily="18" charset="0"/>
              </a:rPr>
              <a:t>Pozn.: španělká chřipka (1918 – 20) – 20 – 100 milionů obětí</a:t>
            </a:r>
          </a:p>
          <a:p>
            <a:pPr>
              <a:buFont typeface="Courier New" pitchFamily="49" charset="0"/>
              <a:buChar char="o"/>
            </a:pPr>
            <a:endParaRPr lang="cs-CZ" sz="2000" dirty="0" smtClean="0">
              <a:latin typeface="Book Antiqua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sz="2000" dirty="0" smtClean="0">
                <a:latin typeface="Book Antiqua" pitchFamily="18" charset="0"/>
              </a:rPr>
              <a:t>v ČR zemře ročně na chřipku asi 2000 lidí</a:t>
            </a:r>
            <a:endParaRPr lang="cs-CZ" sz="2000" dirty="0"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04" y="691136"/>
            <a:ext cx="2664296" cy="2994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644" y="3713690"/>
            <a:ext cx="3372322" cy="252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cs-CZ" sz="2000" dirty="0">
                <a:latin typeface="Book Antiqua" pitchFamily="18" charset="0"/>
              </a:rPr>
              <a:t>https://www.nasezdravotnictvi.cz/aktualita/pred-sto-lety-uderila-spanelska-chripka-proc-byla-tak-smrtici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/>
              <a:t>https://cs.wikipedia.org/wiki/%C5%A0pan%C4%9Blsk%C3%A1_ch%C5%99ipka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/>
              <a:t>https://www.wikiskripta.eu/w/Ch%C5%99ipka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/>
              <a:t>https://www.nationalgeographic.com/history/magazine/2018/03-04/history-spanish-flu-pandemic</a:t>
            </a:r>
            <a:r>
              <a:rPr lang="cs-CZ" sz="2000" dirty="0" smtClean="0"/>
              <a:t>/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/>
              <a:t>https://www.livescience.com/spanish-flu.html</a:t>
            </a:r>
            <a:endParaRPr lang="cs-CZ" sz="2000" dirty="0" smtClean="0"/>
          </a:p>
          <a:p>
            <a:pPr>
              <a:buFont typeface="Courier New" pitchFamily="49" charset="0"/>
              <a:buChar char="o"/>
            </a:pPr>
            <a:r>
              <a:rPr lang="cs-CZ" sz="2000" dirty="0"/>
              <a:t>https://www.youtube.com/watch?v=_</a:t>
            </a:r>
            <a:r>
              <a:rPr lang="cs-CZ" sz="2000" dirty="0" smtClean="0"/>
              <a:t>m8q3ipQRvA</a:t>
            </a:r>
          </a:p>
          <a:p>
            <a:pPr>
              <a:buFont typeface="Courier New" pitchFamily="49" charset="0"/>
              <a:buChar char="o"/>
            </a:pPr>
            <a:endParaRPr lang="cs-CZ" sz="2000" dirty="0" smtClean="0"/>
          </a:p>
          <a:p>
            <a:pPr>
              <a:buFont typeface="Courier New" pitchFamily="49" charset="0"/>
              <a:buChar char="o"/>
            </a:pP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727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bliography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3579_TF02801059_TF02801059.potx" id="{5467B639-F32D-45AC-9204-C73EE8721140}" vid="{91D78186-3BBE-4507-8D5D-DBE9317777C1}"/>
    </a:ext>
  </a:extLst>
</a:theme>
</file>

<file path=ppt/theme/theme2.xml><?xml version="1.0" encoding="utf-8"?>
<a:theme xmlns:a="http://schemas.openxmlformats.org/drawingml/2006/main" name="Motiv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Bibliography</Template>
  <TotalTime>145</TotalTime>
  <Words>516</Words>
  <Application>Microsoft Office PowerPoint</Application>
  <PresentationFormat>Custom</PresentationFormat>
  <Paragraphs>74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Bibliography</vt:lpstr>
      <vt:lpstr>ŠPANĚLSKÁ CHŘIPKA</vt:lpstr>
      <vt:lpstr>Základní fakta</vt:lpstr>
      <vt:lpstr>Chřipka</vt:lpstr>
      <vt:lpstr>„Španělská“ </vt:lpstr>
      <vt:lpstr>Původ pandemie</vt:lpstr>
      <vt:lpstr>Rozšíření</vt:lpstr>
      <vt:lpstr>Průběh onemocnění</vt:lpstr>
      <vt:lpstr>Další chřipkové epidemie</vt:lpstr>
      <vt:lpstr>Zdroje</vt:lpstr>
      <vt:lpstr>Děkuji za pozornost.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ŠPANĚLSKÁ CHŘIPKA</dc:title>
  <dc:creator>42077</dc:creator>
  <cp:lastModifiedBy>42077</cp:lastModifiedBy>
  <cp:revision>18</cp:revision>
  <dcterms:created xsi:type="dcterms:W3CDTF">2020-03-27T17:08:13Z</dcterms:created>
  <dcterms:modified xsi:type="dcterms:W3CDTF">2020-04-02T10:45:54Z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