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7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0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80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79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19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56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5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30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11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14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4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40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44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48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60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37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8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63F0DF-4BC4-46AC-847A-CA2606D75EA8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0A64D4-E90B-433F-898A-C4097C8E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58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AE08A-8533-4212-9403-B13B2E77F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latin typeface="Cooper Black" panose="0208090404030B020404" pitchFamily="18" charset="0"/>
              </a:rPr>
              <a:t>Anime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0C3E83-A340-4664-9EBF-E55FAE2D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172" y="5413716"/>
            <a:ext cx="8689976" cy="137159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 Pham</a:t>
            </a:r>
          </a:p>
          <a:p>
            <a:pPr algn="r">
              <a:lnSpc>
                <a:spcPct val="100000"/>
              </a:lnSpc>
            </a:pPr>
            <a:r>
              <a:rPr lang="cs-CZ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ročník</a:t>
            </a:r>
          </a:p>
        </p:txBody>
      </p:sp>
    </p:spTree>
    <p:extLst>
      <p:ext uri="{BB962C8B-B14F-4D97-AF65-F5344CB8AC3E}">
        <p14:creationId xmlns:p14="http://schemas.microsoft.com/office/powerpoint/2010/main" val="15008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visející obrázek">
            <a:extLst>
              <a:ext uri="{FF2B5EF4-FFF2-40B4-BE49-F238E27FC236}">
                <a16:creationId xmlns:a16="http://schemas.microsoft.com/office/drawing/2014/main" id="{E06B2472-9BEA-44A7-A5A7-314CE1CE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92" y="323353"/>
            <a:ext cx="4151215" cy="62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24701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one punch man wallpaper">
            <a:extLst>
              <a:ext uri="{FF2B5EF4-FFF2-40B4-BE49-F238E27FC236}">
                <a16:creationId xmlns:a16="http://schemas.microsoft.com/office/drawing/2014/main" id="{06A4684E-6588-4956-8F25-4A9AE7F8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69" y="755363"/>
            <a:ext cx="9506262" cy="534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924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ící obrázek">
            <a:extLst>
              <a:ext uri="{FF2B5EF4-FFF2-40B4-BE49-F238E27FC236}">
                <a16:creationId xmlns:a16="http://schemas.microsoft.com/office/drawing/2014/main" id="{10C64586-46ED-4385-9608-01D432D8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633046"/>
            <a:ext cx="9941170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508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another wallpaper">
            <a:extLst>
              <a:ext uri="{FF2B5EF4-FFF2-40B4-BE49-F238E27FC236}">
                <a16:creationId xmlns:a16="http://schemas.microsoft.com/office/drawing/2014/main" id="{034D084A-180B-4C2E-8415-27010783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28" y="736956"/>
            <a:ext cx="9576143" cy="53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66993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F60AC-D223-425D-99B8-195AA69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905390519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7ECFC-E2C7-43E3-8B8F-CA3A1CEA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dirty="0">
                <a:latin typeface="Bahnschrift SemiBold SemiConden" panose="020B0502040204020203" pitchFamily="34" charset="0"/>
              </a:rPr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79D09-AB08-4219-A5D6-38ABF8F473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41342"/>
            <a:ext cx="6035666" cy="4298141"/>
          </a:xfrm>
        </p:spPr>
        <p:txBody>
          <a:bodyPr>
            <a:normAutofit fontScale="92500"/>
          </a:bodyPr>
          <a:lstStyle/>
          <a:p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pochází </a:t>
            </a:r>
            <a:r>
              <a:rPr lang="cs-CZ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Japonska </a:t>
            </a:r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 to označení japonských animovaných filmů a seriálů</a:t>
            </a:r>
          </a:p>
          <a:p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anime </a:t>
            </a:r>
            <a:r>
              <a:rPr lang="cs-CZ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pokrývá širokou škálu žánrů</a:t>
            </a:r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 akčních seriálů přes detektivky až po psychologická dramata</a:t>
            </a:r>
          </a:p>
          <a:p>
            <a:r>
              <a:rPr lang="cs-CZ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kreslený stylem </a:t>
            </a:r>
            <a:r>
              <a:rPr lang="cs-CZ" sz="2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manga</a:t>
            </a:r>
            <a:r>
              <a:rPr lang="cs-CZ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se dnes nejčastěji využívá v kreslení komiksů a anime jí bývá často ovlivněno</a:t>
            </a:r>
          </a:p>
        </p:txBody>
      </p:sp>
      <p:pic>
        <p:nvPicPr>
          <p:cNvPr id="3074" name="Picture 2" descr="Související obrázek">
            <a:extLst>
              <a:ext uri="{FF2B5EF4-FFF2-40B4-BE49-F238E27FC236}">
                <a16:creationId xmlns:a16="http://schemas.microsoft.com/office/drawing/2014/main" id="{AAEF0338-D985-4268-AB17-C9D0E217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58" y="1725731"/>
            <a:ext cx="4493015" cy="45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3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E0687-6C5B-428E-90EA-781CFE29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dirty="0">
                <a:latin typeface="Bahnschrift SemiBold SemiConden" panose="020B0502040204020203" pitchFamily="34" charset="0"/>
              </a:rPr>
              <a:t>Producenti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0AF7D3-A380-41BB-AB95-EAABB3ACAD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35666" cy="2444059"/>
          </a:xfrm>
        </p:spPr>
        <p:txBody>
          <a:bodyPr>
            <a:noAutofit/>
          </a:bodyPr>
          <a:lstStyle/>
          <a:p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anime produkuje řada japonských animátorských studií</a:t>
            </a:r>
          </a:p>
          <a:p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nejznámější patří studio </a:t>
            </a:r>
            <a:r>
              <a:rPr lang="cs-CZ" sz="2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ghibli</a:t>
            </a:r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nebo </a:t>
            </a:r>
            <a:r>
              <a:rPr lang="cs-CZ" sz="2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gainax</a:t>
            </a:r>
            <a:endParaRPr lang="cs-CZ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ýsledek obrázku pro gainax">
            <a:extLst>
              <a:ext uri="{FF2B5EF4-FFF2-40B4-BE49-F238E27FC236}">
                <a16:creationId xmlns:a16="http://schemas.microsoft.com/office/drawing/2014/main" id="{964FC5FD-2171-41C4-9B87-37DDEA37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27" y="385728"/>
            <a:ext cx="4122506" cy="60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276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493F4-679D-4DC3-B9CB-98CDAD6B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dirty="0">
                <a:latin typeface="Bahnschrift SemiBold SemiConden" panose="020B0502040204020203" pitchFamily="34" charset="0"/>
              </a:rPr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3039A-C469-4CF1-8BAD-0CC8150701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678004" cy="3424107"/>
          </a:xfrm>
        </p:spPr>
        <p:txBody>
          <a:bodyPr>
            <a:noAutofit/>
          </a:bodyPr>
          <a:lstStyle/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historie anime začala </a:t>
            </a:r>
            <a:r>
              <a:rPr lang="cs-CZ" sz="2800" b="1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na počátku 20. století</a:t>
            </a:r>
          </a:p>
          <a:p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animace se v Japonsku stala populární v porovnání s málo rozvinutým japonským hraným filmem</a:t>
            </a:r>
          </a:p>
          <a:p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</a:t>
            </a:r>
            <a:r>
              <a:rPr lang="cs-CZ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70. let 20. století </a:t>
            </a:r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došlo ke </a:t>
            </a:r>
            <a:r>
              <a:rPr lang="cs-CZ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popularity </a:t>
            </a:r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manga komiksů</a:t>
            </a:r>
          </a:p>
          <a:p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konci </a:t>
            </a:r>
            <a:r>
              <a:rPr lang="cs-CZ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90. let </a:t>
            </a:r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anime zvýšeně</a:t>
            </a:r>
            <a:r>
              <a:rPr lang="cs-CZ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rozšiřovalo </a:t>
            </a:r>
            <a:r>
              <a:rPr lang="cs-CZ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zahraničí</a:t>
            </a:r>
            <a:br>
              <a:rPr lang="cs-CZ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60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C8399C-4392-4131-B6C5-0FA9F2EE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2080"/>
            <a:ext cx="10364451" cy="1596177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Bahnschrift SemiBold SemiConden" panose="020B0502040204020203" pitchFamily="34" charset="0"/>
              </a:rPr>
              <a:t>manga komiks</a:t>
            </a:r>
          </a:p>
        </p:txBody>
      </p:sp>
      <p:pic>
        <p:nvPicPr>
          <p:cNvPr id="5" name="Zástupný symbol pro obsah 3" descr="sasuke_vs_itachi_2_by_itachi45140-d40ue25.jpg">
            <a:hlinkClick r:id="rId2" action="ppaction://hlinksldjump"/>
            <a:extLst>
              <a:ext uri="{FF2B5EF4-FFF2-40B4-BE49-F238E27FC236}">
                <a16:creationId xmlns:a16="http://schemas.microsoft.com/office/drawing/2014/main" id="{3F7CE249-F90A-48D4-8B83-6316DE93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085" y="1575581"/>
            <a:ext cx="6773828" cy="4579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20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303E0-9186-4C70-BE72-5145DF2A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dirty="0">
                <a:latin typeface="Bahnschrift SemiBold SemiConden" panose="020B0502040204020203" pitchFamily="34" charset="0"/>
              </a:rPr>
              <a:t>Charakteristické rysy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547EB-5FFC-4BBF-BC42-5566CFE457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5410"/>
            <a:ext cx="6795321" cy="450166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Tx/>
            </a:pPr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anime je </a:t>
            </a:r>
            <a:r>
              <a:rPr lang="cs-CZ" sz="2800" b="1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širokou paletou uměleckých stylů</a:t>
            </a:r>
          </a:p>
          <a:p>
            <a:pPr>
              <a:spcAft>
                <a:spcPts val="600"/>
              </a:spcAft>
              <a:buClrTx/>
            </a:pPr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liší se v podstatě od umělce k umělci nebo studio od studia</a:t>
            </a:r>
          </a:p>
          <a:p>
            <a:pPr>
              <a:spcAft>
                <a:spcPts val="600"/>
              </a:spcAft>
              <a:buClrTx/>
            </a:pPr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jejich typické rysy: </a:t>
            </a:r>
          </a:p>
          <a:p>
            <a:pPr lvl="1">
              <a:spcAft>
                <a:spcPts val="600"/>
              </a:spcAft>
              <a:buClrTx/>
            </a:pPr>
            <a:r>
              <a:rPr lang="cs-CZ" sz="26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propracované</a:t>
            </a:r>
            <a:r>
              <a:rPr lang="cs-CZ" sz="2600" b="1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hudební kulisy</a:t>
            </a:r>
          </a:p>
          <a:p>
            <a:pPr lvl="1">
              <a:spcAft>
                <a:spcPts val="600"/>
              </a:spcAft>
              <a:buClrTx/>
            </a:pPr>
            <a:r>
              <a:rPr lang="cs-CZ" sz="26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postavy jsou stylizované</a:t>
            </a:r>
            <a:r>
              <a:rPr lang="cs-CZ" sz="2600" b="1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cs-CZ" sz="26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v</a:t>
            </a:r>
            <a:r>
              <a:rPr lang="cs-CZ" sz="2600" b="1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rozmanitých scénách a příbězích</a:t>
            </a:r>
          </a:p>
          <a:p>
            <a:pPr lvl="1">
              <a:spcAft>
                <a:spcPts val="600"/>
              </a:spcAft>
              <a:buClrTx/>
            </a:pPr>
            <a:r>
              <a:rPr lang="cs-CZ" sz="26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zaměřené na </a:t>
            </a:r>
            <a:r>
              <a:rPr lang="cs-CZ" sz="2600" b="1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širší publikum</a:t>
            </a:r>
          </a:p>
          <a:p>
            <a:endParaRPr lang="cs-CZ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Výsledek obrázku pro saitama ok">
            <a:extLst>
              <a:ext uri="{FF2B5EF4-FFF2-40B4-BE49-F238E27FC236}">
                <a16:creationId xmlns:a16="http://schemas.microsoft.com/office/drawing/2014/main" id="{BEBE9D75-A528-48C9-9F44-AAD8CBD9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95" y="2214694"/>
            <a:ext cx="4175759" cy="34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4344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1EB97-8868-4A2C-84D4-1A8F369C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dirty="0">
                <a:latin typeface="Bahnschrift SemiBold SemiConden" panose="020B0502040204020203" pitchFamily="34" charset="0"/>
              </a:rPr>
              <a:t>žánry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8CEC471-5D25-46A3-83A3-04B640F715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akce</a:t>
            </a:r>
          </a:p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dobrodružství</a:t>
            </a:r>
          </a:p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příběhy pro děti</a:t>
            </a:r>
          </a:p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komedie</a:t>
            </a:r>
          </a:p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drama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8670710-B605-45E6-9513-19EE39D27C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fantasy</a:t>
            </a:r>
          </a:p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magie</a:t>
            </a:r>
          </a:p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horror</a:t>
            </a:r>
          </a:p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sci-fi</a:t>
            </a:r>
          </a:p>
          <a:p>
            <a:r>
              <a:rPr lang="cs-CZ" sz="2800" cap="none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erotika (hentai) </a:t>
            </a:r>
            <a:r>
              <a:rPr lang="cs-CZ" b="1" dirty="0"/>
              <a:t>( ͡° ͜ʖ ͡°)</a:t>
            </a:r>
            <a:endParaRPr lang="cs-CZ" b="1" cap="none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78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FBCFB-243A-4522-8D86-C2AC1CAE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67674"/>
            <a:ext cx="10364451" cy="1596177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Bahnschrift SemiBold SemiConden" panose="020B0502040204020203" pitchFamily="34" charset="0"/>
              </a:rPr>
              <a:t>Moje 1. zhlédnuté anime</a:t>
            </a:r>
            <a:br>
              <a:rPr lang="cs-CZ" sz="5400" dirty="0">
                <a:latin typeface="Bahnschrift SemiBold SemiConden" panose="020B0502040204020203" pitchFamily="34" charset="0"/>
              </a:rPr>
            </a:br>
            <a:endParaRPr lang="cs-CZ" sz="5400" dirty="0">
              <a:latin typeface="Bahnschrift SemiBold SemiConden" panose="020B0502040204020203" pitchFamily="34" charset="0"/>
            </a:endParaRPr>
          </a:p>
        </p:txBody>
      </p:sp>
      <p:pic>
        <p:nvPicPr>
          <p:cNvPr id="1030" name="Picture 6" descr="Výsledek obrázku pro dragon ball z wallpaper">
            <a:extLst>
              <a:ext uri="{FF2B5EF4-FFF2-40B4-BE49-F238E27FC236}">
                <a16:creationId xmlns:a16="http://schemas.microsoft.com/office/drawing/2014/main" id="{BD16C159-77D9-45EE-81EA-F8F301E4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48" y="1490846"/>
            <a:ext cx="8445304" cy="474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5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3C6BC-3725-40BD-B9D7-8FC74A9A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dirty="0">
                <a:latin typeface="Bahnschrift SemiBold SemiConden" panose="020B0502040204020203" pitchFamily="34" charset="0"/>
              </a:rPr>
              <a:t>Anime, která jsem zhlédl: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EC4D0-3122-41EB-B24C-23D000A696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01332"/>
            <a:ext cx="5106026" cy="4357265"/>
          </a:xfrm>
        </p:spPr>
        <p:txBody>
          <a:bodyPr>
            <a:noAutofit/>
          </a:bodyPr>
          <a:lstStyle/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Dragon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Naruto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Boku no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academia (My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academia)</a:t>
            </a: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Shingeki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kyojin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Titan)</a:t>
            </a:r>
          </a:p>
          <a:p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Hunter x Hunter</a:t>
            </a: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Deadman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Wonderland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Inuyashiki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EC436F-F75F-44BD-8750-28D146004C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2" y="2001332"/>
            <a:ext cx="5105400" cy="4455739"/>
          </a:xfrm>
        </p:spPr>
        <p:txBody>
          <a:bodyPr>
            <a:normAutofit/>
          </a:bodyPr>
          <a:lstStyle/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Tokyo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ghoul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One-punch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</a:p>
          <a:p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game no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deadly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sins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Fullmetal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alchemist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417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1701</TotalTime>
  <Words>189</Words>
  <Application>Microsoft Office PowerPoint</Application>
  <PresentationFormat>Širokoúhlá obrazovka</PresentationFormat>
  <Paragraphs>51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Bahnschrift SemiBold SemiConden</vt:lpstr>
      <vt:lpstr>Cooper Black</vt:lpstr>
      <vt:lpstr>Times New Roman</vt:lpstr>
      <vt:lpstr>Tw Cen MT</vt:lpstr>
      <vt:lpstr>Kapka</vt:lpstr>
      <vt:lpstr>Anime</vt:lpstr>
      <vt:lpstr>Základní informace</vt:lpstr>
      <vt:lpstr>Producenti</vt:lpstr>
      <vt:lpstr>Historie</vt:lpstr>
      <vt:lpstr>manga komiks</vt:lpstr>
      <vt:lpstr>Charakteristické rysy</vt:lpstr>
      <vt:lpstr>žánry</vt:lpstr>
      <vt:lpstr>Moje 1. zhlédnuté anime </vt:lpstr>
      <vt:lpstr>Anime, která jsem zhlédl: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Anime</dc:title>
  <dc:creator>Tomáš Pham</dc:creator>
  <cp:lastModifiedBy>Tomáš Pham</cp:lastModifiedBy>
  <cp:revision>27</cp:revision>
  <dcterms:created xsi:type="dcterms:W3CDTF">2020-01-10T21:07:38Z</dcterms:created>
  <dcterms:modified xsi:type="dcterms:W3CDTF">2020-01-12T21:33:26Z</dcterms:modified>
</cp:coreProperties>
</file>